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2"/>
  </p:handoutMasterIdLst>
  <p:sldIdLst>
    <p:sldId id="256" r:id="rId2"/>
    <p:sldId id="266" r:id="rId3"/>
    <p:sldId id="267" r:id="rId4"/>
    <p:sldId id="268" r:id="rId5"/>
    <p:sldId id="259" r:id="rId6"/>
    <p:sldId id="278" r:id="rId7"/>
    <p:sldId id="280" r:id="rId8"/>
    <p:sldId id="270" r:id="rId9"/>
    <p:sldId id="271" r:id="rId10"/>
    <p:sldId id="272" r:id="rId11"/>
    <p:sldId id="273" r:id="rId12"/>
    <p:sldId id="274" r:id="rId13"/>
    <p:sldId id="286" r:id="rId14"/>
    <p:sldId id="281" r:id="rId15"/>
    <p:sldId id="282" r:id="rId16"/>
    <p:sldId id="288" r:id="rId17"/>
    <p:sldId id="289" r:id="rId18"/>
    <p:sldId id="290" r:id="rId19"/>
    <p:sldId id="291" r:id="rId20"/>
    <p:sldId id="25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Twinkl Light" pitchFamily="2" charset="0"/>
      <p:regular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5D96"/>
    <a:srgbClr val="EE342E"/>
    <a:srgbClr val="447CBA"/>
    <a:srgbClr val="2890D6"/>
    <a:srgbClr val="5AA6BE"/>
    <a:srgbClr val="E95616"/>
    <a:srgbClr val="50ABE0"/>
    <a:srgbClr val="19596C"/>
    <a:srgbClr val="DC9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78" y="114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A7D4E-5275-4D99-9F69-45340CC28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3" y="0"/>
            <a:ext cx="914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% Opa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19/07/2021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3-ks3/keystage3-ks3-scienc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D12BE0-8C72-486D-ADD1-86D8C8642B01}"/>
              </a:ext>
            </a:extLst>
          </p:cNvPr>
          <p:cNvSpPr/>
          <p:nvPr/>
        </p:nvSpPr>
        <p:spPr>
          <a:xfrm>
            <a:off x="1850994" y="2548582"/>
            <a:ext cx="5442012" cy="1687811"/>
          </a:xfrm>
          <a:prstGeom prst="rect">
            <a:avLst/>
          </a:prstGeom>
          <a:solidFill>
            <a:srgbClr val="415D96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algn="ctr">
              <a:spcAft>
                <a:spcPts val="60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 to Science:</a:t>
            </a:r>
          </a:p>
          <a:p>
            <a:pPr algn="ctr"/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and Safety</a:t>
            </a:r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6053BE2F-017C-43A9-A900-9F0C83593814}"/>
              </a:ext>
            </a:extLst>
          </p:cNvPr>
          <p:cNvSpPr/>
          <p:nvPr/>
        </p:nvSpPr>
        <p:spPr>
          <a:xfrm>
            <a:off x="3821987" y="6123398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Rules in the Lab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97C16-82C7-4F1A-A416-8FDC178A98BD}"/>
              </a:ext>
            </a:extLst>
          </p:cNvPr>
          <p:cNvSpPr txBox="1"/>
          <p:nvPr/>
        </p:nvSpPr>
        <p:spPr>
          <a:xfrm>
            <a:off x="431800" y="1728788"/>
            <a:ext cx="8280400" cy="1411925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From the diagrams below, work out what the rules are.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Which rule do you think is the most important in a lab? Put them in order from 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most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important to 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least 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important.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Explain to the person next to you why you have put them in this order.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19220-66A0-4E6F-A7A1-5934DE97F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517557"/>
            <a:ext cx="2094340" cy="1083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52F4C-2FD4-4A1C-8AAD-F90648154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3" y="3327993"/>
            <a:ext cx="1412992" cy="141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54520F-CE75-474F-A5B0-00BA8E0E2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01" y="3327992"/>
            <a:ext cx="1412993" cy="1411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2AF46E-4B5C-47EA-A922-DE83AAB45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9" t="-6414" b="43883"/>
          <a:stretch/>
        </p:blipFill>
        <p:spPr>
          <a:xfrm>
            <a:off x="6252518" y="3007234"/>
            <a:ext cx="2083401" cy="2074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7D6071-95CF-42B6-B753-FEB0047A5EF9}"/>
              </a:ext>
            </a:extLst>
          </p:cNvPr>
          <p:cNvSpPr txBox="1"/>
          <p:nvPr/>
        </p:nvSpPr>
        <p:spPr>
          <a:xfrm>
            <a:off x="4638676" y="5081587"/>
            <a:ext cx="4073524" cy="1058863"/>
          </a:xfrm>
          <a:prstGeom prst="rect">
            <a:avLst/>
          </a:prstGeom>
          <a:solidFill>
            <a:srgbClr val="FFFFFF"/>
          </a:solidFill>
          <a:ln w="28575">
            <a:solidFill>
              <a:srgbClr val="415D96"/>
            </a:solidFill>
          </a:ln>
        </p:spPr>
        <p:txBody>
          <a:bodyPr wrap="square" lIns="252000" rIns="252000" rtlCol="0" anchor="ctr" anchorCtr="0">
            <a:noAutofit/>
          </a:bodyPr>
          <a:lstStyle/>
          <a:p>
            <a:pPr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Extension:</a:t>
            </a:r>
            <a:b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Can you add any of your own rules that are not </a:t>
            </a: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shown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here?</a:t>
            </a:r>
          </a:p>
        </p:txBody>
      </p:sp>
    </p:spTree>
    <p:extLst>
      <p:ext uri="{BB962C8B-B14F-4D97-AF65-F5344CB8AC3E}">
        <p14:creationId xmlns:p14="http://schemas.microsoft.com/office/powerpoint/2010/main" val="99501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Rules in the Lab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F9E4AB-701D-45B4-A9E8-8A568637193F}"/>
              </a:ext>
            </a:extLst>
          </p:cNvPr>
          <p:cNvSpPr txBox="1"/>
          <p:nvPr/>
        </p:nvSpPr>
        <p:spPr>
          <a:xfrm>
            <a:off x="952500" y="3019425"/>
            <a:ext cx="7239000" cy="830997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ctr" fontAlgn="auto">
              <a:spcAft>
                <a:spcPts val="600"/>
              </a:spcAft>
            </a:pPr>
            <a:r>
              <a:rPr lang="en-GB" sz="2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Neatly, list </a:t>
            </a:r>
            <a:r>
              <a:rPr lang="en-GB" sz="24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six</a:t>
            </a:r>
            <a:r>
              <a:rPr lang="en-GB" sz="2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the most important safety rules in the front of your book. </a:t>
            </a:r>
          </a:p>
        </p:txBody>
      </p:sp>
    </p:spTree>
    <p:extLst>
      <p:ext uri="{BB962C8B-B14F-4D97-AF65-F5344CB8AC3E}">
        <p14:creationId xmlns:p14="http://schemas.microsoft.com/office/powerpoint/2010/main" val="79124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Problem-Solving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E8220-8294-4C83-86DA-62A70266BC86}"/>
              </a:ext>
            </a:extLst>
          </p:cNvPr>
          <p:cNvSpPr txBox="1"/>
          <p:nvPr/>
        </p:nvSpPr>
        <p:spPr>
          <a:xfrm>
            <a:off x="431800" y="1384752"/>
            <a:ext cx="8280400" cy="4387098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Read the scenarios and explain what the teacher/student should do.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spill a chemical on the desk during a practical. What should you do?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notice a bag in the middle of the floor. What should you do?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Your teacher notices a student sitting down at the desk during a practical. What should they do? Why?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feel hungry during a practical. What should you do?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drop a glass beaker on the floor and it breaks. What should you do? </a:t>
            </a:r>
          </a:p>
        </p:txBody>
      </p:sp>
    </p:spTree>
    <p:extLst>
      <p:ext uri="{BB962C8B-B14F-4D97-AF65-F5344CB8AC3E}">
        <p14:creationId xmlns:p14="http://schemas.microsoft.com/office/powerpoint/2010/main" val="161398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Problem-Solving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E8220-8294-4C83-86DA-62A70266BC86}"/>
              </a:ext>
            </a:extLst>
          </p:cNvPr>
          <p:cNvSpPr txBox="1"/>
          <p:nvPr/>
        </p:nvSpPr>
        <p:spPr>
          <a:xfrm>
            <a:off x="431800" y="1384465"/>
            <a:ext cx="8280400" cy="4758995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Read the scenarios and explain what the teacher/student should do.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spill a chemical on the desk during a practical. What should you do?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notice a bag in the middle of the floor. What should you do?</a:t>
            </a:r>
            <a:endParaRPr lang="en-GB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Your teacher notices a student sitting down at the desk during a practical. What should they do? Why?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GB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feel hungry during a practical. What should you do?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drop a glass beaker on the floor and it breaks. What should you do?</a:t>
            </a:r>
            <a:endParaRPr lang="en-GB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rabicPeriod" startAt="2"/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6DB72E-2BAF-47D2-BBE0-A11110844E03}"/>
              </a:ext>
            </a:extLst>
          </p:cNvPr>
          <p:cNvSpPr txBox="1"/>
          <p:nvPr/>
        </p:nvSpPr>
        <p:spPr>
          <a:xfrm>
            <a:off x="723900" y="2074591"/>
            <a:ext cx="7912100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Tell your teacher. Clear it up if they tell you to do so.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CEDC4-9F4D-4157-BFC4-07E9E0A349C6}"/>
              </a:ext>
            </a:extLst>
          </p:cNvPr>
          <p:cNvSpPr txBox="1"/>
          <p:nvPr/>
        </p:nvSpPr>
        <p:spPr>
          <a:xfrm>
            <a:off x="771525" y="2798443"/>
            <a:ext cx="7912100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Move the bag to either a bag storage area or place under the desk.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9F0BD-FA7D-4AA1-8668-CD4BCA902E13}"/>
              </a:ext>
            </a:extLst>
          </p:cNvPr>
          <p:cNvSpPr txBox="1"/>
          <p:nvPr/>
        </p:nvSpPr>
        <p:spPr>
          <a:xfrm>
            <a:off x="771525" y="3872967"/>
            <a:ext cx="7912100" cy="668132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Ask the pupil to stand up and push their chair under the desk. So, if there is a spillage, the pupil can move away more easily.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9092E-26D1-4262-92B6-4FF06C60D68C}"/>
              </a:ext>
            </a:extLst>
          </p:cNvPr>
          <p:cNvSpPr txBox="1"/>
          <p:nvPr/>
        </p:nvSpPr>
        <p:spPr>
          <a:xfrm>
            <a:off x="771525" y="4969100"/>
            <a:ext cx="7912100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Nothing. Wait until break or lunchtime. </a:t>
            </a:r>
            <a:endParaRPr lang="en-GB" sz="1800" b="1" spc="2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BED0F-DF87-446E-AA70-AB39FAB6A60E}"/>
              </a:ext>
            </a:extLst>
          </p:cNvPr>
          <p:cNvSpPr txBox="1"/>
          <p:nvPr/>
        </p:nvSpPr>
        <p:spPr>
          <a:xfrm>
            <a:off x="723900" y="5759028"/>
            <a:ext cx="7912100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2300"/>
              </a:lnSpc>
              <a:spcAft>
                <a:spcPts val="600"/>
              </a:spcAft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Tell your teacher. They will brush it up and place it in a glass bin.</a:t>
            </a:r>
            <a:endParaRPr lang="en-GB" sz="1800" b="1" spc="2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Hazards in the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68A4A-09BF-49C8-9D52-61E12A828C2C}"/>
              </a:ext>
            </a:extLst>
          </p:cNvPr>
          <p:cNvSpPr txBox="1"/>
          <p:nvPr/>
        </p:nvSpPr>
        <p:spPr>
          <a:xfrm>
            <a:off x="431800" y="1376363"/>
            <a:ext cx="8280400" cy="3194464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Find 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five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products around the house that have chemical hazard symbols on them. 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Write down the name of the product, the hazard symbol(s) on the product and explain why the product may have these symbols.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responsible adult must be present!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Did you find any hazard symbols that you did not see in the laboratory?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 they mean?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9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E1A6-D489-43FD-9970-1156D7427F36}"/>
              </a:ext>
            </a:extLst>
          </p:cNvPr>
          <p:cNvSpPr txBox="1"/>
          <p:nvPr/>
        </p:nvSpPr>
        <p:spPr>
          <a:xfrm>
            <a:off x="4572000" y="2805113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9B9CD-9CE0-4EDE-BA32-AB7636C00C86}"/>
              </a:ext>
            </a:extLst>
          </p:cNvPr>
          <p:cNvSpPr txBox="1"/>
          <p:nvPr/>
        </p:nvSpPr>
        <p:spPr>
          <a:xfrm>
            <a:off x="4572000" y="2808390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algn="l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  <a:endParaRPr lang="en-GB" sz="1800" b="1" spc="20" dirty="0">
              <a:solidFill>
                <a:srgbClr val="00B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77B0B-398C-4C0E-9F19-80E22CAAC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971675"/>
            <a:ext cx="3429000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76F22-4EE6-4FAF-8A99-B3DA781FC416}"/>
              </a:ext>
            </a:extLst>
          </p:cNvPr>
          <p:cNvSpPr txBox="1"/>
          <p:nvPr/>
        </p:nvSpPr>
        <p:spPr>
          <a:xfrm>
            <a:off x="4572000" y="2343150"/>
            <a:ext cx="4029075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5502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E1A6-D489-43FD-9970-1156D7427F36}"/>
              </a:ext>
            </a:extLst>
          </p:cNvPr>
          <p:cNvSpPr txBox="1"/>
          <p:nvPr/>
        </p:nvSpPr>
        <p:spPr>
          <a:xfrm>
            <a:off x="4572000" y="2805113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9B9CD-9CE0-4EDE-BA32-AB7636C00C86}"/>
              </a:ext>
            </a:extLst>
          </p:cNvPr>
          <p:cNvSpPr txBox="1"/>
          <p:nvPr/>
        </p:nvSpPr>
        <p:spPr>
          <a:xfrm>
            <a:off x="4572000" y="2814638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20DDCF-A615-4D85-ADB2-93FDC2930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971675"/>
            <a:ext cx="342900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D5AA07-130D-418A-88D0-66E8605836A7}"/>
              </a:ext>
            </a:extLst>
          </p:cNvPr>
          <p:cNvSpPr txBox="1"/>
          <p:nvPr/>
        </p:nvSpPr>
        <p:spPr>
          <a:xfrm>
            <a:off x="4572000" y="2343150"/>
            <a:ext cx="4029075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1904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E1A6-D489-43FD-9970-1156D7427F36}"/>
              </a:ext>
            </a:extLst>
          </p:cNvPr>
          <p:cNvSpPr txBox="1"/>
          <p:nvPr/>
        </p:nvSpPr>
        <p:spPr>
          <a:xfrm>
            <a:off x="4572000" y="2805113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9B9CD-9CE0-4EDE-BA32-AB7636C00C86}"/>
              </a:ext>
            </a:extLst>
          </p:cNvPr>
          <p:cNvSpPr txBox="1"/>
          <p:nvPr/>
        </p:nvSpPr>
        <p:spPr>
          <a:xfrm>
            <a:off x="4572000" y="2814637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corrosive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harmful to the environment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814848-4174-44D8-8118-F28BB4905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971675"/>
            <a:ext cx="3429000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8E603F-48AB-4C39-8727-CC5503914193}"/>
              </a:ext>
            </a:extLst>
          </p:cNvPr>
          <p:cNvSpPr txBox="1"/>
          <p:nvPr/>
        </p:nvSpPr>
        <p:spPr>
          <a:xfrm>
            <a:off x="4572000" y="2343150"/>
            <a:ext cx="4029075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16730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E1A6-D489-43FD-9970-1156D7427F36}"/>
              </a:ext>
            </a:extLst>
          </p:cNvPr>
          <p:cNvSpPr txBox="1"/>
          <p:nvPr/>
        </p:nvSpPr>
        <p:spPr>
          <a:xfrm>
            <a:off x="4572000" y="2805113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moderate health hazard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serious health hazard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9B9CD-9CE0-4EDE-BA32-AB7636C00C86}"/>
              </a:ext>
            </a:extLst>
          </p:cNvPr>
          <p:cNvSpPr txBox="1"/>
          <p:nvPr/>
        </p:nvSpPr>
        <p:spPr>
          <a:xfrm>
            <a:off x="4572000" y="2813350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moderate health hazard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serious health hazard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E603F-48AB-4C39-8727-CC5503914193}"/>
              </a:ext>
            </a:extLst>
          </p:cNvPr>
          <p:cNvSpPr txBox="1"/>
          <p:nvPr/>
        </p:nvSpPr>
        <p:spPr>
          <a:xfrm>
            <a:off x="4572000" y="2343150"/>
            <a:ext cx="4029075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Question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771743-4A73-44B9-B3DB-7AF21A92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97167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Quiz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4DE1A6-D489-43FD-9970-1156D7427F36}"/>
              </a:ext>
            </a:extLst>
          </p:cNvPr>
          <p:cNvSpPr txBox="1"/>
          <p:nvPr/>
        </p:nvSpPr>
        <p:spPr>
          <a:xfrm>
            <a:off x="4572000" y="2805113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moderate health hazard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serious health hazard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9B9CD-9CE0-4EDE-BA32-AB7636C00C86}"/>
              </a:ext>
            </a:extLst>
          </p:cNvPr>
          <p:cNvSpPr txBox="1"/>
          <p:nvPr/>
        </p:nvSpPr>
        <p:spPr>
          <a:xfrm>
            <a:off x="4572000" y="2813351"/>
            <a:ext cx="4140200" cy="148886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does this hazard symbol mean?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flammable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moderate health hazard</a:t>
            </a:r>
          </a:p>
          <a:p>
            <a:pPr marL="342900" indent="-342900" fontAlgn="auto">
              <a:lnSpc>
                <a:spcPts val="23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GB" spc="2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serious health hazard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E603F-48AB-4C39-8727-CC5503914193}"/>
              </a:ext>
            </a:extLst>
          </p:cNvPr>
          <p:cNvSpPr txBox="1"/>
          <p:nvPr/>
        </p:nvSpPr>
        <p:spPr>
          <a:xfrm>
            <a:off x="4572000" y="2343150"/>
            <a:ext cx="4029075" cy="373179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Question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CF380-54CA-422E-B494-68EE61083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97167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B448BE9F-B4AE-44A6-B6AB-4AACA0501A9A}"/>
              </a:ext>
            </a:extLst>
          </p:cNvPr>
          <p:cNvSpPr/>
          <p:nvPr/>
        </p:nvSpPr>
        <p:spPr bwMode="auto">
          <a:xfrm>
            <a:off x="479426" y="1180569"/>
            <a:ext cx="8196263" cy="1555012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F2F7113F-5F66-40C1-A4F8-6B61720EE010}"/>
              </a:ext>
            </a:extLst>
          </p:cNvPr>
          <p:cNvSpPr/>
          <p:nvPr/>
        </p:nvSpPr>
        <p:spPr bwMode="auto">
          <a:xfrm>
            <a:off x="479426" y="2969045"/>
            <a:ext cx="8196263" cy="260117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E4AE055-1ECE-4859-AAD6-83E6FBD85FAA}"/>
              </a:ext>
            </a:extLst>
          </p:cNvPr>
          <p:cNvSpPr txBox="1">
            <a:spLocks/>
          </p:cNvSpPr>
          <p:nvPr/>
        </p:nvSpPr>
        <p:spPr bwMode="auto">
          <a:xfrm>
            <a:off x="684212" y="3796146"/>
            <a:ext cx="7775575" cy="14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pc="20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some important safety rules in a laboratory.</a:t>
            </a:r>
          </a:p>
          <a:p>
            <a:pPr fontAlgn="base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pc="20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recall and identify hazard symbols.</a:t>
            </a:r>
          </a:p>
          <a:p>
            <a:pPr fontAlgn="base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pc="20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explain how to keep yourself and others safe in a laboratory, especially during practical investigations. 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5033433B-BA2D-43AE-A670-2B30040A0557}"/>
              </a:ext>
            </a:extLst>
          </p:cNvPr>
          <p:cNvSpPr txBox="1">
            <a:spLocks/>
          </p:cNvSpPr>
          <p:nvPr/>
        </p:nvSpPr>
        <p:spPr bwMode="auto">
          <a:xfrm>
            <a:off x="479425" y="2059337"/>
            <a:ext cx="8196263" cy="2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ts val="23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en-US" spc="20" dirty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the importance of working safely in a laboratory. 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7E3FA0ED-3EDD-4457-9F38-8572FAB85B5F}"/>
              </a:ext>
            </a:extLst>
          </p:cNvPr>
          <p:cNvSpPr txBox="1">
            <a:spLocks/>
          </p:cNvSpPr>
          <p:nvPr/>
        </p:nvSpPr>
        <p:spPr>
          <a:xfrm>
            <a:off x="479427" y="1305859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Objective</a:t>
            </a:r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F98E345-0BC1-4BA5-A781-D2576C0C7297}"/>
              </a:ext>
            </a:extLst>
          </p:cNvPr>
          <p:cNvSpPr txBox="1">
            <a:spLocks/>
          </p:cNvSpPr>
          <p:nvPr/>
        </p:nvSpPr>
        <p:spPr>
          <a:xfrm>
            <a:off x="479427" y="3096958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15429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E02371-0E3D-47C5-B7B5-8CC8A2B3AF2F}"/>
              </a:ext>
            </a:extLst>
          </p:cNvPr>
          <p:cNvSpPr/>
          <p:nvPr/>
        </p:nvSpPr>
        <p:spPr>
          <a:xfrm>
            <a:off x="3816849" y="3186757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A63EC6F-A1DE-4E54-8B9C-1D40F54A9C54}"/>
              </a:ext>
            </a:extLst>
          </p:cNvPr>
          <p:cNvSpPr/>
          <p:nvPr/>
        </p:nvSpPr>
        <p:spPr>
          <a:xfrm>
            <a:off x="3821987" y="3287731"/>
            <a:ext cx="1510301" cy="50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93CEA9-5CB2-41DF-AB90-8CC6A1B0083D}"/>
              </a:ext>
            </a:extLst>
          </p:cNvPr>
          <p:cNvSpPr txBox="1">
            <a:spLocks/>
          </p:cNvSpPr>
          <p:nvPr/>
        </p:nvSpPr>
        <p:spPr>
          <a:xfrm>
            <a:off x="431800" y="910546"/>
            <a:ext cx="8280400" cy="356957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6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From the picture below, identify any hazards in the lab.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0A499-EB61-4B19-AB5A-7FB60EBA9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352781"/>
            <a:ext cx="7331676" cy="518434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A006EC-DE51-420A-8988-85FC83CAD05D}"/>
              </a:ext>
            </a:extLst>
          </p:cNvPr>
          <p:cNvSpPr txBox="1">
            <a:spLocks/>
          </p:cNvSpPr>
          <p:nvPr/>
        </p:nvSpPr>
        <p:spPr bwMode="auto">
          <a:xfrm>
            <a:off x="0" y="21309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 Hazards</a:t>
            </a:r>
            <a:endParaRPr lang="en-GB" altLang="en-US" sz="3600" b="1" dirty="0">
              <a:solidFill>
                <a:srgbClr val="415D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30410-4F18-46FF-9EBC-5311623F09C5}"/>
              </a:ext>
            </a:extLst>
          </p:cNvPr>
          <p:cNvSpPr txBox="1"/>
          <p:nvPr/>
        </p:nvSpPr>
        <p:spPr>
          <a:xfrm>
            <a:off x="6086446" y="5064909"/>
            <a:ext cx="2625754" cy="1351766"/>
          </a:xfrm>
          <a:prstGeom prst="rect">
            <a:avLst/>
          </a:prstGeom>
          <a:solidFill>
            <a:srgbClr val="FFFFFF"/>
          </a:solidFill>
          <a:ln w="28575" cap="sq">
            <a:solidFill>
              <a:srgbClr val="415D96"/>
            </a:solidFill>
            <a:miter lim="800000"/>
          </a:ln>
        </p:spPr>
        <p:txBody>
          <a:bodyPr wrap="square" lIns="144000" rtlCol="0" anchor="ctr" anchorCtr="0">
            <a:noAutofit/>
          </a:bodyPr>
          <a:lstStyle/>
          <a:p>
            <a:r>
              <a:rPr lang="en-GB" sz="1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Extension: </a:t>
            </a:r>
            <a:br>
              <a:rPr lang="en-GB" sz="1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you suggest any precautions the students could take to make </a:t>
            </a:r>
            <a:b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lab safer?</a:t>
            </a:r>
          </a:p>
        </p:txBody>
      </p:sp>
    </p:spTree>
    <p:extLst>
      <p:ext uri="{BB962C8B-B14F-4D97-AF65-F5344CB8AC3E}">
        <p14:creationId xmlns:p14="http://schemas.microsoft.com/office/powerpoint/2010/main" val="35560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Laboratory Hazards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93CEA9-5CB2-41DF-AB90-8CC6A1B0083D}"/>
              </a:ext>
            </a:extLst>
          </p:cNvPr>
          <p:cNvSpPr txBox="1">
            <a:spLocks/>
          </p:cNvSpPr>
          <p:nvPr/>
        </p:nvSpPr>
        <p:spPr>
          <a:xfrm>
            <a:off x="431800" y="1298622"/>
            <a:ext cx="8280400" cy="356957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6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From the picture below, identify any hazards in the lab.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0A499-EB61-4B19-AB5A-7FB60EBA9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69142"/>
            <a:ext cx="6024735" cy="42601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7DB683-0E4E-4179-804F-9B2B979E1174}"/>
              </a:ext>
            </a:extLst>
          </p:cNvPr>
          <p:cNvSpPr txBox="1">
            <a:spLocks/>
          </p:cNvSpPr>
          <p:nvPr/>
        </p:nvSpPr>
        <p:spPr>
          <a:xfrm>
            <a:off x="6680199" y="1870122"/>
            <a:ext cx="1330325" cy="36356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running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CF32800-EB0C-46A5-ADC8-B5F8842133BB}"/>
              </a:ext>
            </a:extLst>
          </p:cNvPr>
          <p:cNvSpPr/>
          <p:nvPr/>
        </p:nvSpPr>
        <p:spPr>
          <a:xfrm>
            <a:off x="3295650" y="1943100"/>
            <a:ext cx="1400175" cy="1400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B9E914-3736-41A3-8DB3-F04639A2BFB9}"/>
              </a:ext>
            </a:extLst>
          </p:cNvPr>
          <p:cNvSpPr txBox="1">
            <a:spLocks/>
          </p:cNvSpPr>
          <p:nvPr/>
        </p:nvSpPr>
        <p:spPr>
          <a:xfrm>
            <a:off x="6680200" y="2193972"/>
            <a:ext cx="1377950" cy="36356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eating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9D191-CEA0-43B0-9929-BE72B8BC89A0}"/>
              </a:ext>
            </a:extLst>
          </p:cNvPr>
          <p:cNvSpPr/>
          <p:nvPr/>
        </p:nvSpPr>
        <p:spPr>
          <a:xfrm>
            <a:off x="2762250" y="2809875"/>
            <a:ext cx="1400175" cy="1400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E93673-00FD-42CC-AD7C-B7A85E7B369F}"/>
              </a:ext>
            </a:extLst>
          </p:cNvPr>
          <p:cNvSpPr txBox="1">
            <a:spLocks/>
          </p:cNvSpPr>
          <p:nvPr/>
        </p:nvSpPr>
        <p:spPr>
          <a:xfrm>
            <a:off x="6680199" y="2517822"/>
            <a:ext cx="2463801" cy="6456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sitting down during a practical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9A5E-AE73-447A-8F18-59904D2AC825}"/>
              </a:ext>
            </a:extLst>
          </p:cNvPr>
          <p:cNvSpPr/>
          <p:nvPr/>
        </p:nvSpPr>
        <p:spPr>
          <a:xfrm>
            <a:off x="714375" y="3800475"/>
            <a:ext cx="1400175" cy="1400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A31604B-7DE4-4CB2-B4DD-4C1B85CBAEA7}"/>
              </a:ext>
            </a:extLst>
          </p:cNvPr>
          <p:cNvSpPr txBox="1">
            <a:spLocks/>
          </p:cNvSpPr>
          <p:nvPr/>
        </p:nvSpPr>
        <p:spPr>
          <a:xfrm>
            <a:off x="6680200" y="3155997"/>
            <a:ext cx="2368550" cy="36356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bags on the desk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61412E-089E-4173-AF17-34AB04DCCB3F}"/>
              </a:ext>
            </a:extLst>
          </p:cNvPr>
          <p:cNvSpPr/>
          <p:nvPr/>
        </p:nvSpPr>
        <p:spPr>
          <a:xfrm>
            <a:off x="5324475" y="3562350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543C8B7-8387-4A39-8264-DB7A2D4CA2EE}"/>
              </a:ext>
            </a:extLst>
          </p:cNvPr>
          <p:cNvSpPr txBox="1">
            <a:spLocks/>
          </p:cNvSpPr>
          <p:nvPr/>
        </p:nvSpPr>
        <p:spPr>
          <a:xfrm>
            <a:off x="6680200" y="3470322"/>
            <a:ext cx="2368550" cy="36356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coats on the desk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9A68E3-B44A-44B7-A0DA-5F190C959445}"/>
              </a:ext>
            </a:extLst>
          </p:cNvPr>
          <p:cNvSpPr/>
          <p:nvPr/>
        </p:nvSpPr>
        <p:spPr>
          <a:xfrm>
            <a:off x="5762625" y="3714750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0E282E9-6DE8-4D34-B6AF-26CF3A52D1E6}"/>
              </a:ext>
            </a:extLst>
          </p:cNvPr>
          <p:cNvSpPr txBox="1">
            <a:spLocks/>
          </p:cNvSpPr>
          <p:nvPr/>
        </p:nvSpPr>
        <p:spPr>
          <a:xfrm>
            <a:off x="6680200" y="3765597"/>
            <a:ext cx="2368550" cy="6456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goggles not covering the eyes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09310A-1233-4CAB-B8C5-1F415C3B8A01}"/>
              </a:ext>
            </a:extLst>
          </p:cNvPr>
          <p:cNvSpPr/>
          <p:nvPr/>
        </p:nvSpPr>
        <p:spPr>
          <a:xfrm>
            <a:off x="1724025" y="2647950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28E4AD7-93E6-45D3-9478-3CA87262FA25}"/>
              </a:ext>
            </a:extLst>
          </p:cNvPr>
          <p:cNvSpPr txBox="1">
            <a:spLocks/>
          </p:cNvSpPr>
          <p:nvPr/>
        </p:nvSpPr>
        <p:spPr>
          <a:xfrm>
            <a:off x="6680200" y="4337097"/>
            <a:ext cx="2368550" cy="6456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7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unattended practical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D49B6E-42FB-432D-A44F-D110DD2F4571}"/>
              </a:ext>
            </a:extLst>
          </p:cNvPr>
          <p:cNvSpPr/>
          <p:nvPr/>
        </p:nvSpPr>
        <p:spPr>
          <a:xfrm>
            <a:off x="238125" y="2352675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AE8B53D-AD0D-46BB-A069-DD6EB938B385}"/>
              </a:ext>
            </a:extLst>
          </p:cNvPr>
          <p:cNvSpPr txBox="1">
            <a:spLocks/>
          </p:cNvSpPr>
          <p:nvPr/>
        </p:nvSpPr>
        <p:spPr>
          <a:xfrm>
            <a:off x="6680200" y="4908597"/>
            <a:ext cx="2368550" cy="36356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untied hair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ED22D88-3E56-46AA-B819-8E254FAF8DB6}"/>
              </a:ext>
            </a:extLst>
          </p:cNvPr>
          <p:cNvSpPr/>
          <p:nvPr/>
        </p:nvSpPr>
        <p:spPr>
          <a:xfrm>
            <a:off x="885825" y="3705225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B0CEEDD7-DBD3-4F3B-A21D-786D16BCC906}"/>
              </a:ext>
            </a:extLst>
          </p:cNvPr>
          <p:cNvSpPr txBox="1">
            <a:spLocks/>
          </p:cNvSpPr>
          <p:nvPr/>
        </p:nvSpPr>
        <p:spPr>
          <a:xfrm>
            <a:off x="6680200" y="5232447"/>
            <a:ext cx="2368550" cy="6456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9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putting glass in the bin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F0FD8F-3555-4FCB-9AA1-D91F97B249BC}"/>
              </a:ext>
            </a:extLst>
          </p:cNvPr>
          <p:cNvSpPr/>
          <p:nvPr/>
        </p:nvSpPr>
        <p:spPr>
          <a:xfrm>
            <a:off x="5467350" y="2667000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4E60E2B5-8F2E-42D3-9FD3-2B5B9CA453E8}"/>
              </a:ext>
            </a:extLst>
          </p:cNvPr>
          <p:cNvSpPr txBox="1">
            <a:spLocks/>
          </p:cNvSpPr>
          <p:nvPr/>
        </p:nvSpPr>
        <p:spPr>
          <a:xfrm>
            <a:off x="6546850" y="5784897"/>
            <a:ext cx="2368550" cy="645690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57175" algn="l" fontAlgn="auto">
              <a:lnSpc>
                <a:spcPts val="2200"/>
              </a:lnSpc>
              <a:spcAft>
                <a:spcPts val="600"/>
              </a:spcAft>
              <a:buFont typeface="+mj-lt"/>
              <a:buAutoNum type="arabicPeriod" startAt="10"/>
              <a:defRPr/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beakers on the    </a:t>
            </a:r>
            <a:b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edge of the desk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F1B0EC-7E36-4BAA-A329-DBBA5E896B55}"/>
              </a:ext>
            </a:extLst>
          </p:cNvPr>
          <p:cNvSpPr/>
          <p:nvPr/>
        </p:nvSpPr>
        <p:spPr>
          <a:xfrm>
            <a:off x="3752850" y="3771900"/>
            <a:ext cx="10477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09CB60-EB42-4604-9AFA-2A473A220B6B}"/>
              </a:ext>
            </a:extLst>
          </p:cNvPr>
          <p:cNvSpPr txBox="1"/>
          <p:nvPr/>
        </p:nvSpPr>
        <p:spPr>
          <a:xfrm>
            <a:off x="1088860" y="5878936"/>
            <a:ext cx="4759490" cy="510328"/>
          </a:xfrm>
          <a:prstGeom prst="rect">
            <a:avLst/>
          </a:prstGeom>
          <a:solidFill>
            <a:srgbClr val="FFFFFF"/>
          </a:solidFill>
          <a:ln w="28575">
            <a:solidFill>
              <a:srgbClr val="415D96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you identify any other hazards?</a:t>
            </a:r>
          </a:p>
        </p:txBody>
      </p:sp>
    </p:spTree>
    <p:extLst>
      <p:ext uri="{BB962C8B-B14F-4D97-AF65-F5344CB8AC3E}">
        <p14:creationId xmlns:p14="http://schemas.microsoft.com/office/powerpoint/2010/main" val="34763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1" grpId="0"/>
      <p:bldP spid="12" grpId="0" animBg="1"/>
      <p:bldP spid="12" grpId="1" animBg="1"/>
      <p:bldP spid="14" grpId="0"/>
      <p:bldP spid="15" grpId="0" animBg="1"/>
      <p:bldP spid="15" grpId="1" animBg="1"/>
      <p:bldP spid="16" grpId="0"/>
      <p:bldP spid="8" grpId="0" animBg="1"/>
      <p:bldP spid="8" grpId="1" animBg="1"/>
      <p:bldP spid="24" grpId="0"/>
      <p:bldP spid="25" grpId="0" animBg="1"/>
      <p:bldP spid="25" grpId="1" animBg="1"/>
      <p:bldP spid="27" grpId="0"/>
      <p:bldP spid="28" grpId="0" animBg="1"/>
      <p:bldP spid="28" grpId="1" animBg="1"/>
      <p:bldP spid="31" grpId="0"/>
      <p:bldP spid="32" grpId="0" animBg="1"/>
      <p:bldP spid="32" grpId="1" animBg="1"/>
      <p:bldP spid="34" grpId="0"/>
      <p:bldP spid="35" grpId="0" animBg="1"/>
      <p:bldP spid="35" grpId="1" animBg="1"/>
      <p:bldP spid="38" grpId="0"/>
      <p:bldP spid="39" grpId="0" animBg="1"/>
      <p:bldP spid="39" grpId="1" animBg="1"/>
      <p:bldP spid="41" grpId="0"/>
      <p:bldP spid="42" grpId="0" animBg="1"/>
      <p:bldP spid="42" grpId="1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Safety So Important?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9C4022-1083-41EE-9EC6-746BF41560D7}"/>
              </a:ext>
            </a:extLst>
          </p:cNvPr>
          <p:cNvSpPr txBox="1">
            <a:spLocks/>
          </p:cNvSpPr>
          <p:nvPr/>
        </p:nvSpPr>
        <p:spPr>
          <a:xfrm>
            <a:off x="469900" y="2012997"/>
            <a:ext cx="8280400" cy="716030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 you use a laboratory for and why is safety so important?</a:t>
            </a:r>
          </a:p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Discuss with your table – you have 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two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minutes to come up with an answer.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AB3081-3858-4F03-91FF-487CEE00C03E}"/>
              </a:ext>
            </a:extLst>
          </p:cNvPr>
          <p:cNvSpPr txBox="1">
            <a:spLocks/>
          </p:cNvSpPr>
          <p:nvPr/>
        </p:nvSpPr>
        <p:spPr>
          <a:xfrm>
            <a:off x="469900" y="2889297"/>
            <a:ext cx="8280400" cy="2203617"/>
          </a:xfrm>
          <a:prstGeom prst="rect">
            <a:avLst/>
          </a:prstGeom>
        </p:spPr>
        <p:txBody>
          <a:bodyPr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science laboratory is used for carrying out practical investigations. They can involve using dangerous chemicals and practical equipment such as Bunsen burners.</a:t>
            </a:r>
          </a:p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Some practical equipment, such as test tubes, are easily breakable so care must be taken.</a:t>
            </a:r>
          </a:p>
          <a:p>
            <a:pPr algn="l" fontAlgn="auto">
              <a:lnSpc>
                <a:spcPts val="2200"/>
              </a:lnSpc>
              <a:spcAft>
                <a:spcPts val="600"/>
              </a:spcAft>
              <a:defRPr/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pupils’ and teacher’s health and safety are very important so that no one gets hurt.</a:t>
            </a:r>
          </a:p>
        </p:txBody>
      </p:sp>
    </p:spTree>
    <p:extLst>
      <p:ext uri="{BB962C8B-B14F-4D97-AF65-F5344CB8AC3E}">
        <p14:creationId xmlns:p14="http://schemas.microsoft.com/office/powerpoint/2010/main" val="814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882228-1A59-421B-AEE6-C2E65E979E90}"/>
              </a:ext>
            </a:extLst>
          </p:cNvPr>
          <p:cNvSpPr txBox="1">
            <a:spLocks/>
          </p:cNvSpPr>
          <p:nvPr/>
        </p:nvSpPr>
        <p:spPr>
          <a:xfrm>
            <a:off x="431800" y="1376363"/>
            <a:ext cx="7124700" cy="37317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300"/>
              </a:lnSpc>
              <a:spcAft>
                <a:spcPts val="600"/>
              </a:spcAft>
              <a:defRPr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 you think the following hazard symbols show?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FF456-2B90-450F-8163-C5FA7E51F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4050"/>
            <a:ext cx="1666875" cy="1666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D9B119-C34A-4E6A-9B6A-49586D61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924050"/>
            <a:ext cx="1666875" cy="1666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7B3B53-23CA-4804-83AF-DE559D43C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924050"/>
            <a:ext cx="1666875" cy="1666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E59D6F-FC97-46A6-92FD-505D97015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924050"/>
            <a:ext cx="1666875" cy="1666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C5847A-C6BF-4D10-B476-CB7E73D35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4305300"/>
            <a:ext cx="1666875" cy="166687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B3CD1F8-5142-4EC8-A514-6F50890B809A}"/>
              </a:ext>
            </a:extLst>
          </p:cNvPr>
          <p:cNvSpPr/>
          <p:nvPr/>
        </p:nvSpPr>
        <p:spPr>
          <a:xfrm>
            <a:off x="676275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C5BAF1-DCE5-44C2-BEBA-0D45B2256073}"/>
              </a:ext>
            </a:extLst>
          </p:cNvPr>
          <p:cNvSpPr/>
          <p:nvPr/>
        </p:nvSpPr>
        <p:spPr>
          <a:xfrm>
            <a:off x="2790825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D78D84-71F0-43E1-83B4-105DD13300F6}"/>
              </a:ext>
            </a:extLst>
          </p:cNvPr>
          <p:cNvSpPr/>
          <p:nvPr/>
        </p:nvSpPr>
        <p:spPr>
          <a:xfrm>
            <a:off x="4895850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865739E-183D-4269-AF7A-82FBCB866560}"/>
              </a:ext>
            </a:extLst>
          </p:cNvPr>
          <p:cNvSpPr/>
          <p:nvPr/>
        </p:nvSpPr>
        <p:spPr>
          <a:xfrm>
            <a:off x="6877050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380660-8CBA-4761-A8CB-8763251E9796}"/>
              </a:ext>
            </a:extLst>
          </p:cNvPr>
          <p:cNvSpPr/>
          <p:nvPr/>
        </p:nvSpPr>
        <p:spPr>
          <a:xfrm>
            <a:off x="1571625" y="4391025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5B1151-B4EA-49E3-B50C-120B86A196D1}"/>
              </a:ext>
            </a:extLst>
          </p:cNvPr>
          <p:cNvSpPr/>
          <p:nvPr/>
        </p:nvSpPr>
        <p:spPr>
          <a:xfrm>
            <a:off x="3781425" y="4391025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B41078-7CF4-4EF7-BA37-6BDD0A223753}"/>
              </a:ext>
            </a:extLst>
          </p:cNvPr>
          <p:cNvSpPr/>
          <p:nvPr/>
        </p:nvSpPr>
        <p:spPr>
          <a:xfrm>
            <a:off x="5943600" y="4391025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19B9CB-68C7-4085-984B-00D7916AFF84}"/>
              </a:ext>
            </a:extLst>
          </p:cNvPr>
          <p:cNvSpPr txBox="1"/>
          <p:nvPr/>
        </p:nvSpPr>
        <p:spPr>
          <a:xfrm>
            <a:off x="600562" y="3657987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corrosive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5D9DC6-3286-4779-86A2-C22D05AAE16D}"/>
              </a:ext>
            </a:extLst>
          </p:cNvPr>
          <p:cNvSpPr txBox="1"/>
          <p:nvPr/>
        </p:nvSpPr>
        <p:spPr>
          <a:xfrm>
            <a:off x="2706990" y="367172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flammable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6298EE-BD32-4807-B300-3143B214F382}"/>
              </a:ext>
            </a:extLst>
          </p:cNvPr>
          <p:cNvSpPr txBox="1"/>
          <p:nvPr/>
        </p:nvSpPr>
        <p:spPr>
          <a:xfrm>
            <a:off x="4697481" y="3603142"/>
            <a:ext cx="190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harmful to the environment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F68C0F-7D2D-471D-9DBD-777713E4CB2F}"/>
              </a:ext>
            </a:extLst>
          </p:cNvPr>
          <p:cNvSpPr txBox="1"/>
          <p:nvPr/>
        </p:nvSpPr>
        <p:spPr>
          <a:xfrm>
            <a:off x="1390265" y="6001091"/>
            <a:ext cx="20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moderate health hazard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BCC292-C665-4BB9-80BF-B34D8FA229C0}"/>
              </a:ext>
            </a:extLst>
          </p:cNvPr>
          <p:cNvSpPr txBox="1"/>
          <p:nvPr/>
        </p:nvSpPr>
        <p:spPr>
          <a:xfrm>
            <a:off x="6638925" y="3600217"/>
            <a:ext cx="200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serious health hazard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219192-E4F4-42EB-BB2A-1C91191BE950}"/>
              </a:ext>
            </a:extLst>
          </p:cNvPr>
          <p:cNvSpPr txBox="1"/>
          <p:nvPr/>
        </p:nvSpPr>
        <p:spPr>
          <a:xfrm>
            <a:off x="3714750" y="6047343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explosive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6D167C-C18D-4F8A-B35B-A6F8BE458520}"/>
              </a:ext>
            </a:extLst>
          </p:cNvPr>
          <p:cNvSpPr txBox="1"/>
          <p:nvPr/>
        </p:nvSpPr>
        <p:spPr>
          <a:xfrm>
            <a:off x="5934308" y="5988673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acute toxicity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2FE948-EE94-4D62-A867-B0FDDE8127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55" y="4305300"/>
            <a:ext cx="1666875" cy="16668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E3339C-E10C-4F4C-8A96-D6482CF078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82" y="4305300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Descriptions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882228-1A59-421B-AEE6-C2E65E979E90}"/>
              </a:ext>
            </a:extLst>
          </p:cNvPr>
          <p:cNvSpPr txBox="1">
            <a:spLocks/>
          </p:cNvSpPr>
          <p:nvPr/>
        </p:nvSpPr>
        <p:spPr>
          <a:xfrm>
            <a:off x="431800" y="1376363"/>
            <a:ext cx="7285037" cy="37317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300"/>
              </a:lnSpc>
              <a:spcAft>
                <a:spcPts val="600"/>
              </a:spcAft>
              <a:defRPr/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do you think the following hazard symbols mean?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FF456-2B90-450F-8163-C5FA7E51F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1" y="1924050"/>
            <a:ext cx="1666875" cy="1666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D9B119-C34A-4E6A-9B6A-49586D61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6" y="1924050"/>
            <a:ext cx="1666875" cy="1666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7B3B53-23CA-4804-83AF-DE559D43C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924050"/>
            <a:ext cx="1666875" cy="1666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E59D6F-FC97-46A6-92FD-505D97015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7" y="4749800"/>
            <a:ext cx="1666875" cy="1666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C5847A-C6BF-4D10-B476-CB7E73D35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49800"/>
            <a:ext cx="1666875" cy="166687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B3CD1F8-5142-4EC8-A514-6F50890B809A}"/>
              </a:ext>
            </a:extLst>
          </p:cNvPr>
          <p:cNvSpPr/>
          <p:nvPr/>
        </p:nvSpPr>
        <p:spPr>
          <a:xfrm>
            <a:off x="1031876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C5BAF1-DCE5-44C2-BEBA-0D45B2256073}"/>
              </a:ext>
            </a:extLst>
          </p:cNvPr>
          <p:cNvSpPr/>
          <p:nvPr/>
        </p:nvSpPr>
        <p:spPr>
          <a:xfrm>
            <a:off x="3800475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D78D84-71F0-43E1-83B4-105DD13300F6}"/>
              </a:ext>
            </a:extLst>
          </p:cNvPr>
          <p:cNvSpPr/>
          <p:nvPr/>
        </p:nvSpPr>
        <p:spPr>
          <a:xfrm>
            <a:off x="6530976" y="1981200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380660-8CBA-4761-A8CB-8763251E9796}"/>
              </a:ext>
            </a:extLst>
          </p:cNvPr>
          <p:cNvSpPr/>
          <p:nvPr/>
        </p:nvSpPr>
        <p:spPr>
          <a:xfrm>
            <a:off x="2381250" y="4835525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5B1151-B4EA-49E3-B50C-120B86A196D1}"/>
              </a:ext>
            </a:extLst>
          </p:cNvPr>
          <p:cNvSpPr/>
          <p:nvPr/>
        </p:nvSpPr>
        <p:spPr>
          <a:xfrm>
            <a:off x="5153025" y="4835525"/>
            <a:ext cx="323850" cy="323850"/>
          </a:xfrm>
          <a:prstGeom prst="ellipse">
            <a:avLst/>
          </a:prstGeom>
          <a:noFill/>
          <a:ln>
            <a:solidFill>
              <a:srgbClr val="EE3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07E49-7472-4315-AC2B-D3CCC02171F4}"/>
              </a:ext>
            </a:extLst>
          </p:cNvPr>
          <p:cNvSpPr txBox="1"/>
          <p:nvPr/>
        </p:nvSpPr>
        <p:spPr>
          <a:xfrm>
            <a:off x="431800" y="3637116"/>
            <a:ext cx="2676525" cy="87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Aft>
                <a:spcPts val="600"/>
              </a:spcAft>
            </a:pPr>
            <a:r>
              <a:rPr lang="en-GB" sz="1400" b="1" spc="3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burn the skin and damage the eyes. Avoid breathing in vapours.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797C1-C8AF-4F05-B88F-8A754F5D0D1D}"/>
              </a:ext>
            </a:extLst>
          </p:cNvPr>
          <p:cNvSpPr txBox="1"/>
          <p:nvPr/>
        </p:nvSpPr>
        <p:spPr>
          <a:xfrm>
            <a:off x="3252041" y="3648826"/>
            <a:ext cx="2639917" cy="87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Aft>
                <a:spcPts val="600"/>
              </a:spcAft>
            </a:pPr>
            <a:r>
              <a:rPr lang="en-GB" sz="1400" b="1" spc="3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Catches fire when it comes into contact with oxygen and a heat source.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CD9E30-E9FF-40DC-B05F-B40DE0990E6C}"/>
              </a:ext>
            </a:extLst>
          </p:cNvPr>
          <p:cNvSpPr txBox="1"/>
          <p:nvPr/>
        </p:nvSpPr>
        <p:spPr>
          <a:xfrm>
            <a:off x="5857623" y="3659939"/>
            <a:ext cx="2854577" cy="87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Aft>
                <a:spcPts val="600"/>
              </a:spcAft>
            </a:pPr>
            <a:r>
              <a:rPr lang="en-GB" sz="1400" b="1" spc="3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cause damage to animal and plant life if released into water systems.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C7F5B-E15B-47F2-BD54-F8C2E66C6E3F}"/>
              </a:ext>
            </a:extLst>
          </p:cNvPr>
          <p:cNvSpPr txBox="1"/>
          <p:nvPr/>
        </p:nvSpPr>
        <p:spPr>
          <a:xfrm>
            <a:off x="896537" y="5275467"/>
            <a:ext cx="1427563" cy="60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GB" sz="1400" b="1" spc="3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irritate the skin.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1C8708-F4FB-474A-8A84-362E3A86004A}"/>
              </a:ext>
            </a:extLst>
          </p:cNvPr>
          <p:cNvSpPr txBox="1"/>
          <p:nvPr/>
        </p:nvSpPr>
        <p:spPr>
          <a:xfrm>
            <a:off x="6591300" y="5121403"/>
            <a:ext cx="1990948" cy="87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00"/>
              </a:lnSpc>
              <a:spcAft>
                <a:spcPts val="600"/>
              </a:spcAft>
            </a:pPr>
            <a:r>
              <a:rPr lang="en-GB" sz="1400" b="1" spc="3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cause illness or death if taken into the body.</a:t>
            </a:r>
          </a:p>
        </p:txBody>
      </p:sp>
    </p:spTree>
    <p:extLst>
      <p:ext uri="{BB962C8B-B14F-4D97-AF65-F5344CB8AC3E}">
        <p14:creationId xmlns:p14="http://schemas.microsoft.com/office/powerpoint/2010/main" val="28692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337F4-B86A-4039-8DC2-A1EC2B835282}"/>
              </a:ext>
            </a:extLst>
          </p:cNvPr>
          <p:cNvSpPr txBox="1"/>
          <p:nvPr/>
        </p:nvSpPr>
        <p:spPr>
          <a:xfrm>
            <a:off x="431800" y="1766888"/>
            <a:ext cx="7239000" cy="1116972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Why are hazard symbols so important? 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Write down your answers on a mini whiteboard and hold them up.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have </a:t>
            </a: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two</a:t>
            </a: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minutes.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BAD2D-CFC1-4AB5-9E2B-734D3A06EE2E}"/>
              </a:ext>
            </a:extLst>
          </p:cNvPr>
          <p:cNvSpPr txBox="1"/>
          <p:nvPr/>
        </p:nvSpPr>
        <p:spPr>
          <a:xfrm>
            <a:off x="431800" y="4052888"/>
            <a:ext cx="7239000" cy="745076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Extension: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Why use symbols?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4F5AA-97D8-4315-9FC2-19730861C95C}"/>
              </a:ext>
            </a:extLst>
          </p:cNvPr>
          <p:cNvSpPr txBox="1"/>
          <p:nvPr/>
        </p:nvSpPr>
        <p:spPr>
          <a:xfrm>
            <a:off x="431800" y="2976563"/>
            <a:ext cx="7239000" cy="668132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They show people how dangerous a chemical is, and what precautions should be taken when handling them.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B758C-BD06-4B17-AF79-7D4C8B5A4257}"/>
              </a:ext>
            </a:extLst>
          </p:cNvPr>
          <p:cNvSpPr txBox="1"/>
          <p:nvPr/>
        </p:nvSpPr>
        <p:spPr>
          <a:xfrm>
            <a:off x="431800" y="4881563"/>
            <a:ext cx="7239000" cy="668132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rgbClr val="00B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Symbols can be used all over the world and are immediately recognisable, so it doesn’t matter which language is used.</a:t>
            </a:r>
          </a:p>
        </p:txBody>
      </p:sp>
    </p:spTree>
    <p:extLst>
      <p:ext uri="{BB962C8B-B14F-4D97-AF65-F5344CB8AC3E}">
        <p14:creationId xmlns:p14="http://schemas.microsoft.com/office/powerpoint/2010/main" val="13402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604043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Hazard Symbols in the Lab</a:t>
            </a:r>
            <a:br>
              <a:rPr lang="en-GB" altLang="en-US" sz="3600" b="1" dirty="0">
                <a:solidFill>
                  <a:srgbClr val="415D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altLang="en-US" sz="3600" b="1" dirty="0">
              <a:solidFill>
                <a:srgbClr val="415D9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0ECD-BFE0-483A-9033-A4AA9479B9DD}"/>
              </a:ext>
            </a:extLst>
          </p:cNvPr>
          <p:cNvSpPr txBox="1"/>
          <p:nvPr/>
        </p:nvSpPr>
        <p:spPr>
          <a:xfrm>
            <a:off x="431800" y="2014538"/>
            <a:ext cx="4140200" cy="3553537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What hazard symbols can you find around the laboratory? 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Complete the table with the name of each chemical and its hazard symbol. You could either draw the hazard symbol or give its meaning.</a:t>
            </a: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endParaRPr lang="en-GB" sz="1800" spc="2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l" fontAlgn="auto">
              <a:lnSpc>
                <a:spcPts val="2300"/>
              </a:lnSpc>
              <a:spcAft>
                <a:spcPts val="600"/>
              </a:spcAft>
            </a:pPr>
            <a: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Extension:</a:t>
            </a:r>
            <a:br>
              <a:rPr lang="en-GB" sz="1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Have you heard of any of these chemicals before? Do you know anything about them?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AC921-44B5-48EA-8774-62F688D91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42" y="1376362"/>
            <a:ext cx="3564293" cy="5040313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72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rIns="0">
        <a:spAutoFit/>
      </a:bodyPr>
      <a:lstStyle>
        <a:defPPr algn="l" fontAlgn="auto">
          <a:lnSpc>
            <a:spcPts val="2300"/>
          </a:lnSpc>
          <a:spcAft>
            <a:spcPts val="600"/>
          </a:spcAft>
          <a:defRPr sz="1800" b="1" spc="20" dirty="0">
            <a:solidFill>
              <a:schemeClr val="tx1">
                <a:lumMod val="85000"/>
                <a:lumOff val="15000"/>
              </a:schemeClr>
            </a:solidFill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16CA6280-818A-4BE9-B700-9803C884C238}" vid="{3716A22B-4D9E-40DF-B017-4456983BD0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Science PowerPoint Template</Template>
  <TotalTime>373</TotalTime>
  <Words>1109</Words>
  <Application>Microsoft Office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Twinkl Light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Laboratory Hazards</vt:lpstr>
      <vt:lpstr>Why Is Safety So Important?</vt:lpstr>
      <vt:lpstr>Hazard Symbols</vt:lpstr>
      <vt:lpstr>Hazard Symbols Descriptions</vt:lpstr>
      <vt:lpstr>Hazard Symbols</vt:lpstr>
      <vt:lpstr>Hazard Symbols in the Lab </vt:lpstr>
      <vt:lpstr>Safety Rules in the Lab</vt:lpstr>
      <vt:lpstr>Safety Rules in the Lab </vt:lpstr>
      <vt:lpstr>Problem-Solving</vt:lpstr>
      <vt:lpstr>Problem-Solving</vt:lpstr>
      <vt:lpstr>Hazards in the Home</vt:lpstr>
      <vt:lpstr>Hazard Symbols Quiz</vt:lpstr>
      <vt:lpstr>Hazard Symbols Quiz</vt:lpstr>
      <vt:lpstr>Hazard Symbols Quiz</vt:lpstr>
      <vt:lpstr>Hazard Symbols Quiz</vt:lpstr>
      <vt:lpstr>Hazard Symbols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Katie Niedzielski</cp:lastModifiedBy>
  <cp:revision>17</cp:revision>
  <dcterms:created xsi:type="dcterms:W3CDTF">2021-07-02T08:29:11Z</dcterms:created>
  <dcterms:modified xsi:type="dcterms:W3CDTF">2021-07-19T11:07:14Z</dcterms:modified>
</cp:coreProperties>
</file>