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6858000" cy="9144000"/>
  <p:embeddedFontLst>
    <p:embeddedFont>
      <p:font typeface="Palatino Linotype"/>
      <p:regular r:id="rId13"/>
      <p:bold r:id="rId14"/>
      <p:italic r:id="rId15"/>
      <p:boldItalic r:id="rId16"/>
    </p:embeddedFont>
    <p:embeddedFont>
      <p:font typeface="Century Gothic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1" roundtripDataSignature="AMtx7mhVbYlYNR2r61owgOsCciomBjcg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font" Target="fonts/PalatinoLinotype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alatinoLinotype-italic.fntdata"/><Relationship Id="rId14" Type="http://schemas.openxmlformats.org/officeDocument/2006/relationships/font" Target="fonts/PalatinoLinotype-bold.fntdata"/><Relationship Id="rId17" Type="http://schemas.openxmlformats.org/officeDocument/2006/relationships/font" Target="fonts/CenturyGothic-regular.fntdata"/><Relationship Id="rId16" Type="http://schemas.openxmlformats.org/officeDocument/2006/relationships/font" Target="fonts/PalatinoLinotype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enturyGothic-italic.fntdata"/><Relationship Id="rId6" Type="http://schemas.openxmlformats.org/officeDocument/2006/relationships/slide" Target="slides/slide1.xml"/><Relationship Id="rId18" Type="http://schemas.openxmlformats.org/officeDocument/2006/relationships/font" Target="fonts/CenturyGothi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809cc35cb_0_1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11809cc35cb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809cc35c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g11809cc35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1809cc35cb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g11809cc35c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809cc35c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11809cc35cb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1809cc35cb_0_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g11809cc35cb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1809cc35cb_0_1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11809cc35cb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/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Palatino Linotype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" type="subTitle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" name="Google Shape;16;p6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18" name="Google Shape;18;p6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6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indent="-330200" lvl="1" marL="914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8" name="Google Shape;28;p9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31" name="Google Shape;31;p9"/>
          <p:cNvSpPr txBox="1"/>
          <p:nvPr>
            <p:ph idx="2" type="body"/>
          </p:nvPr>
        </p:nvSpPr>
        <p:spPr>
          <a:xfrm>
            <a:off x="365760" y="1600200"/>
            <a:ext cx="4041648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722313" y="1371600"/>
            <a:ext cx="7772400" cy="25050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" type="body"/>
          </p:nvPr>
        </p:nvSpPr>
        <p:spPr>
          <a:xfrm>
            <a:off x="722313" y="4068763"/>
            <a:ext cx="7772400" cy="1131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38" name="Google Shape;38;p8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" name="Google Shape;39;p8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457200" y="1600200"/>
            <a:ext cx="4040188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0"/>
          <p:cNvSpPr txBox="1"/>
          <p:nvPr>
            <p:ph idx="2" type="body"/>
          </p:nvPr>
        </p:nvSpPr>
        <p:spPr>
          <a:xfrm>
            <a:off x="4648200" y="1600200"/>
            <a:ext cx="4041775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48" name="Google Shape;48;p10"/>
          <p:cNvSpPr txBox="1"/>
          <p:nvPr>
            <p:ph idx="3" type="body"/>
          </p:nvPr>
        </p:nvSpPr>
        <p:spPr>
          <a:xfrm>
            <a:off x="457200" y="2212848"/>
            <a:ext cx="4041648" cy="3913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4" type="body"/>
          </p:nvPr>
        </p:nvSpPr>
        <p:spPr>
          <a:xfrm>
            <a:off x="4672584" y="2212848"/>
            <a:ext cx="4041648" cy="391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type="title"/>
          </p:nvPr>
        </p:nvSpPr>
        <p:spPr>
          <a:xfrm>
            <a:off x="5907087" y="266700"/>
            <a:ext cx="3008313" cy="2095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b="0"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719137" y="273050"/>
            <a:ext cx="4995863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13"/>
          <p:cNvSpPr txBox="1"/>
          <p:nvPr>
            <p:ph idx="2" type="body"/>
          </p:nvPr>
        </p:nvSpPr>
        <p:spPr>
          <a:xfrm>
            <a:off x="5907087" y="2438400"/>
            <a:ext cx="3008313" cy="3687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3" name="Google Shape;63;p13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1679576" y="228600"/>
            <a:ext cx="5711824" cy="8953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b="0"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4"/>
          <p:cNvSpPr/>
          <p:nvPr>
            <p:ph idx="2" type="pic"/>
          </p:nvPr>
        </p:nvSpPr>
        <p:spPr>
          <a:xfrm>
            <a:off x="1508126" y="1143000"/>
            <a:ext cx="6054724" cy="4541044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ctr" dir="5400000" dist="50800">
              <a:srgbClr val="000000">
                <a:alpha val="24313"/>
              </a:srgbClr>
            </a:outerShdw>
          </a:effectLst>
        </p:spPr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1679576" y="5810250"/>
            <a:ext cx="5711824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0" name="Google Shape;70;p14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50000">
              <a:schemeClr val="lt1"/>
            </a:gs>
            <a:gs pos="76000">
              <a:srgbClr val="F3F3F3"/>
            </a:gs>
            <a:gs pos="92000">
              <a:srgbClr val="D8D8D8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‹#›</a:t>
            </a:fld>
            <a:endParaRPr/>
          </a:p>
        </p:txBody>
      </p:sp>
      <p:sp>
        <p:nvSpPr>
          <p:cNvPr id="11" name="Google Shape;11;p5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2" name="Google Shape;12;p5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X2F2NqlIaHE" TargetMode="External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685800" y="609601"/>
            <a:ext cx="7772400" cy="29634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Palatino Linotype"/>
              <a:buNone/>
            </a:pPr>
            <a:r>
              <a:rPr lang="en-AU"/>
              <a:t>Government</a:t>
            </a:r>
            <a:endParaRPr/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1619672" y="3717032"/>
            <a:ext cx="6400800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b="1" lang="en-AU"/>
              <a:t>Year Nine Global</a:t>
            </a:r>
            <a:endParaRPr b="1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b="1" lang="en-AU"/>
              <a:t>Lesson 2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1809cc35cb_0_115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AU"/>
              <a:t>What is Parliament</a:t>
            </a:r>
            <a:endParaRPr/>
          </a:p>
        </p:txBody>
      </p:sp>
      <p:pic>
        <p:nvPicPr>
          <p:cNvPr id="96" name="Google Shape;96;g11809cc35cb_0_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5975" y="1600201"/>
            <a:ext cx="7732050" cy="484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1809cc35cb_0_0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AU" sz="3000"/>
              <a:t>What is Parliament and what happens there?</a:t>
            </a:r>
            <a:endParaRPr sz="3000"/>
          </a:p>
        </p:txBody>
      </p:sp>
      <p:sp>
        <p:nvSpPr>
          <p:cNvPr id="102" name="Google Shape;102;g11809cc35cb_0_0"/>
          <p:cNvSpPr txBox="1"/>
          <p:nvPr>
            <p:ph idx="1" type="body"/>
          </p:nvPr>
        </p:nvSpPr>
        <p:spPr>
          <a:xfrm>
            <a:off x="457200" y="1600200"/>
            <a:ext cx="8229600" cy="51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n-AU"/>
              <a:t>What do you </a:t>
            </a:r>
            <a:br>
              <a:rPr lang="en-AU"/>
            </a:br>
            <a:r>
              <a:rPr lang="en-AU"/>
              <a:t>See here?</a:t>
            </a:r>
            <a:br>
              <a:rPr lang="en-AU"/>
            </a:br>
            <a:r>
              <a:rPr lang="en-AU"/>
              <a:t>What does each </a:t>
            </a:r>
            <a:br>
              <a:rPr lang="en-AU"/>
            </a:br>
            <a:r>
              <a:rPr lang="en-AU"/>
              <a:t>area show?</a:t>
            </a:r>
            <a:br>
              <a:rPr lang="en-AU"/>
            </a:br>
            <a:br>
              <a:rPr lang="en-AU"/>
            </a:b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br>
              <a:rPr lang="en-AU"/>
            </a:br>
            <a:br>
              <a:rPr lang="en-AU"/>
            </a:br>
            <a:r>
              <a:rPr lang="en-AU"/>
              <a:t>Can you identify</a:t>
            </a:r>
            <a:br>
              <a:rPr lang="en-AU"/>
            </a:br>
            <a:r>
              <a:rPr lang="en-AU"/>
              <a:t>Sovereign, House</a:t>
            </a:r>
            <a:br>
              <a:rPr lang="en-AU"/>
            </a:br>
            <a:r>
              <a:rPr lang="en-AU"/>
              <a:t>Of Representatives,</a:t>
            </a:r>
            <a:br>
              <a:rPr lang="en-AU"/>
            </a:br>
            <a:r>
              <a:rPr lang="en-AU"/>
              <a:t>Opposition, Executive, Government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n-AU"/>
              <a:t>Read through and complete Card 1.</a:t>
            </a:r>
            <a:endParaRPr/>
          </a:p>
        </p:txBody>
      </p:sp>
      <p:pic>
        <p:nvPicPr>
          <p:cNvPr id="103" name="Google Shape;103;g11809cc35cb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5574" y="1600200"/>
            <a:ext cx="5621225" cy="31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1809cc35cb_0_6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AU"/>
              <a:t>KWL Graph</a:t>
            </a:r>
            <a:endParaRPr/>
          </a:p>
        </p:txBody>
      </p:sp>
      <p:sp>
        <p:nvSpPr>
          <p:cNvPr id="109" name="Google Shape;109;g11809cc35cb_0_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n-AU"/>
              <a:t>Complete a KWL graph to show ‘what you </a:t>
            </a:r>
            <a:r>
              <a:rPr b="1" lang="en-AU"/>
              <a:t>K</a:t>
            </a:r>
            <a:r>
              <a:rPr lang="en-AU"/>
              <a:t>now about parliament now’, ‘what you </a:t>
            </a:r>
            <a:r>
              <a:rPr b="1" lang="en-AU"/>
              <a:t>W</a:t>
            </a:r>
            <a:r>
              <a:rPr lang="en-AU"/>
              <a:t>ant to learn’ and we will complete ‘what you have </a:t>
            </a:r>
            <a:r>
              <a:rPr b="1" lang="en-AU"/>
              <a:t>L</a:t>
            </a:r>
            <a:r>
              <a:rPr lang="en-AU"/>
              <a:t>earnt’ later.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1809cc35cb_0_11"/>
          <p:cNvSpPr txBox="1"/>
          <p:nvPr/>
        </p:nvSpPr>
        <p:spPr>
          <a:xfrm>
            <a:off x="285750" y="0"/>
            <a:ext cx="8643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b="0" i="0" lang="en-AU" sz="1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b="0" i="0" lang="en-AU" sz="1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WALT: Review what you know about parliament and what you want to find out.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11809cc35cb_0_11"/>
          <p:cNvSpPr txBox="1"/>
          <p:nvPr/>
        </p:nvSpPr>
        <p:spPr>
          <a:xfrm>
            <a:off x="4572000" y="714375"/>
            <a:ext cx="4429200" cy="6000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11809cc35cb_0_11"/>
          <p:cNvSpPr txBox="1"/>
          <p:nvPr/>
        </p:nvSpPr>
        <p:spPr>
          <a:xfrm>
            <a:off x="285750" y="714375"/>
            <a:ext cx="2000100" cy="6000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11809cc35cb_0_11"/>
          <p:cNvSpPr txBox="1"/>
          <p:nvPr/>
        </p:nvSpPr>
        <p:spPr>
          <a:xfrm>
            <a:off x="285750" y="785812"/>
            <a:ext cx="20001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b="1" i="0" lang="en-AU" sz="3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0" i="0" lang="en-AU" sz="1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0" i="0" lang="en-AU" sz="1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already know </a:t>
            </a:r>
            <a:r>
              <a:rPr b="0" i="0" lang="en-AU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11809cc35cb_0_11"/>
          <p:cNvSpPr txBox="1"/>
          <p:nvPr/>
        </p:nvSpPr>
        <p:spPr>
          <a:xfrm>
            <a:off x="2428875" y="714375"/>
            <a:ext cx="2000100" cy="60009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1809cc35cb_0_11"/>
          <p:cNvSpPr txBox="1"/>
          <p:nvPr/>
        </p:nvSpPr>
        <p:spPr>
          <a:xfrm>
            <a:off x="2428875" y="785812"/>
            <a:ext cx="20001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b="1" i="0" lang="en-AU" sz="3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0" i="0" lang="en-AU" sz="1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0" i="0" lang="en-AU" sz="1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want to find out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g11809cc35cb_0_11"/>
          <p:cNvSpPr txBox="1"/>
          <p:nvPr/>
        </p:nvSpPr>
        <p:spPr>
          <a:xfrm>
            <a:off x="4572000" y="785812"/>
            <a:ext cx="44292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mic Sans MS"/>
              <a:buNone/>
            </a:pPr>
            <a:r>
              <a:rPr b="1" i="0" lang="en-AU" sz="3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</a:t>
            </a:r>
            <a:r>
              <a:rPr b="0" i="0" lang="en-AU" sz="3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0" i="0" lang="en-AU" sz="1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None/>
            </a:pPr>
            <a:r>
              <a:rPr b="0" i="0" lang="en-AU" sz="16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Learned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g11809cc35cb_0_11"/>
          <p:cNvSpPr txBox="1"/>
          <p:nvPr/>
        </p:nvSpPr>
        <p:spPr>
          <a:xfrm>
            <a:off x="470650" y="2033875"/>
            <a:ext cx="1697700" cy="44946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AU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Type Here: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11809cc35cb_0_11"/>
          <p:cNvSpPr txBox="1"/>
          <p:nvPr/>
        </p:nvSpPr>
        <p:spPr>
          <a:xfrm>
            <a:off x="2580150" y="2033875"/>
            <a:ext cx="1697700" cy="44946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AU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Type Here: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11809cc35cb_0_11"/>
          <p:cNvSpPr txBox="1"/>
          <p:nvPr/>
        </p:nvSpPr>
        <p:spPr>
          <a:xfrm>
            <a:off x="4689650" y="2063750"/>
            <a:ext cx="4084500" cy="44946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AU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Type Here: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1809cc35cb_0_99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AU"/>
              <a:t>Separation of Powers</a:t>
            </a:r>
            <a:endParaRPr/>
          </a:p>
        </p:txBody>
      </p:sp>
      <p:sp>
        <p:nvSpPr>
          <p:cNvPr id="129" name="Google Shape;129;g11809cc35cb_0_99"/>
          <p:cNvSpPr txBox="1"/>
          <p:nvPr>
            <p:ph idx="1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30" name="Google Shape;130;g11809cc35cb_0_99"/>
          <p:cNvSpPr txBox="1"/>
          <p:nvPr>
            <p:ph idx="2" type="body"/>
          </p:nvPr>
        </p:nvSpPr>
        <p:spPr>
          <a:xfrm>
            <a:off x="365760" y="1600200"/>
            <a:ext cx="4041600" cy="45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	 	 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AU" sz="1800">
                <a:solidFill>
                  <a:schemeClr val="dk1"/>
                </a:solidFill>
              </a:rPr>
              <a:t>Watch the video					</a:t>
            </a:r>
            <a:endParaRPr sz="18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AU" sz="1700">
                <a:solidFill>
                  <a:schemeClr val="dk1"/>
                </a:solidFill>
              </a:rPr>
              <a:t>Make notes and discuss the different, clearly defined functions of the three branches of government.</a:t>
            </a:r>
            <a:br>
              <a:rPr lang="en-AU" sz="1700">
                <a:solidFill>
                  <a:schemeClr val="dk1"/>
                </a:solidFill>
              </a:rPr>
            </a:b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AU" sz="1700">
                <a:solidFill>
                  <a:schemeClr val="dk1"/>
                </a:solidFill>
              </a:rPr>
              <a:t>Design a symbol that represents each of the three branches of government.</a:t>
            </a:r>
            <a:endParaRPr sz="3100"/>
          </a:p>
        </p:txBody>
      </p:sp>
      <p:pic>
        <p:nvPicPr>
          <p:cNvPr descr="Find out more about how New Zealand's Parliament works with this in-depth introduction from the Parliamentary Service's Education team!&#10;&#10;Learn more about organising a school visit to Parliament, and explore helpful resources for teaching how our country works: https://www.parliament.nz/en/visit-and-learn/teachers-and-students/" id="131" name="Google Shape;131;g11809cc35cb_0_99" title="How Parliament Works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00025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809cc35cb_0_107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AU"/>
              <a:t>Separation of Powers</a:t>
            </a:r>
            <a:endParaRPr/>
          </a:p>
        </p:txBody>
      </p:sp>
      <p:sp>
        <p:nvSpPr>
          <p:cNvPr id="137" name="Google Shape;137;g11809cc35cb_0_107"/>
          <p:cNvSpPr txBox="1"/>
          <p:nvPr>
            <p:ph idx="1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38" name="Google Shape;138;g11809cc35cb_0_107"/>
          <p:cNvSpPr txBox="1"/>
          <p:nvPr>
            <p:ph idx="2" type="body"/>
          </p:nvPr>
        </p:nvSpPr>
        <p:spPr>
          <a:xfrm>
            <a:off x="365750" y="1600200"/>
            <a:ext cx="4041600" cy="48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A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Complete a three-circle Venn diagram as a way of consolidating this information and considering where overlap occurs. Underline those descriptions in the Venn diagram that directly involve Parliament</a:t>
            </a:r>
            <a:br>
              <a:rPr lang="en-A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A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 how separating the branches of government works to protect the rights of individuals. </a:t>
            </a:r>
            <a:endParaRPr sz="3400"/>
          </a:p>
        </p:txBody>
      </p:sp>
      <p:pic>
        <p:nvPicPr>
          <p:cNvPr id="139" name="Google Shape;139;g11809cc35cb_0_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2361925"/>
            <a:ext cx="4336676" cy="300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xecutive">
  <a:themeElements>
    <a:clrScheme name="Executive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2013-04-13T03:51:27Z</dcterms:created>
  <dc:creator>Christina Reymer</dc:creator>
</cp:coreProperties>
</file>