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Palatino Linotype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VbYlYNR2r61owgOsCciomBjcg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latinoLinotype-italic.fntdata"/><Relationship Id="rId14" Type="http://schemas.openxmlformats.org/officeDocument/2006/relationships/font" Target="fonts/PalatinoLinotype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PalatinoLinotype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809cc35cb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1809cc35c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809cc35c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11809cc35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809cc35c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1809cc35c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809cc35c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11809cc35cb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809cc35cb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11809cc35c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09cc35cb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11809cc35c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8" name="Google Shape;18;p6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9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313"/>
              </a:srgbClr>
            </a:outerShdw>
          </a:effectLst>
        </p:spPr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1" name="Google Shape;11;p5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Google Shape;12;p5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X2F2NqlIaHE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85800" y="609601"/>
            <a:ext cx="7772400" cy="2963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</a:pPr>
            <a:r>
              <a:rPr lang="en-AU"/>
              <a:t>Government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619672" y="3717032"/>
            <a:ext cx="6400800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b="1" lang="en-AU"/>
              <a:t>Year Nine Global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b="1" lang="en-AU"/>
              <a:t>Lesson 2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809cc35cb_0_11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/>
              <a:t>What is Parliament</a:t>
            </a:r>
            <a:endParaRPr/>
          </a:p>
        </p:txBody>
      </p:sp>
      <p:pic>
        <p:nvPicPr>
          <p:cNvPr id="96" name="Google Shape;96;g11809cc35cb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975" y="1600201"/>
            <a:ext cx="7732050" cy="48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809cc35cb_0_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 sz="3000"/>
              <a:t>What is Parliament and what happens there?</a:t>
            </a:r>
            <a:endParaRPr sz="3000"/>
          </a:p>
        </p:txBody>
      </p:sp>
      <p:sp>
        <p:nvSpPr>
          <p:cNvPr id="102" name="Google Shape;102;g11809cc35cb_0_0"/>
          <p:cNvSpPr txBox="1"/>
          <p:nvPr>
            <p:ph idx="1" type="body"/>
          </p:nvPr>
        </p:nvSpPr>
        <p:spPr>
          <a:xfrm>
            <a:off x="457200" y="1600200"/>
            <a:ext cx="8229600" cy="5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AU"/>
              <a:t>What do you </a:t>
            </a:r>
            <a:br>
              <a:rPr lang="en-AU"/>
            </a:br>
            <a:r>
              <a:rPr lang="en-AU"/>
              <a:t>See here?</a:t>
            </a:r>
            <a:br>
              <a:rPr lang="en-AU"/>
            </a:br>
            <a:r>
              <a:rPr lang="en-AU"/>
              <a:t>What does each </a:t>
            </a:r>
            <a:br>
              <a:rPr lang="en-AU"/>
            </a:br>
            <a:r>
              <a:rPr lang="en-AU"/>
              <a:t>area show?</a:t>
            </a:r>
            <a:br>
              <a:rPr lang="en-AU"/>
            </a:br>
            <a:br>
              <a:rPr lang="en-AU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br>
              <a:rPr lang="en-AU"/>
            </a:br>
            <a:br>
              <a:rPr lang="en-AU"/>
            </a:br>
            <a:r>
              <a:rPr lang="en-AU"/>
              <a:t>Can you identify</a:t>
            </a:r>
            <a:br>
              <a:rPr lang="en-AU"/>
            </a:br>
            <a:r>
              <a:rPr lang="en-AU"/>
              <a:t>Sovereign, House</a:t>
            </a:r>
            <a:br>
              <a:rPr lang="en-AU"/>
            </a:br>
            <a:r>
              <a:rPr lang="en-AU"/>
              <a:t>Of Representatives,</a:t>
            </a:r>
            <a:br>
              <a:rPr lang="en-AU"/>
            </a:br>
            <a:r>
              <a:rPr lang="en-AU"/>
              <a:t>Opposition, Executive, Government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AU"/>
              <a:t>Read through and complete Card 1.</a:t>
            </a:r>
            <a:endParaRPr/>
          </a:p>
        </p:txBody>
      </p:sp>
      <p:pic>
        <p:nvPicPr>
          <p:cNvPr id="103" name="Google Shape;103;g11809cc35c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5574" y="1600200"/>
            <a:ext cx="5621225" cy="31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809cc35cb_0_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/>
              <a:t>KWL Graph</a:t>
            </a:r>
            <a:endParaRPr/>
          </a:p>
        </p:txBody>
      </p:sp>
      <p:sp>
        <p:nvSpPr>
          <p:cNvPr id="109" name="Google Shape;109;g11809cc35cb_0_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AU"/>
              <a:t>Complete a KWL graph to show ‘what you </a:t>
            </a:r>
            <a:r>
              <a:rPr b="1" lang="en-AU"/>
              <a:t>K</a:t>
            </a:r>
            <a:r>
              <a:rPr lang="en-AU"/>
              <a:t>now about parliament now’, ‘what you </a:t>
            </a:r>
            <a:r>
              <a:rPr b="1" lang="en-AU"/>
              <a:t>W</a:t>
            </a:r>
            <a:r>
              <a:rPr lang="en-AU"/>
              <a:t>ant to learn’ and we will complete ‘what you have </a:t>
            </a:r>
            <a:r>
              <a:rPr b="1" lang="en-AU"/>
              <a:t>L</a:t>
            </a:r>
            <a:r>
              <a:rPr lang="en-AU"/>
              <a:t>earnt’ later.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809cc35cb_0_11"/>
          <p:cNvSpPr txBox="1"/>
          <p:nvPr/>
        </p:nvSpPr>
        <p:spPr>
          <a:xfrm>
            <a:off x="285750" y="0"/>
            <a:ext cx="864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WALT: Review what you know about parliament and what you want to find out.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1809cc35cb_0_11"/>
          <p:cNvSpPr txBox="1"/>
          <p:nvPr/>
        </p:nvSpPr>
        <p:spPr>
          <a:xfrm>
            <a:off x="4572000" y="714375"/>
            <a:ext cx="4429200" cy="6000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1809cc35cb_0_11"/>
          <p:cNvSpPr txBox="1"/>
          <p:nvPr/>
        </p:nvSpPr>
        <p:spPr>
          <a:xfrm>
            <a:off x="285750" y="714375"/>
            <a:ext cx="2000100" cy="6000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11809cc35cb_0_11"/>
          <p:cNvSpPr txBox="1"/>
          <p:nvPr/>
        </p:nvSpPr>
        <p:spPr>
          <a:xfrm>
            <a:off x="285750" y="785812"/>
            <a:ext cx="2000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1" i="0" lang="en-AU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already know </a:t>
            </a:r>
            <a:r>
              <a:rPr b="0" i="0" lang="en-A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1809cc35cb_0_11"/>
          <p:cNvSpPr txBox="1"/>
          <p:nvPr/>
        </p:nvSpPr>
        <p:spPr>
          <a:xfrm>
            <a:off x="2428875" y="714375"/>
            <a:ext cx="2000100" cy="6000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1809cc35cb_0_11"/>
          <p:cNvSpPr txBox="1"/>
          <p:nvPr/>
        </p:nvSpPr>
        <p:spPr>
          <a:xfrm>
            <a:off x="2428875" y="785812"/>
            <a:ext cx="2000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1" i="0" lang="en-AU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want to find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1809cc35cb_0_11"/>
          <p:cNvSpPr txBox="1"/>
          <p:nvPr/>
        </p:nvSpPr>
        <p:spPr>
          <a:xfrm>
            <a:off x="4572000" y="785812"/>
            <a:ext cx="4429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1" i="0" lang="en-AU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b="0" i="0" lang="en-AU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1809cc35cb_0_11"/>
          <p:cNvSpPr txBox="1"/>
          <p:nvPr/>
        </p:nvSpPr>
        <p:spPr>
          <a:xfrm>
            <a:off x="470650" y="2033875"/>
            <a:ext cx="1697700" cy="4494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Here: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1809cc35cb_0_11"/>
          <p:cNvSpPr txBox="1"/>
          <p:nvPr/>
        </p:nvSpPr>
        <p:spPr>
          <a:xfrm>
            <a:off x="2580150" y="2033875"/>
            <a:ext cx="1697700" cy="4494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Here: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1809cc35cb_0_11"/>
          <p:cNvSpPr txBox="1"/>
          <p:nvPr/>
        </p:nvSpPr>
        <p:spPr>
          <a:xfrm>
            <a:off x="4689650" y="2063750"/>
            <a:ext cx="4084500" cy="4494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Here: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809cc35cb_0_9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/>
              <a:t>Separation of Powers</a:t>
            </a:r>
            <a:endParaRPr/>
          </a:p>
        </p:txBody>
      </p:sp>
      <p:sp>
        <p:nvSpPr>
          <p:cNvPr id="129" name="Google Shape;129;g11809cc35cb_0_99"/>
          <p:cNvSpPr txBox="1"/>
          <p:nvPr>
            <p:ph idx="1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0" name="Google Shape;130;g11809cc35cb_0_99"/>
          <p:cNvSpPr txBox="1"/>
          <p:nvPr>
            <p:ph idx="2" type="body"/>
          </p:nvPr>
        </p:nvSpPr>
        <p:spPr>
          <a:xfrm>
            <a:off x="365760" y="1600200"/>
            <a:ext cx="40416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AU" sz="1800">
                <a:solidFill>
                  <a:schemeClr val="dk1"/>
                </a:solidFill>
              </a:rPr>
              <a:t>Watch the video					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AU" sz="1700">
                <a:solidFill>
                  <a:schemeClr val="dk1"/>
                </a:solidFill>
              </a:rPr>
              <a:t>Make notes and discuss the different, clearly defined functions of the three branches of government.</a:t>
            </a:r>
            <a:br>
              <a:rPr lang="en-AU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AU" sz="1700">
                <a:solidFill>
                  <a:schemeClr val="dk1"/>
                </a:solidFill>
              </a:rPr>
              <a:t>Design a symbol that represents each of the three branches of government.</a:t>
            </a:r>
            <a:endParaRPr sz="3100"/>
          </a:p>
        </p:txBody>
      </p:sp>
      <p:pic>
        <p:nvPicPr>
          <p:cNvPr descr="Find out more about how New Zealand's Parliament works with this in-depth introduction from the Parliamentary Service's Education team!&#10;&#10;Learn more about organising a school visit to Parliament, and explore helpful resources for teaching how our country works: https://www.parliament.nz/en/visit-and-learn/teachers-and-students/" id="131" name="Google Shape;131;g11809cc35cb_0_99" title="How Parliament Work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000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809cc35cb_0_10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/>
              <a:t>Separation of Powers</a:t>
            </a:r>
            <a:endParaRPr/>
          </a:p>
        </p:txBody>
      </p:sp>
      <p:sp>
        <p:nvSpPr>
          <p:cNvPr id="137" name="Google Shape;137;g11809cc35cb_0_107"/>
          <p:cNvSpPr txBox="1"/>
          <p:nvPr>
            <p:ph idx="1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8" name="Google Shape;138;g11809cc35cb_0_107"/>
          <p:cNvSpPr txBox="1"/>
          <p:nvPr>
            <p:ph idx="2" type="body"/>
          </p:nvPr>
        </p:nvSpPr>
        <p:spPr>
          <a:xfrm>
            <a:off x="365750" y="1600200"/>
            <a:ext cx="4041600" cy="48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a three-circle Venn diagram as a way of consolidating this information and considering where overlap occurs. Underline those descriptions in the Venn diagram that directly involve Parliament</a:t>
            </a:r>
            <a:br>
              <a:rPr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how separating the branches of government works to protect the rights of individuals. </a:t>
            </a:r>
            <a:endParaRPr sz="3400"/>
          </a:p>
        </p:txBody>
      </p:sp>
      <p:pic>
        <p:nvPicPr>
          <p:cNvPr id="139" name="Google Shape;139;g11809cc35cb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361925"/>
            <a:ext cx="4336676" cy="30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2013-04-13T03:51:27Z</dcterms:created>
  <dc:creator>Christina Reymer</dc:creator>
</cp:coreProperties>
</file>