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y="5143500" cx="9144000"/>
  <p:notesSz cx="6858000" cy="9144000"/>
  <p:embeddedFontLst>
    <p:embeddedFont>
      <p:font typeface="Raleway"/>
      <p:regular r:id="rId19"/>
      <p:bold r:id="rId20"/>
      <p:italic r:id="rId21"/>
      <p:boldItalic r:id="rId22"/>
    </p:embeddedFont>
    <p:embeddedFont>
      <p:font typeface="Lato"/>
      <p:regular r:id="rId23"/>
      <p:bold r:id="rId24"/>
      <p:italic r:id="rId25"/>
      <p:boldItalic r:id="rId26"/>
    </p:embeddedFont>
    <p:embeddedFont>
      <p:font typeface="Comfortaa"/>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bold.fntdata"/><Relationship Id="rId22" Type="http://schemas.openxmlformats.org/officeDocument/2006/relationships/font" Target="fonts/Raleway-boldItalic.fntdata"/><Relationship Id="rId21" Type="http://schemas.openxmlformats.org/officeDocument/2006/relationships/font" Target="fonts/Raleway-italic.fntdata"/><Relationship Id="rId24" Type="http://schemas.openxmlformats.org/officeDocument/2006/relationships/font" Target="fonts/Lato-bold.fntdata"/><Relationship Id="rId23" Type="http://schemas.openxmlformats.org/officeDocument/2006/relationships/font" Target="fonts/La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Lato-boldItalic.fntdata"/><Relationship Id="rId25" Type="http://schemas.openxmlformats.org/officeDocument/2006/relationships/font" Target="fonts/Lato-italic.fntdata"/><Relationship Id="rId28" Type="http://schemas.openxmlformats.org/officeDocument/2006/relationships/font" Target="fonts/Comfortaa-bold.fntdata"/><Relationship Id="rId27" Type="http://schemas.openxmlformats.org/officeDocument/2006/relationships/font" Target="fonts/Comfortaa-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font" Target="fonts/Raleway-regular.fntdata"/><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814874363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814874363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f5f2e0f6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f5f2e0f6f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f5f2e0f6fc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f5f2e0f6fc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814874363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814874363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f5f2e0f6fc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f5f2e0f6fc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f5f2e0f6fc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f5f2e0f6fc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f5f2e0f6fc_0_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f5f2e0f6fc_0_2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2f5f2e0f6fc_0_2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814874363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814874363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8148743631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8148743631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f5f2e0f6fc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f5f2e0f6fc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8148743631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8148743631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9" name="Google Shape;139;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0" name="Google Shape;140;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1" name="Google Shape;141;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OiLITHMVcRw" TargetMode="Externa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3.png"/><Relationship Id="rId11" Type="http://schemas.openxmlformats.org/officeDocument/2006/relationships/image" Target="../media/image11.png"/><Relationship Id="rId10" Type="http://schemas.openxmlformats.org/officeDocument/2006/relationships/image" Target="../media/image17.png"/><Relationship Id="rId12" Type="http://schemas.openxmlformats.org/officeDocument/2006/relationships/image" Target="../media/image14.png"/><Relationship Id="rId9" Type="http://schemas.openxmlformats.org/officeDocument/2006/relationships/image" Target="../media/image9.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6.png"/><Relationship Id="rId8"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www.mynativeforest.com/nz-native-trees/kauri"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hyperlink" Target="https://www.mynativeforest.com/nz-native-birds/kaka" TargetMode="External"/><Relationship Id="rId4" Type="http://schemas.openxmlformats.org/officeDocument/2006/relationships/hyperlink" Target="https://www.mynativeforest.com/nz-native-birds/piwakawaka-fantail" TargetMode="External"/><Relationship Id="rId11" Type="http://schemas.openxmlformats.org/officeDocument/2006/relationships/hyperlink" Target="https://www.mynativeforest.com/nz-native-birds/kiwi" TargetMode="External"/><Relationship Id="rId10" Type="http://schemas.openxmlformats.org/officeDocument/2006/relationships/hyperlink" Target="https://www.mynativeforest.com/nz-native-birds/kereru-new-zealand-pigeon" TargetMode="External"/><Relationship Id="rId9" Type="http://schemas.openxmlformats.org/officeDocument/2006/relationships/hyperlink" Target="https://www.mynativeforest.com/nz-native-birds/new-zealand-falcon" TargetMode="External"/><Relationship Id="rId5" Type="http://schemas.openxmlformats.org/officeDocument/2006/relationships/hyperlink" Target="https://www.mynativeforest.com/nz-native-birds/tomtit" TargetMode="External"/><Relationship Id="rId6" Type="http://schemas.openxmlformats.org/officeDocument/2006/relationships/hyperlink" Target="https://www.mynativeforest.com/nz-native-birds/morepork" TargetMode="External"/><Relationship Id="rId7" Type="http://schemas.openxmlformats.org/officeDocument/2006/relationships/hyperlink" Target="https://www.mynativeforest.com/nz-native-birds/whitehead" TargetMode="External"/><Relationship Id="rId8" Type="http://schemas.openxmlformats.org/officeDocument/2006/relationships/hyperlink" Target="https://www.mynativeforest.com/nz-native-birds/bellbir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environment.govt.nz/publications/environment-aotearoa-2022/tupuanuku-our-soils-and-food-grown-in-the-earth/" TargetMode="Externa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4798625" y="0"/>
            <a:ext cx="43455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Trebuchet MS"/>
                <a:ea typeface="Trebuchet MS"/>
                <a:cs typeface="Trebuchet MS"/>
                <a:sym typeface="Trebuchet MS"/>
              </a:rPr>
              <a:t>How soil affects te taiao</a:t>
            </a:r>
            <a:r>
              <a:rPr lang="en" sz="3000">
                <a:solidFill>
                  <a:schemeClr val="dk1"/>
                </a:solidFill>
                <a:latin typeface="Trebuchet MS"/>
                <a:ea typeface="Trebuchet MS"/>
                <a:cs typeface="Trebuchet MS"/>
                <a:sym typeface="Trebuchet MS"/>
              </a:rPr>
              <a:t>.</a:t>
            </a:r>
            <a:endParaRPr sz="3000">
              <a:solidFill>
                <a:schemeClr val="lt1"/>
              </a:solidFill>
              <a:latin typeface="Lato"/>
              <a:ea typeface="Lato"/>
              <a:cs typeface="Lato"/>
              <a:sym typeface="Lato"/>
            </a:endParaRPr>
          </a:p>
          <a:p>
            <a:pPr indent="0" lvl="0" marL="0" rtl="0" algn="ctr">
              <a:spcBef>
                <a:spcPts val="0"/>
              </a:spcBef>
              <a:spcAft>
                <a:spcPts val="0"/>
              </a:spcAft>
              <a:buNone/>
            </a:pPr>
            <a:r>
              <a:t/>
            </a:r>
            <a:endParaRPr sz="3000">
              <a:solidFill>
                <a:schemeClr val="lt1"/>
              </a:solidFill>
              <a:latin typeface="Comfortaa"/>
              <a:ea typeface="Comfortaa"/>
              <a:cs typeface="Comfortaa"/>
              <a:sym typeface="Comfortaa"/>
            </a:endParaRPr>
          </a:p>
          <a:p>
            <a:pPr indent="0" lvl="0" marL="0" rtl="0" algn="l">
              <a:spcBef>
                <a:spcPts val="0"/>
              </a:spcBef>
              <a:spcAft>
                <a:spcPts val="0"/>
              </a:spcAft>
              <a:buNone/>
            </a:pPr>
            <a:r>
              <a:rPr lang="en" sz="3000">
                <a:solidFill>
                  <a:schemeClr val="dk1"/>
                </a:solidFill>
                <a:latin typeface="Comfortaa"/>
                <a:ea typeface="Comfortaa"/>
                <a:cs typeface="Comfortaa"/>
                <a:sym typeface="Comfortaa"/>
              </a:rPr>
              <a:t>   Lesson 14</a:t>
            </a:r>
            <a:endParaRPr/>
          </a:p>
        </p:txBody>
      </p:sp>
      <p:pic>
        <p:nvPicPr>
          <p:cNvPr id="149" name="Google Shape;149;p30"/>
          <p:cNvPicPr preferRelativeResize="0"/>
          <p:nvPr/>
        </p:nvPicPr>
        <p:blipFill>
          <a:blip r:embed="rId3">
            <a:alphaModFix/>
          </a:blip>
          <a:stretch>
            <a:fillRect/>
          </a:stretch>
        </p:blipFill>
        <p:spPr>
          <a:xfrm>
            <a:off x="142550" y="2031900"/>
            <a:ext cx="2833200" cy="2988600"/>
          </a:xfrm>
          <a:prstGeom prst="rect">
            <a:avLst/>
          </a:prstGeom>
          <a:noFill/>
          <a:ln>
            <a:noFill/>
          </a:ln>
        </p:spPr>
      </p:pic>
      <p:pic>
        <p:nvPicPr>
          <p:cNvPr id="150" name="Google Shape;150;p30"/>
          <p:cNvPicPr preferRelativeResize="0"/>
          <p:nvPr/>
        </p:nvPicPr>
        <p:blipFill>
          <a:blip r:embed="rId4">
            <a:alphaModFix/>
          </a:blip>
          <a:stretch>
            <a:fillRect/>
          </a:stretch>
        </p:blipFill>
        <p:spPr>
          <a:xfrm>
            <a:off x="3128150" y="2031900"/>
            <a:ext cx="2744501" cy="2988600"/>
          </a:xfrm>
          <a:prstGeom prst="rect">
            <a:avLst/>
          </a:prstGeom>
          <a:noFill/>
          <a:ln>
            <a:noFill/>
          </a:ln>
        </p:spPr>
      </p:pic>
      <p:pic>
        <p:nvPicPr>
          <p:cNvPr id="151" name="Google Shape;151;p30"/>
          <p:cNvPicPr preferRelativeResize="0"/>
          <p:nvPr/>
        </p:nvPicPr>
        <p:blipFill>
          <a:blip r:embed="rId5">
            <a:alphaModFix/>
          </a:blip>
          <a:stretch>
            <a:fillRect/>
          </a:stretch>
        </p:blipFill>
        <p:spPr>
          <a:xfrm>
            <a:off x="6025050" y="2031900"/>
            <a:ext cx="2961300" cy="2988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9"/>
          <p:cNvPicPr preferRelativeResize="0"/>
          <p:nvPr/>
        </p:nvPicPr>
        <p:blipFill>
          <a:blip r:embed="rId3">
            <a:alphaModFix/>
          </a:blip>
          <a:stretch>
            <a:fillRect/>
          </a:stretch>
        </p:blipFill>
        <p:spPr>
          <a:xfrm>
            <a:off x="152400" y="152400"/>
            <a:ext cx="8843799" cy="4862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Soil &amp; Health</a:t>
            </a:r>
            <a:endParaRPr/>
          </a:p>
        </p:txBody>
      </p:sp>
      <p:sp>
        <p:nvSpPr>
          <p:cNvPr id="242" name="Google Shape;242;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003D59"/>
                </a:solidFill>
              </a:rPr>
              <a:t>Soil is the basis for our food production. Keeping soil healthy and productive ensures we can maintain its ability to produce food and fibre for our own use and export. Aotearoa soils also provide benefits beyond production, such as supplying building materials, the ability to filter nutrients and contaminants, the ability to store water and stop floods, decomposition of wastes, and maintaining biodiversity. Healthy soils also support microorganisms that are important for human nutrition and developing our immune systems. These benefits are lost if soils erode or are degraded.</a:t>
            </a:r>
            <a:endParaRPr sz="1400">
              <a:solidFill>
                <a:srgbClr val="003D59"/>
              </a:solidFill>
            </a:endParaRPr>
          </a:p>
          <a:p>
            <a:pPr indent="0" lvl="0" marL="0" rtl="0" algn="l">
              <a:spcBef>
                <a:spcPts val="1200"/>
              </a:spcBef>
              <a:spcAft>
                <a:spcPts val="0"/>
              </a:spcAft>
              <a:buNone/>
            </a:pPr>
            <a:r>
              <a:rPr lang="en" sz="1400">
                <a:solidFill>
                  <a:srgbClr val="003D59"/>
                </a:solidFill>
              </a:rPr>
              <a:t>When measuring and managing soil health, a broad view of the benefits of healthy soil beyond increasing agricultural production can enhance our wellbeing in many ways: “A healthy soil determined purely on its ability to supply goods is equivalent to measuring human health based on a person’s ability to do work or a person’s economic value as a member of the society.” Broadening the concept of soil health to wellbeing can help reflect the diverse societal and cultural values and help consider soil management in a more sustainable way.</a:t>
            </a:r>
            <a:endParaRPr sz="1400">
              <a:solidFill>
                <a:srgbClr val="003D5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Soil Is Amazing</a:t>
            </a:r>
            <a:endParaRPr/>
          </a:p>
        </p:txBody>
      </p:sp>
      <p:sp>
        <p:nvSpPr>
          <p:cNvPr id="157" name="Google Shape;157;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why soil is one of the most amazing things.</a:t>
            </a:r>
            <a:endParaRPr/>
          </a:p>
        </p:txBody>
      </p:sp>
      <p:pic>
        <p:nvPicPr>
          <p:cNvPr id="158" name="Google Shape;158;p31"/>
          <p:cNvPicPr preferRelativeResize="0"/>
          <p:nvPr/>
        </p:nvPicPr>
        <p:blipFill>
          <a:blip r:embed="rId4">
            <a:alphaModFix/>
          </a:blip>
          <a:stretch>
            <a:fillRect/>
          </a:stretch>
        </p:blipFill>
        <p:spPr>
          <a:xfrm>
            <a:off x="4148300" y="1389600"/>
            <a:ext cx="3724601" cy="22956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69" name="Google Shape;169;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Māori worked together to grow vegetables and did everything to keep soil as best as possible.</a:t>
            </a:r>
            <a:endParaRPr/>
          </a:p>
        </p:txBody>
      </p:sp>
      <p:sp>
        <p:nvSpPr>
          <p:cNvPr id="176" name="Google Shape;176;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All of the living things in New Zealand from plants and animals are kept alive by healthy soil</a:t>
            </a:r>
            <a:r>
              <a:rPr lang="en"/>
              <a:t>. </a:t>
            </a:r>
            <a:endParaRPr/>
          </a:p>
        </p:txBody>
      </p:sp>
      <p:sp>
        <p:nvSpPr>
          <p:cNvPr id="177" name="Google Shape;177;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78" name="Google Shape;178;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Importance Of Soil</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Soil plays an essential part to all the living things in NZ.</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Māori knew that they needed to have healthy soil to live.</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 (MILD)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For 3 of the reasons for why soil is essential on the right, explain </a:t>
            </a:r>
            <a:r>
              <a:rPr lang="en" sz="1800">
                <a:solidFill>
                  <a:schemeClr val="dk1"/>
                </a:solidFill>
                <a:highlight>
                  <a:srgbClr val="FFFFFF"/>
                </a:highlight>
                <a:latin typeface="Lato"/>
                <a:ea typeface="Lato"/>
                <a:cs typeface="Lato"/>
                <a:sym typeface="Lato"/>
              </a:rPr>
              <a:t>why they are the most important reasons</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sp>
        <p:nvSpPr>
          <p:cNvPr id="184" name="Google Shape;184;p35"/>
          <p:cNvSpPr txBox="1"/>
          <p:nvPr/>
        </p:nvSpPr>
        <p:spPr>
          <a:xfrm>
            <a:off x="7483050" y="3910825"/>
            <a:ext cx="16257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sz="1800">
                <a:solidFill>
                  <a:srgbClr val="595959"/>
                </a:solidFill>
              </a:rPr>
              <a:t> </a:t>
            </a:r>
            <a:endParaRPr sz="1800">
              <a:solidFill>
                <a:srgbClr val="595959"/>
              </a:solidFill>
            </a:endParaRPr>
          </a:p>
        </p:txBody>
      </p:sp>
      <p:sp>
        <p:nvSpPr>
          <p:cNvPr id="185" name="Google Shape;185;p35"/>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35"/>
          <p:cNvSpPr txBox="1"/>
          <p:nvPr/>
        </p:nvSpPr>
        <p:spPr>
          <a:xfrm>
            <a:off x="44976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r>
              <a:rPr lang="en" sz="1200"/>
              <a:t>Purifies water</a:t>
            </a:r>
            <a:endParaRPr sz="1200"/>
          </a:p>
        </p:txBody>
      </p:sp>
      <p:sp>
        <p:nvSpPr>
          <p:cNvPr id="187" name="Google Shape;187;p35"/>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8" name="Google Shape;188;p35"/>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9" name="Google Shape;189;p35"/>
          <p:cNvSpPr txBox="1"/>
          <p:nvPr/>
        </p:nvSpPr>
        <p:spPr>
          <a:xfrm>
            <a:off x="5827150" y="2624850"/>
            <a:ext cx="207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a:t>
            </a:r>
            <a:r>
              <a:rPr lang="en" sz="1200">
                <a:solidFill>
                  <a:schemeClr val="dk1"/>
                </a:solidFill>
              </a:rPr>
              <a:t>Supplies antibiotics</a:t>
            </a:r>
            <a:r>
              <a:rPr lang="en" sz="1800">
                <a:solidFill>
                  <a:srgbClr val="595959"/>
                </a:solidFill>
              </a:rPr>
              <a:t>  </a:t>
            </a:r>
            <a:endParaRPr sz="1800">
              <a:solidFill>
                <a:srgbClr val="595959"/>
              </a:solidFill>
            </a:endParaRPr>
          </a:p>
        </p:txBody>
      </p:sp>
      <p:sp>
        <p:nvSpPr>
          <p:cNvPr id="190" name="Google Shape;190;p35"/>
          <p:cNvSpPr txBox="1"/>
          <p:nvPr/>
        </p:nvSpPr>
        <p:spPr>
          <a:xfrm>
            <a:off x="7084200" y="617438"/>
            <a:ext cx="21399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sz="1200">
                <a:solidFill>
                  <a:schemeClr val="dk1"/>
                </a:solidFill>
              </a:rPr>
              <a:t>Recycles raw materials</a:t>
            </a:r>
            <a:r>
              <a:rPr lang="en" sz="1800">
                <a:solidFill>
                  <a:srgbClr val="595959"/>
                </a:solidFill>
              </a:rPr>
              <a:t>     </a:t>
            </a:r>
            <a:r>
              <a:rPr lang="en" sz="1800">
                <a:solidFill>
                  <a:srgbClr val="595959"/>
                </a:solidFill>
              </a:rPr>
              <a:t>  </a:t>
            </a:r>
            <a:endParaRPr sz="1800">
              <a:solidFill>
                <a:srgbClr val="595959"/>
              </a:solidFill>
            </a:endParaRPr>
          </a:p>
        </p:txBody>
      </p:sp>
      <p:sp>
        <p:nvSpPr>
          <p:cNvPr id="191" name="Google Shape;191;p35"/>
          <p:cNvSpPr txBox="1"/>
          <p:nvPr/>
        </p:nvSpPr>
        <p:spPr>
          <a:xfrm>
            <a:off x="6144000"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2" name="Google Shape;192;p35"/>
          <p:cNvSpPr txBox="1"/>
          <p:nvPr/>
        </p:nvSpPr>
        <p:spPr>
          <a:xfrm>
            <a:off x="7532075" y="268720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Landscaping medium</a:t>
            </a:r>
            <a:endParaRPr sz="1200"/>
          </a:p>
        </p:txBody>
      </p:sp>
      <p:sp>
        <p:nvSpPr>
          <p:cNvPr id="193" name="Google Shape;193;p35"/>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4" name="Google Shape;194;p35"/>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5" name="Google Shape;195;p35"/>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6" name="Google Shape;196;p35"/>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7" name="Google Shape;197;p35"/>
          <p:cNvSpPr txBox="1"/>
          <p:nvPr/>
        </p:nvSpPr>
        <p:spPr>
          <a:xfrm>
            <a:off x="5685425" y="469452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    </a:t>
            </a:r>
            <a:r>
              <a:rPr lang="en" sz="1200"/>
              <a:t>Reduces climate change</a:t>
            </a:r>
            <a:endParaRPr sz="1200"/>
          </a:p>
        </p:txBody>
      </p:sp>
      <p:sp>
        <p:nvSpPr>
          <p:cNvPr id="198" name="Google Shape;198;p35"/>
          <p:cNvSpPr txBox="1"/>
          <p:nvPr/>
        </p:nvSpPr>
        <p:spPr>
          <a:xfrm>
            <a:off x="7535075" y="469452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    Important habitat</a:t>
            </a:r>
            <a:endParaRPr sz="1200"/>
          </a:p>
        </p:txBody>
      </p:sp>
      <p:pic>
        <p:nvPicPr>
          <p:cNvPr id="199" name="Google Shape;199;p35"/>
          <p:cNvPicPr preferRelativeResize="0"/>
          <p:nvPr/>
        </p:nvPicPr>
        <p:blipFill>
          <a:blip r:embed="rId3">
            <a:alphaModFix/>
          </a:blip>
          <a:stretch>
            <a:fillRect/>
          </a:stretch>
        </p:blipFill>
        <p:spPr>
          <a:xfrm>
            <a:off x="6015950" y="75200"/>
            <a:ext cx="1434000" cy="683525"/>
          </a:xfrm>
          <a:prstGeom prst="rect">
            <a:avLst/>
          </a:prstGeom>
          <a:noFill/>
          <a:ln>
            <a:noFill/>
          </a:ln>
        </p:spPr>
      </p:pic>
      <p:pic>
        <p:nvPicPr>
          <p:cNvPr id="200" name="Google Shape;200;p35"/>
          <p:cNvPicPr preferRelativeResize="0"/>
          <p:nvPr/>
        </p:nvPicPr>
        <p:blipFill>
          <a:blip r:embed="rId4">
            <a:alphaModFix/>
          </a:blip>
          <a:stretch>
            <a:fillRect/>
          </a:stretch>
        </p:blipFill>
        <p:spPr>
          <a:xfrm>
            <a:off x="7644975" y="3070288"/>
            <a:ext cx="1433999" cy="683525"/>
          </a:xfrm>
          <a:prstGeom prst="rect">
            <a:avLst/>
          </a:prstGeom>
          <a:noFill/>
          <a:ln>
            <a:noFill/>
          </a:ln>
        </p:spPr>
      </p:pic>
      <p:pic>
        <p:nvPicPr>
          <p:cNvPr id="201" name="Google Shape;201;p35"/>
          <p:cNvPicPr preferRelativeResize="0"/>
          <p:nvPr/>
        </p:nvPicPr>
        <p:blipFill>
          <a:blip r:embed="rId5">
            <a:alphaModFix/>
          </a:blip>
          <a:stretch>
            <a:fillRect/>
          </a:stretch>
        </p:blipFill>
        <p:spPr>
          <a:xfrm>
            <a:off x="6049037" y="3045575"/>
            <a:ext cx="1434001" cy="732950"/>
          </a:xfrm>
          <a:prstGeom prst="rect">
            <a:avLst/>
          </a:prstGeom>
          <a:noFill/>
          <a:ln>
            <a:noFill/>
          </a:ln>
        </p:spPr>
      </p:pic>
      <p:sp>
        <p:nvSpPr>
          <p:cNvPr id="202" name="Google Shape;202;p35"/>
          <p:cNvSpPr txBox="1"/>
          <p:nvPr/>
        </p:nvSpPr>
        <p:spPr>
          <a:xfrm>
            <a:off x="57544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   </a:t>
            </a:r>
            <a:r>
              <a:rPr lang="en" sz="1200">
                <a:solidFill>
                  <a:schemeClr val="dk1"/>
                </a:solidFill>
              </a:rPr>
              <a:t>Regulates atmosphere</a:t>
            </a:r>
            <a:endParaRPr sz="1200"/>
          </a:p>
        </p:txBody>
      </p:sp>
      <p:pic>
        <p:nvPicPr>
          <p:cNvPr id="203" name="Google Shape;203;p35"/>
          <p:cNvPicPr preferRelativeResize="0"/>
          <p:nvPr/>
        </p:nvPicPr>
        <p:blipFill>
          <a:blip r:embed="rId6">
            <a:alphaModFix/>
          </a:blip>
          <a:stretch>
            <a:fillRect/>
          </a:stretch>
        </p:blipFill>
        <p:spPr>
          <a:xfrm>
            <a:off x="6049050" y="4178725"/>
            <a:ext cx="1434000" cy="610050"/>
          </a:xfrm>
          <a:prstGeom prst="rect">
            <a:avLst/>
          </a:prstGeom>
          <a:noFill/>
          <a:ln>
            <a:noFill/>
          </a:ln>
        </p:spPr>
      </p:pic>
      <p:pic>
        <p:nvPicPr>
          <p:cNvPr id="204" name="Google Shape;204;p35"/>
          <p:cNvPicPr preferRelativeResize="0"/>
          <p:nvPr/>
        </p:nvPicPr>
        <p:blipFill>
          <a:blip r:embed="rId7">
            <a:alphaModFix/>
          </a:blip>
          <a:stretch>
            <a:fillRect/>
          </a:stretch>
        </p:blipFill>
        <p:spPr>
          <a:xfrm>
            <a:off x="6015950" y="1955650"/>
            <a:ext cx="1434000" cy="732950"/>
          </a:xfrm>
          <a:prstGeom prst="rect">
            <a:avLst/>
          </a:prstGeom>
          <a:noFill/>
          <a:ln>
            <a:noFill/>
          </a:ln>
        </p:spPr>
      </p:pic>
      <p:pic>
        <p:nvPicPr>
          <p:cNvPr id="205" name="Google Shape;205;p35" title="A Guide to Fungus and Houseplants | WallyGro – WallyGrow"/>
          <p:cNvPicPr preferRelativeResize="0"/>
          <p:nvPr/>
        </p:nvPicPr>
        <p:blipFill>
          <a:blip r:embed="rId8">
            <a:alphaModFix/>
          </a:blip>
          <a:stretch>
            <a:fillRect/>
          </a:stretch>
        </p:blipFill>
        <p:spPr>
          <a:xfrm>
            <a:off x="6015950" y="1080075"/>
            <a:ext cx="1434000" cy="610050"/>
          </a:xfrm>
          <a:prstGeom prst="rect">
            <a:avLst/>
          </a:prstGeom>
          <a:noFill/>
          <a:ln>
            <a:noFill/>
          </a:ln>
        </p:spPr>
      </p:pic>
      <p:sp>
        <p:nvSpPr>
          <p:cNvPr id="206" name="Google Shape;206;p35"/>
          <p:cNvSpPr txBox="1"/>
          <p:nvPr/>
        </p:nvSpPr>
        <p:spPr>
          <a:xfrm>
            <a:off x="5831850" y="1593238"/>
            <a:ext cx="18684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  Makes plants healthy</a:t>
            </a:r>
            <a:endParaRPr sz="1200">
              <a:solidFill>
                <a:schemeClr val="dk1"/>
              </a:solidFill>
            </a:endParaRPr>
          </a:p>
        </p:txBody>
      </p:sp>
      <p:pic>
        <p:nvPicPr>
          <p:cNvPr id="207" name="Google Shape;207;p35"/>
          <p:cNvPicPr preferRelativeResize="0"/>
          <p:nvPr/>
        </p:nvPicPr>
        <p:blipFill>
          <a:blip r:embed="rId9">
            <a:alphaModFix/>
          </a:blip>
          <a:stretch>
            <a:fillRect/>
          </a:stretch>
        </p:blipFill>
        <p:spPr>
          <a:xfrm>
            <a:off x="7644975" y="2011475"/>
            <a:ext cx="1433999" cy="683525"/>
          </a:xfrm>
          <a:prstGeom prst="rect">
            <a:avLst/>
          </a:prstGeom>
          <a:noFill/>
          <a:ln>
            <a:noFill/>
          </a:ln>
        </p:spPr>
      </p:pic>
      <p:pic>
        <p:nvPicPr>
          <p:cNvPr id="208" name="Google Shape;208;p35"/>
          <p:cNvPicPr preferRelativeResize="0"/>
          <p:nvPr/>
        </p:nvPicPr>
        <p:blipFill>
          <a:blip r:embed="rId10">
            <a:alphaModFix/>
          </a:blip>
          <a:stretch>
            <a:fillRect/>
          </a:stretch>
        </p:blipFill>
        <p:spPr>
          <a:xfrm>
            <a:off x="7644975" y="86350"/>
            <a:ext cx="1434000" cy="683500"/>
          </a:xfrm>
          <a:prstGeom prst="rect">
            <a:avLst/>
          </a:prstGeom>
          <a:noFill/>
          <a:ln>
            <a:noFill/>
          </a:ln>
        </p:spPr>
      </p:pic>
      <p:sp>
        <p:nvSpPr>
          <p:cNvPr id="209" name="Google Shape;209;p35"/>
          <p:cNvSpPr txBox="1"/>
          <p:nvPr/>
        </p:nvSpPr>
        <p:spPr>
          <a:xfrm>
            <a:off x="7644975" y="3767588"/>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rPr>
              <a:t>Reduces flooding</a:t>
            </a:r>
            <a:endParaRPr/>
          </a:p>
        </p:txBody>
      </p:sp>
      <p:pic>
        <p:nvPicPr>
          <p:cNvPr id="210" name="Google Shape;210;p35"/>
          <p:cNvPicPr preferRelativeResize="0"/>
          <p:nvPr/>
        </p:nvPicPr>
        <p:blipFill>
          <a:blip r:embed="rId11">
            <a:alphaModFix/>
          </a:blip>
          <a:stretch>
            <a:fillRect/>
          </a:stretch>
        </p:blipFill>
        <p:spPr>
          <a:xfrm>
            <a:off x="7674750" y="1080075"/>
            <a:ext cx="1404226" cy="610050"/>
          </a:xfrm>
          <a:prstGeom prst="rect">
            <a:avLst/>
          </a:prstGeom>
          <a:noFill/>
          <a:ln>
            <a:noFill/>
          </a:ln>
        </p:spPr>
      </p:pic>
      <p:sp>
        <p:nvSpPr>
          <p:cNvPr id="211" name="Google Shape;211;p35"/>
          <p:cNvSpPr txBox="1"/>
          <p:nvPr/>
        </p:nvSpPr>
        <p:spPr>
          <a:xfrm>
            <a:off x="7483050" y="1635225"/>
            <a:ext cx="1625700" cy="2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  Makes land tougher</a:t>
            </a:r>
            <a:endParaRPr sz="1200">
              <a:solidFill>
                <a:schemeClr val="dk1"/>
              </a:solidFill>
            </a:endParaRPr>
          </a:p>
        </p:txBody>
      </p:sp>
      <p:pic>
        <p:nvPicPr>
          <p:cNvPr id="212" name="Google Shape;212;p35"/>
          <p:cNvPicPr preferRelativeResize="0"/>
          <p:nvPr/>
        </p:nvPicPr>
        <p:blipFill>
          <a:blip r:embed="rId12">
            <a:alphaModFix/>
          </a:blip>
          <a:stretch>
            <a:fillRect/>
          </a:stretch>
        </p:blipFill>
        <p:spPr>
          <a:xfrm>
            <a:off x="7644950" y="4160300"/>
            <a:ext cx="1434024" cy="610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6"/>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 (MEDIUM)</a:t>
            </a:r>
            <a:endParaRPr/>
          </a:p>
        </p:txBody>
      </p:sp>
      <p:sp>
        <p:nvSpPr>
          <p:cNvPr id="218" name="Google Shape;218;p36"/>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chemeClr val="dk1"/>
                </a:solidFill>
                <a:latin typeface="Comfortaa"/>
                <a:ea typeface="Comfortaa"/>
                <a:cs typeface="Comfortaa"/>
                <a:sym typeface="Comfortaa"/>
              </a:rPr>
              <a:t>Tupu-ā-rangi is connected to the ngāhere (forests) and everything that grows above the ground and up trees: fruits, berries, and birds. This star’s brightness would tell about when to hunt and preserve birds, and how bountiful berries would be.</a:t>
            </a:r>
            <a:endParaRPr sz="1400">
              <a:solidFill>
                <a:srgbClr val="000000"/>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000000"/>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1900"/>
              </a:spcAft>
              <a:buNone/>
            </a:pPr>
            <a:r>
              <a:rPr lang="en" sz="1400">
                <a:solidFill>
                  <a:srgbClr val="333333"/>
                </a:solidFill>
                <a:highlight>
                  <a:schemeClr val="lt1"/>
                </a:highlight>
                <a:latin typeface="Comfortaa"/>
                <a:ea typeface="Comfortaa"/>
                <a:cs typeface="Comfortaa"/>
                <a:sym typeface="Comfortaa"/>
              </a:rPr>
              <a:t>Look at </a:t>
            </a:r>
            <a:r>
              <a:rPr lang="en" sz="1400">
                <a:solidFill>
                  <a:srgbClr val="333333"/>
                </a:solidFill>
                <a:highlight>
                  <a:schemeClr val="lt1"/>
                </a:highlight>
                <a:latin typeface="Comfortaa"/>
                <a:ea typeface="Comfortaa"/>
                <a:cs typeface="Comfortaa"/>
                <a:sym typeface="Comfortaa"/>
              </a:rPr>
              <a:t>this </a:t>
            </a:r>
            <a:r>
              <a:rPr lang="en" sz="1400" u="sng">
                <a:solidFill>
                  <a:schemeClr val="hlink"/>
                </a:solidFill>
                <a:highlight>
                  <a:schemeClr val="lt1"/>
                </a:highlight>
                <a:latin typeface="Comfortaa"/>
                <a:ea typeface="Comfortaa"/>
                <a:cs typeface="Comfortaa"/>
                <a:sym typeface="Comfortaa"/>
                <a:hlinkClick r:id="rId3"/>
              </a:rPr>
              <a:t>link</a:t>
            </a:r>
            <a:r>
              <a:rPr lang="en" sz="1400">
                <a:solidFill>
                  <a:srgbClr val="333333"/>
                </a:solidFill>
                <a:highlight>
                  <a:schemeClr val="lt1"/>
                </a:highlight>
                <a:latin typeface="Comfortaa"/>
                <a:ea typeface="Comfortaa"/>
                <a:cs typeface="Comfortaa"/>
                <a:sym typeface="Comfortaa"/>
              </a:rPr>
              <a:t> </a:t>
            </a:r>
            <a:r>
              <a:rPr lang="en" sz="1400">
                <a:solidFill>
                  <a:schemeClr val="dk1"/>
                </a:solidFill>
                <a:highlight>
                  <a:srgbClr val="FFFFFF"/>
                </a:highlight>
                <a:latin typeface="Comfortaa"/>
                <a:ea typeface="Comfortaa"/>
                <a:cs typeface="Comfortaa"/>
                <a:sym typeface="Comfortaa"/>
              </a:rPr>
              <a:t>about birds and Kauri trees. Then write information about birds </a:t>
            </a:r>
            <a:r>
              <a:rPr lang="en" sz="1400">
                <a:solidFill>
                  <a:srgbClr val="333333"/>
                </a:solidFill>
                <a:highlight>
                  <a:schemeClr val="lt1"/>
                </a:highlight>
                <a:latin typeface="Comfortaa"/>
                <a:ea typeface="Comfortaa"/>
                <a:cs typeface="Comfortaa"/>
                <a:sym typeface="Comfortaa"/>
              </a:rPr>
              <a:t>in your Global Studies book and draw those birds to </a:t>
            </a:r>
            <a:r>
              <a:rPr b="1" lang="en" sz="1800" u="sng">
                <a:solidFill>
                  <a:srgbClr val="1C1C1C"/>
                </a:solidFill>
              </a:rPr>
              <a:t>AT LEAST A YEAR SEVEN STANDARD</a:t>
            </a:r>
            <a:r>
              <a:rPr lang="en" sz="1400">
                <a:solidFill>
                  <a:srgbClr val="333333"/>
                </a:solidFill>
                <a:highlight>
                  <a:schemeClr val="lt1"/>
                </a:highlight>
                <a:latin typeface="Comfortaa"/>
                <a:ea typeface="Comfortaa"/>
                <a:cs typeface="Comfortaa"/>
                <a:sym typeface="Comfortaa"/>
              </a:rPr>
              <a:t>.</a:t>
            </a:r>
            <a:endParaRPr sz="1400">
              <a:latin typeface="Comfortaa"/>
              <a:ea typeface="Comfortaa"/>
              <a:cs typeface="Comfortaa"/>
              <a:sym typeface="Comfortaa"/>
            </a:endParaRPr>
          </a:p>
        </p:txBody>
      </p:sp>
      <p:pic>
        <p:nvPicPr>
          <p:cNvPr id="219" name="Google Shape;219;p36"/>
          <p:cNvPicPr preferRelativeResize="0"/>
          <p:nvPr/>
        </p:nvPicPr>
        <p:blipFill>
          <a:blip r:embed="rId4">
            <a:alphaModFix/>
          </a:blip>
          <a:stretch>
            <a:fillRect/>
          </a:stretch>
        </p:blipFill>
        <p:spPr>
          <a:xfrm>
            <a:off x="2463350" y="2182250"/>
            <a:ext cx="4266550" cy="2808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7"/>
          <p:cNvSpPr txBox="1"/>
          <p:nvPr/>
        </p:nvSpPr>
        <p:spPr>
          <a:xfrm>
            <a:off x="0" y="0"/>
            <a:ext cx="9144000" cy="5164800"/>
          </a:xfrm>
          <a:prstGeom prst="rect">
            <a:avLst/>
          </a:prstGeom>
          <a:noFill/>
          <a:ln>
            <a:noFill/>
          </a:ln>
        </p:spPr>
        <p:txBody>
          <a:bodyPr anchorCtr="0" anchor="t" bIns="91425" lIns="91425" spcFirstLastPara="1" rIns="91425" wrap="square" tIns="91425">
            <a:spAutoFit/>
          </a:bodyPr>
          <a:lstStyle/>
          <a:p>
            <a:pPr indent="0" lvl="0" marL="0" rtl="0" algn="ctr">
              <a:lnSpc>
                <a:spcPct val="166700"/>
              </a:lnSpc>
              <a:spcBef>
                <a:spcPts val="1200"/>
              </a:spcBef>
              <a:spcAft>
                <a:spcPts val="0"/>
              </a:spcAft>
              <a:buNone/>
            </a:pPr>
            <a:r>
              <a:rPr b="1" lang="en" sz="2400" u="sng"/>
              <a:t>Birds &amp; Kauri Trees</a:t>
            </a:r>
            <a:endParaRPr b="1" sz="2400" u="sng"/>
          </a:p>
          <a:p>
            <a:pPr indent="0" lvl="0" marL="0" rtl="0" algn="l">
              <a:lnSpc>
                <a:spcPct val="166700"/>
              </a:lnSpc>
              <a:spcBef>
                <a:spcPts val="1200"/>
              </a:spcBef>
              <a:spcAft>
                <a:spcPts val="0"/>
              </a:spcAft>
              <a:buNone/>
            </a:pPr>
            <a:r>
              <a:rPr lang="en" sz="1350" u="sng">
                <a:solidFill>
                  <a:schemeClr val="accent5"/>
                </a:solidFill>
                <a:highlight>
                  <a:srgbClr val="FBF8F5"/>
                </a:highlight>
                <a:hlinkClick r:id="rId3">
                  <a:extLst>
                    <a:ext uri="{A12FA001-AC4F-418D-AE19-62706E023703}">
                      <ahyp:hlinkClr val="tx"/>
                    </a:ext>
                  </a:extLst>
                </a:hlinkClick>
              </a:rPr>
              <a:t>Kākā</a:t>
            </a:r>
            <a:r>
              <a:rPr lang="en" sz="1350">
                <a:solidFill>
                  <a:srgbClr val="2F5E46"/>
                </a:solidFill>
                <a:highlight>
                  <a:srgbClr val="FBF8F5"/>
                </a:highlight>
              </a:rPr>
              <a:t>: These parrots might visit Kauri trees for fruits and seeds.</a:t>
            </a:r>
            <a:endParaRPr sz="1350">
              <a:solidFill>
                <a:srgbClr val="2F5E46"/>
              </a:solidFill>
              <a:highlight>
                <a:srgbClr val="FBF8F5"/>
              </a:highlight>
            </a:endParaRPr>
          </a:p>
          <a:p>
            <a:pPr indent="0" lvl="0" marL="0" rtl="0" algn="l">
              <a:lnSpc>
                <a:spcPct val="166700"/>
              </a:lnSpc>
              <a:spcBef>
                <a:spcPts val="1200"/>
              </a:spcBef>
              <a:spcAft>
                <a:spcPts val="0"/>
              </a:spcAft>
              <a:buNone/>
            </a:pPr>
            <a:r>
              <a:rPr lang="en" sz="1350" u="sng">
                <a:solidFill>
                  <a:schemeClr val="accent5"/>
                </a:solidFill>
                <a:highlight>
                  <a:srgbClr val="FBF8F5"/>
                </a:highlight>
                <a:hlinkClick r:id="rId4">
                  <a:extLst>
                    <a:ext uri="{A12FA001-AC4F-418D-AE19-62706E023703}">
                      <ahyp:hlinkClr val="tx"/>
                    </a:ext>
                  </a:extLst>
                </a:hlinkClick>
              </a:rPr>
              <a:t>Fantail</a:t>
            </a:r>
            <a:r>
              <a:rPr lang="en" sz="1350">
                <a:solidFill>
                  <a:srgbClr val="2F5E46"/>
                </a:solidFill>
                <a:highlight>
                  <a:srgbClr val="FBF8F5"/>
                </a:highlight>
              </a:rPr>
              <a:t> (Pīwakawaka): Often found around Kauri trees, Fantails catch insects stirred up by the birds' movements.</a:t>
            </a:r>
            <a:endParaRPr sz="1350">
              <a:solidFill>
                <a:srgbClr val="2F5E46"/>
              </a:solidFill>
              <a:highlight>
                <a:srgbClr val="FBF8F5"/>
              </a:highlight>
            </a:endParaRPr>
          </a:p>
          <a:p>
            <a:pPr indent="0" lvl="0" marL="0" rtl="0" algn="l">
              <a:lnSpc>
                <a:spcPct val="166700"/>
              </a:lnSpc>
              <a:spcBef>
                <a:spcPts val="1200"/>
              </a:spcBef>
              <a:spcAft>
                <a:spcPts val="0"/>
              </a:spcAft>
              <a:buNone/>
            </a:pPr>
            <a:r>
              <a:rPr lang="en" sz="1350" u="sng">
                <a:solidFill>
                  <a:schemeClr val="accent5"/>
                </a:solidFill>
                <a:highlight>
                  <a:srgbClr val="FBF8F5"/>
                </a:highlight>
                <a:hlinkClick r:id="rId5">
                  <a:extLst>
                    <a:ext uri="{A12FA001-AC4F-418D-AE19-62706E023703}">
                      <ahyp:hlinkClr val="tx"/>
                    </a:ext>
                  </a:extLst>
                </a:hlinkClick>
              </a:rPr>
              <a:t>Tomtit</a:t>
            </a:r>
            <a:r>
              <a:rPr lang="en" sz="1350">
                <a:solidFill>
                  <a:srgbClr val="2F5E46"/>
                </a:solidFill>
                <a:highlight>
                  <a:srgbClr val="FBF8F5"/>
                </a:highlight>
              </a:rPr>
              <a:t>: These small birds might search Kauri tree bark for insects and spiders.</a:t>
            </a:r>
            <a:endParaRPr sz="1350">
              <a:solidFill>
                <a:srgbClr val="2F5E46"/>
              </a:solidFill>
              <a:highlight>
                <a:srgbClr val="FBF8F5"/>
              </a:highlight>
            </a:endParaRPr>
          </a:p>
          <a:p>
            <a:pPr indent="0" lvl="0" marL="0" rtl="0" algn="l">
              <a:lnSpc>
                <a:spcPct val="166700"/>
              </a:lnSpc>
              <a:spcBef>
                <a:spcPts val="1200"/>
              </a:spcBef>
              <a:spcAft>
                <a:spcPts val="0"/>
              </a:spcAft>
              <a:buNone/>
            </a:pPr>
            <a:r>
              <a:rPr lang="en" sz="1350" u="sng">
                <a:solidFill>
                  <a:schemeClr val="accent5"/>
                </a:solidFill>
                <a:highlight>
                  <a:srgbClr val="FBF8F5"/>
                </a:highlight>
                <a:hlinkClick r:id="rId6">
                  <a:extLst>
                    <a:ext uri="{A12FA001-AC4F-418D-AE19-62706E023703}">
                      <ahyp:hlinkClr val="tx"/>
                    </a:ext>
                  </a:extLst>
                </a:hlinkClick>
              </a:rPr>
              <a:t>Morepork</a:t>
            </a:r>
            <a:r>
              <a:rPr lang="en" sz="1350">
                <a:solidFill>
                  <a:srgbClr val="2F5E46"/>
                </a:solidFill>
                <a:highlight>
                  <a:srgbClr val="FBF8F5"/>
                </a:highlight>
              </a:rPr>
              <a:t> (Ruru): Nocturnal birds like Morepork might use Kauri trees as roosting spots during the day.</a:t>
            </a:r>
            <a:endParaRPr sz="1350">
              <a:solidFill>
                <a:srgbClr val="2F5E46"/>
              </a:solidFill>
              <a:highlight>
                <a:srgbClr val="FBF8F5"/>
              </a:highlight>
            </a:endParaRPr>
          </a:p>
          <a:p>
            <a:pPr indent="0" lvl="0" marL="0" rtl="0" algn="l">
              <a:lnSpc>
                <a:spcPct val="166700"/>
              </a:lnSpc>
              <a:spcBef>
                <a:spcPts val="1200"/>
              </a:spcBef>
              <a:spcAft>
                <a:spcPts val="0"/>
              </a:spcAft>
              <a:buNone/>
            </a:pPr>
            <a:r>
              <a:rPr lang="en" sz="1350" u="sng">
                <a:solidFill>
                  <a:schemeClr val="accent5"/>
                </a:solidFill>
                <a:highlight>
                  <a:srgbClr val="FBF8F5"/>
                </a:highlight>
                <a:hlinkClick r:id="rId7">
                  <a:extLst>
                    <a:ext uri="{A12FA001-AC4F-418D-AE19-62706E023703}">
                      <ahyp:hlinkClr val="tx"/>
                    </a:ext>
                  </a:extLst>
                </a:hlinkClick>
              </a:rPr>
              <a:t>Whitehead</a:t>
            </a:r>
            <a:r>
              <a:rPr lang="en" sz="1350">
                <a:solidFill>
                  <a:srgbClr val="2F5E46"/>
                </a:solidFill>
                <a:highlight>
                  <a:srgbClr val="FBF8F5"/>
                </a:highlight>
              </a:rPr>
              <a:t>: These small birds might explore Kauri branches in search of insects and fruits.</a:t>
            </a:r>
            <a:endParaRPr sz="1350">
              <a:solidFill>
                <a:srgbClr val="2F5E46"/>
              </a:solidFill>
              <a:highlight>
                <a:srgbClr val="FBF8F5"/>
              </a:highlight>
            </a:endParaRPr>
          </a:p>
          <a:p>
            <a:pPr indent="0" lvl="0" marL="0" rtl="0" algn="l">
              <a:lnSpc>
                <a:spcPct val="166700"/>
              </a:lnSpc>
              <a:spcBef>
                <a:spcPts val="1200"/>
              </a:spcBef>
              <a:spcAft>
                <a:spcPts val="0"/>
              </a:spcAft>
              <a:buNone/>
            </a:pPr>
            <a:r>
              <a:rPr lang="en" sz="1350" u="sng">
                <a:solidFill>
                  <a:schemeClr val="accent5"/>
                </a:solidFill>
                <a:highlight>
                  <a:srgbClr val="FBF8F5"/>
                </a:highlight>
                <a:hlinkClick r:id="rId8">
                  <a:extLst>
                    <a:ext uri="{A12FA001-AC4F-418D-AE19-62706E023703}">
                      <ahyp:hlinkClr val="tx"/>
                    </a:ext>
                  </a:extLst>
                </a:hlinkClick>
              </a:rPr>
              <a:t>Bellbird</a:t>
            </a:r>
            <a:r>
              <a:rPr lang="en" sz="1350">
                <a:solidFill>
                  <a:srgbClr val="2F5E46"/>
                </a:solidFill>
                <a:highlight>
                  <a:srgbClr val="FBF8F5"/>
                </a:highlight>
              </a:rPr>
              <a:t> (Korimako): Their calls might resonate through Kauri forests, as they feed on nectar.</a:t>
            </a:r>
            <a:endParaRPr sz="1350">
              <a:solidFill>
                <a:srgbClr val="2F5E46"/>
              </a:solidFill>
              <a:highlight>
                <a:srgbClr val="FBF8F5"/>
              </a:highlight>
            </a:endParaRPr>
          </a:p>
          <a:p>
            <a:pPr indent="0" lvl="0" marL="0" rtl="0" algn="l">
              <a:lnSpc>
                <a:spcPct val="166700"/>
              </a:lnSpc>
              <a:spcBef>
                <a:spcPts val="1200"/>
              </a:spcBef>
              <a:spcAft>
                <a:spcPts val="0"/>
              </a:spcAft>
              <a:buNone/>
            </a:pPr>
            <a:r>
              <a:rPr lang="en" sz="1350" u="sng">
                <a:solidFill>
                  <a:schemeClr val="accent5"/>
                </a:solidFill>
                <a:highlight>
                  <a:srgbClr val="FBF8F5"/>
                </a:highlight>
                <a:hlinkClick r:id="rId9">
                  <a:extLst>
                    <a:ext uri="{A12FA001-AC4F-418D-AE19-62706E023703}">
                      <ahyp:hlinkClr val="tx"/>
                    </a:ext>
                  </a:extLst>
                </a:hlinkClick>
              </a:rPr>
              <a:t>New Zealand Falcon</a:t>
            </a:r>
            <a:r>
              <a:rPr lang="en" sz="1350">
                <a:solidFill>
                  <a:srgbClr val="2F5E46"/>
                </a:solidFill>
                <a:highlight>
                  <a:srgbClr val="FBF8F5"/>
                </a:highlight>
              </a:rPr>
              <a:t>: These raptors might use tall Kauri trees as lookout points for hunting.</a:t>
            </a:r>
            <a:endParaRPr sz="1350">
              <a:solidFill>
                <a:srgbClr val="2F5E46"/>
              </a:solidFill>
              <a:highlight>
                <a:srgbClr val="FBF8F5"/>
              </a:highlight>
            </a:endParaRPr>
          </a:p>
          <a:p>
            <a:pPr indent="0" lvl="0" marL="0" rtl="0" algn="l">
              <a:lnSpc>
                <a:spcPct val="166700"/>
              </a:lnSpc>
              <a:spcBef>
                <a:spcPts val="1200"/>
              </a:spcBef>
              <a:spcAft>
                <a:spcPts val="0"/>
              </a:spcAft>
              <a:buNone/>
            </a:pPr>
            <a:r>
              <a:rPr lang="en" sz="1350" u="sng">
                <a:solidFill>
                  <a:schemeClr val="accent5"/>
                </a:solidFill>
                <a:highlight>
                  <a:srgbClr val="FBF8F5"/>
                </a:highlight>
                <a:hlinkClick r:id="rId10">
                  <a:extLst>
                    <a:ext uri="{A12FA001-AC4F-418D-AE19-62706E023703}">
                      <ahyp:hlinkClr val="tx"/>
                    </a:ext>
                  </a:extLst>
                </a:hlinkClick>
              </a:rPr>
              <a:t>Kererū</a:t>
            </a:r>
            <a:r>
              <a:rPr lang="en" sz="1350">
                <a:solidFill>
                  <a:srgbClr val="2F5E46"/>
                </a:solidFill>
                <a:highlight>
                  <a:srgbClr val="FBF8F5"/>
                </a:highlight>
              </a:rPr>
              <a:t> (New Zealand Pigeon): Known as important seed dispersers, Kererū could eat and spread Kauri seeds.</a:t>
            </a:r>
            <a:endParaRPr sz="1350">
              <a:solidFill>
                <a:srgbClr val="2F5E46"/>
              </a:solidFill>
              <a:highlight>
                <a:srgbClr val="FBF8F5"/>
              </a:highlight>
            </a:endParaRPr>
          </a:p>
          <a:p>
            <a:pPr indent="0" lvl="0" marL="0" rtl="0" algn="l">
              <a:lnSpc>
                <a:spcPct val="166700"/>
              </a:lnSpc>
              <a:spcBef>
                <a:spcPts val="1200"/>
              </a:spcBef>
              <a:spcAft>
                <a:spcPts val="1200"/>
              </a:spcAft>
              <a:buNone/>
            </a:pPr>
            <a:r>
              <a:rPr lang="en" sz="1350" u="sng">
                <a:solidFill>
                  <a:schemeClr val="accent5"/>
                </a:solidFill>
                <a:highlight>
                  <a:srgbClr val="FBF8F5"/>
                </a:highlight>
                <a:hlinkClick r:id="rId11">
                  <a:extLst>
                    <a:ext uri="{A12FA001-AC4F-418D-AE19-62706E023703}">
                      <ahyp:hlinkClr val="tx"/>
                    </a:ext>
                  </a:extLst>
                </a:hlinkClick>
              </a:rPr>
              <a:t>Kiwi</a:t>
            </a:r>
            <a:r>
              <a:rPr lang="en" sz="1350">
                <a:solidFill>
                  <a:srgbClr val="2F5E46"/>
                </a:solidFill>
                <a:highlight>
                  <a:srgbClr val="FBF8F5"/>
                </a:highlight>
              </a:rPr>
              <a:t>: Although primarily ground-dwelling, Kiwis play significant roles in Kauri forest ecosystems.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8"/>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 (SPICY)</a:t>
            </a:r>
            <a:endParaRPr/>
          </a:p>
        </p:txBody>
      </p:sp>
      <p:sp>
        <p:nvSpPr>
          <p:cNvPr id="230" name="Google Shape;230;p38"/>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Tupuānuku (Pleione) is the star connected to anything within the soil. This star also represents geographical features such as mountains, plains, and valleys.</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Click on this link about </a:t>
            </a:r>
            <a:r>
              <a:rPr lang="en" sz="1800" u="sng">
                <a:solidFill>
                  <a:schemeClr val="hlink"/>
                </a:solidFill>
                <a:highlight>
                  <a:schemeClr val="lt1"/>
                </a:highlight>
                <a:hlinkClick r:id="rId3"/>
              </a:rPr>
              <a:t>Tupuānuku Our Soils And Food</a:t>
            </a:r>
            <a:r>
              <a:rPr lang="en" sz="1800">
                <a:solidFill>
                  <a:schemeClr val="dk1"/>
                </a:solidFill>
                <a:highlight>
                  <a:schemeClr val="lt1"/>
                </a:highlight>
              </a:rPr>
              <a: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“Soils And Food Of Tupuānuku”. </a:t>
            </a:r>
            <a:endParaRPr sz="1800">
              <a:solidFill>
                <a:schemeClr val="dk1"/>
              </a:solidFill>
              <a:highlight>
                <a:schemeClr val="lt1"/>
              </a:highlight>
            </a:endParaRPr>
          </a:p>
          <a:p>
            <a:pPr indent="0" lvl="0" marL="0" rtl="0" algn="l">
              <a:spcBef>
                <a:spcPts val="1200"/>
              </a:spcBef>
              <a:spcAft>
                <a:spcPts val="1200"/>
              </a:spcAft>
              <a:buClr>
                <a:schemeClr val="dk1"/>
              </a:buClr>
              <a:buSzPts val="1100"/>
              <a:buFont typeface="Arial"/>
              <a:buNone/>
            </a:pPr>
            <a:r>
              <a:rPr lang="en" sz="1800">
                <a:solidFill>
                  <a:schemeClr val="dk1"/>
                </a:solidFill>
                <a:highlight>
                  <a:schemeClr val="lt1"/>
                </a:highlight>
              </a:rPr>
              <a:t>In small groups choose </a:t>
            </a:r>
            <a:r>
              <a:rPr lang="en" sz="1800">
                <a:solidFill>
                  <a:schemeClr val="dk1"/>
                </a:solidFill>
              </a:rPr>
              <a:t>a different aspect of soil and how it is important for us. Create a poster just like the one on the next slide. </a:t>
            </a:r>
            <a:r>
              <a:rPr lang="en" sz="1800">
                <a:solidFill>
                  <a:schemeClr val="dk1"/>
                </a:solidFill>
                <a:highlight>
                  <a:schemeClr val="lt1"/>
                </a:highlight>
              </a:rPr>
              <a:t>After you have completed all of that w</a:t>
            </a:r>
            <a:r>
              <a:rPr lang="en" sz="1800">
                <a:solidFill>
                  <a:schemeClr val="dk1"/>
                </a:solidFill>
                <a:highlight>
                  <a:schemeClr val="lt1"/>
                </a:highlight>
              </a:rPr>
              <a:t>rite in your Global Studies books 10 points of information and how it relates to the Maori view of te taiao.</a:t>
            </a:r>
            <a:endParaRPr sz="1800">
              <a:solidFill>
                <a:schemeClr val="dk1"/>
              </a:solidFill>
              <a:highlight>
                <a:schemeClr val="lt1"/>
              </a:highlight>
            </a:endParaRPr>
          </a:p>
        </p:txBody>
      </p:sp>
      <p:pic>
        <p:nvPicPr>
          <p:cNvPr id="231" name="Google Shape;231;p38"/>
          <p:cNvPicPr preferRelativeResize="0"/>
          <p:nvPr/>
        </p:nvPicPr>
        <p:blipFill>
          <a:blip r:embed="rId4">
            <a:alphaModFix/>
          </a:blip>
          <a:stretch>
            <a:fillRect/>
          </a:stretch>
        </p:blipFill>
        <p:spPr>
          <a:xfrm>
            <a:off x="6631375" y="122050"/>
            <a:ext cx="2394373" cy="23117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