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5143500" cx="9144000"/>
  <p:notesSz cx="6858000" cy="9144000"/>
  <p:embeddedFontLst>
    <p:embeddedFont>
      <p:font typeface="Proxima Nova"/>
      <p:regular r:id="rId12"/>
      <p:bold r:id="rId13"/>
      <p:italic r:id="rId14"/>
      <p:boldItalic r:id="rId15"/>
    </p:embeddedFont>
    <p:embeddedFont>
      <p:font typeface="Mali"/>
      <p:regular r:id="rId16"/>
      <p:bold r:id="rId17"/>
      <p:italic r:id="rId18"/>
      <p:boldItalic r:id="rId19"/>
    </p:embeddedFont>
    <p:embeddedFont>
      <p:font typeface="Caveat Brush"/>
      <p:regular r:id="rId20"/>
    </p:embeddedFont>
    <p:embeddedFont>
      <p:font typeface="Alfa Slab One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233D716-DBA2-4422-A48A-F06E86094202}">
  <a:tblStyle styleId="{A233D716-DBA2-4422-A48A-F06E8609420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veatBrush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AlfaSlabOne-regular.fntdata"/><Relationship Id="rId13" Type="http://schemas.openxmlformats.org/officeDocument/2006/relationships/font" Target="fonts/ProximaNova-bold.fntdata"/><Relationship Id="rId12" Type="http://schemas.openxmlformats.org/officeDocument/2006/relationships/font" Target="fonts/ProximaNova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ProximaNova-boldItalic.fntdata"/><Relationship Id="rId14" Type="http://schemas.openxmlformats.org/officeDocument/2006/relationships/font" Target="fonts/ProximaNova-italic.fntdata"/><Relationship Id="rId17" Type="http://schemas.openxmlformats.org/officeDocument/2006/relationships/font" Target="fonts/Mali-bold.fntdata"/><Relationship Id="rId16" Type="http://schemas.openxmlformats.org/officeDocument/2006/relationships/font" Target="fonts/Mali-regular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Mali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Mali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5990c8ced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05990c8ced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05990c8ced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05990c8ced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05990c8ced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05990c8ced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05990c8ced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05990c8ced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6.jpg"/><Relationship Id="rId5" Type="http://schemas.openxmlformats.org/officeDocument/2006/relationships/image" Target="../media/image5.jpg"/><Relationship Id="rId6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3.png"/><Relationship Id="rId5" Type="http://schemas.openxmlformats.org/officeDocument/2006/relationships/image" Target="../media/image9.jpg"/><Relationship Id="rId6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407850" y="295500"/>
            <a:ext cx="8520600" cy="78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veat Brush"/>
                <a:ea typeface="Caveat Brush"/>
                <a:cs typeface="Caveat Brush"/>
                <a:sym typeface="Caveat Brush"/>
              </a:rPr>
              <a:t>Food Technology </a:t>
            </a:r>
            <a:endParaRPr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veat Brush"/>
                <a:ea typeface="Caveat Brush"/>
                <a:cs typeface="Caveat Brush"/>
                <a:sym typeface="Caveat Brush"/>
              </a:rPr>
              <a:t>Mrs. Roodt </a:t>
            </a:r>
            <a:endParaRPr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veat Brush"/>
                <a:ea typeface="Caveat Brush"/>
                <a:cs typeface="Caveat Brush"/>
                <a:sym typeface="Caveat Brush"/>
              </a:rPr>
              <a:t>Takutai/Coast </a:t>
            </a:r>
            <a:endParaRPr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0" y="1233875"/>
            <a:ext cx="3048000" cy="10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What is food technology?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71800" y="15250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Times New Roman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The use of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practical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and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intellectual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resources to develop food products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Practical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hands on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experiences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Produce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quality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food products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Involving critical and creative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thinking</a:t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Develop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concepts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and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prototypes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to address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stakeholders’ needs.</a:t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Food technology vs hospitality </a:t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718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Year 9 Food Technology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graphicFrame>
        <p:nvGraphicFramePr>
          <p:cNvPr id="70" name="Google Shape;70;p15"/>
          <p:cNvGraphicFramePr/>
          <p:nvPr/>
        </p:nvGraphicFramePr>
        <p:xfrm>
          <a:off x="688125" y="9264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{A233D716-DBA2-4422-A48A-F06E86094202}</a:tableStyleId>
              </a:tblPr>
              <a:tblGrid>
                <a:gridCol w="3619500"/>
                <a:gridCol w="3619500"/>
              </a:tblGrid>
              <a:tr h="1270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1: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Rice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1: Researched based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2: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Pancakes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978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3: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Gourmet burgers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2: Design brief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4: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Baking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0675" y="1040616"/>
            <a:ext cx="1168575" cy="104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0675" y="2253113"/>
            <a:ext cx="1588551" cy="81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12275" y="3134900"/>
            <a:ext cx="1588550" cy="1028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86128" y="4232148"/>
            <a:ext cx="1221497" cy="81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718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Year 10 Food Technology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graphicFrame>
        <p:nvGraphicFramePr>
          <p:cNvPr id="80" name="Google Shape;80;p16"/>
          <p:cNvGraphicFramePr/>
          <p:nvPr/>
        </p:nvGraphicFramePr>
        <p:xfrm>
          <a:off x="688125" y="9264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{A233D716-DBA2-4422-A48A-F06E86094202}</a:tableStyleId>
              </a:tblPr>
              <a:tblGrid>
                <a:gridCol w="3619500"/>
                <a:gridCol w="3619500"/>
              </a:tblGrid>
              <a:tr h="1270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1: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Kiwi Classics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1: Outcome evaluation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2: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International Foods </a:t>
                      </a: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978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3: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Pizzas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2: Planning for Practice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4: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Milkshakes/Ice cream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1322" y="1097725"/>
            <a:ext cx="1240300" cy="93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0925" y="1951600"/>
            <a:ext cx="1240301" cy="124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5053" y="3240405"/>
            <a:ext cx="1240304" cy="82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76448" y="4247950"/>
            <a:ext cx="1088899" cy="726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Important: </a:t>
            </a: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71800" y="15250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Times New Roman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1 x theory &amp; 1 x practical lesson per week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 u="sng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Practicals: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Tuesdays for year 9s and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Wednesdays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for year 10s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Cooking groups (4 - 5 members per group) - take dietary requirements in consideration 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Stay up to date with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theory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work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All assessments are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individual work (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NOT group work!)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