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Nunito"/>
      <p:regular r:id="rId23"/>
      <p:bold r:id="rId24"/>
      <p:italic r:id="rId25"/>
      <p:boldItalic r:id="rId26"/>
    </p:embeddedFont>
    <p:embeddedFont>
      <p:font typeface="Source Code Pro"/>
      <p:regular r:id="rId27"/>
      <p:bold r:id="rId28"/>
      <p:italic r:id="rId29"/>
      <p:boldItalic r:id="rId30"/>
    </p:embeddedFont>
    <p:embeddedFont>
      <p:font typeface="Oswald"/>
      <p:regular r:id="rId31"/>
      <p:bold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75F6925-9EAD-4BA9-8642-667A461D98E3}">
  <a:tblStyle styleId="{775F6925-9EAD-4BA9-8642-667A461D98E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Nunito-bold.fntdata"/><Relationship Id="rId23" Type="http://schemas.openxmlformats.org/officeDocument/2006/relationships/font" Target="fonts/Nuni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boldItalic.fntdata"/><Relationship Id="rId25" Type="http://schemas.openxmlformats.org/officeDocument/2006/relationships/font" Target="fonts/Nunito-italic.fntdata"/><Relationship Id="rId28" Type="http://schemas.openxmlformats.org/officeDocument/2006/relationships/font" Target="fonts/SourceCodePro-bold.fntdata"/><Relationship Id="rId27" Type="http://schemas.openxmlformats.org/officeDocument/2006/relationships/font" Target="fonts/SourceCodePr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SourceCodePro-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swald-regular.fntdata"/><Relationship Id="rId30" Type="http://schemas.openxmlformats.org/officeDocument/2006/relationships/font" Target="fonts/SourceCodePro-boldItalic.fntdata"/><Relationship Id="rId11" Type="http://schemas.openxmlformats.org/officeDocument/2006/relationships/slide" Target="slides/slide5.xml"/><Relationship Id="rId10" Type="http://schemas.openxmlformats.org/officeDocument/2006/relationships/slide" Target="slides/slide4.xml"/><Relationship Id="rId32" Type="http://schemas.openxmlformats.org/officeDocument/2006/relationships/font" Target="fonts/Oswald-bold.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regular.fntdata"/><Relationship Id="rId14" Type="http://schemas.openxmlformats.org/officeDocument/2006/relationships/slide" Target="slides/slide8.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0c01c06cbd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0c01c06cbd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0c01c06cbd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0c01c06cb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0c01c06cbd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0c01c06cbd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0c01c06cbd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0c01c06cbd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0c01c06cbd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0c01c06cbd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0c01c06cbd_0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0c01c06cbd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0c01c06cbd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0c01c06cbd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10800000">
            <a:off x="4226100" y="2933550"/>
            <a:ext cx="691800" cy="3885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5" y="0"/>
            <a:ext cx="9144000" cy="3124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p:txBody>
      </p:sp>
      <p:sp>
        <p:nvSpPr>
          <p:cNvPr id="13" name="Google Shape;13;p2"/>
          <p:cNvSpPr txBox="1"/>
          <p:nvPr>
            <p:ph idx="1" type="subTitle"/>
          </p:nvPr>
        </p:nvSpPr>
        <p:spPr>
          <a:xfrm>
            <a:off x="411175" y="3398250"/>
            <a:ext cx="8282400" cy="12606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cap="flat" cmpd="sng" w="28575">
            <a:solidFill>
              <a:schemeClr val="dk1"/>
            </a:solidFill>
            <a:prstDash val="lgDash"/>
            <a:round/>
            <a:headEnd len="sm" w="sm" type="none"/>
            <a:tailEnd len="sm" w="sm" type="none"/>
          </a:ln>
        </p:spPr>
      </p:cxnSp>
      <p:sp>
        <p:nvSpPr>
          <p:cNvPr id="53" name="Google Shape;53;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54" name="Google Shape;54;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430800" y="1889700"/>
            <a:ext cx="8282400" cy="15165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1" name="Google Shape;21;p4"/>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6" name="Google Shape;26;p5"/>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7" name="Google Shape;27;p5"/>
          <p:cNvSpPr txBox="1"/>
          <p:nvPr>
            <p:ph idx="1" type="body"/>
          </p:nvPr>
        </p:nvSpPr>
        <p:spPr>
          <a:xfrm>
            <a:off x="3117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2" type="body"/>
          </p:nvPr>
        </p:nvSpPr>
        <p:spPr>
          <a:xfrm>
            <a:off x="48324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cap="flat" cmpd="sng" w="19050">
            <a:solidFill>
              <a:schemeClr val="dk2"/>
            </a:solidFill>
            <a:prstDash val="lgDash"/>
            <a:round/>
            <a:headEnd len="sm" w="sm" type="none"/>
            <a:tailEnd len="sm" w="sm" type="none"/>
          </a:ln>
        </p:spPr>
      </p:cxnSp>
      <p:sp>
        <p:nvSpPr>
          <p:cNvPr id="35" name="Google Shape;35;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6" name="Google Shape;36;p7"/>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8" name="Shape 38"/>
        <p:cNvGrpSpPr/>
        <p:nvPr/>
      </p:nvGrpSpPr>
      <p:grpSpPr>
        <a:xfrm>
          <a:off x="0" y="0"/>
          <a:ext cx="0" cy="0"/>
          <a:chOff x="0" y="0"/>
          <a:chExt cx="0" cy="0"/>
        </a:xfrm>
      </p:grpSpPr>
      <p:sp>
        <p:nvSpPr>
          <p:cNvPr id="39" name="Google Shape;39;p8"/>
          <p:cNvSpPr txBox="1"/>
          <p:nvPr>
            <p:ph type="title"/>
          </p:nvPr>
        </p:nvSpPr>
        <p:spPr>
          <a:xfrm>
            <a:off x="490250" y="528900"/>
            <a:ext cx="5678100" cy="40857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1"/>
        </a:solidFill>
      </p:bgPr>
    </p:bg>
    <p:spTree>
      <p:nvGrpSpPr>
        <p:cNvPr id="4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577200" cy="0"/>
          </a:xfrm>
          <a:prstGeom prst="straightConnector1">
            <a:avLst/>
          </a:prstGeom>
          <a:noFill/>
          <a:ln cap="flat" cmpd="sng" w="19050">
            <a:solidFill>
              <a:schemeClr val="dk1"/>
            </a:solidFill>
            <a:prstDash val="lgDash"/>
            <a:round/>
            <a:headEnd len="sm" w="sm" type="none"/>
            <a:tailEnd len="sm" w="sm" type="none"/>
          </a:ln>
        </p:spPr>
      </p:cxnSp>
      <p:sp>
        <p:nvSpPr>
          <p:cNvPr id="44" name="Google Shape;44;p9"/>
          <p:cNvSpPr txBox="1"/>
          <p:nvPr>
            <p:ph type="title"/>
          </p:nvPr>
        </p:nvSpPr>
        <p:spPr>
          <a:xfrm>
            <a:off x="265500" y="1078750"/>
            <a:ext cx="4045200" cy="1789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p:txBody>
      </p:sp>
      <p:sp>
        <p:nvSpPr>
          <p:cNvPr id="45" name="Google Shape;45;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Font typeface="Oswald"/>
              <a:buNone/>
              <a:defRPr sz="2100">
                <a:latin typeface="Oswald"/>
                <a:ea typeface="Oswald"/>
                <a:cs typeface="Oswald"/>
                <a:sym typeface="Oswald"/>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dern-writer">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500"/>
            <a:ext cx="8520600" cy="7335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p:txBody>
      </p:sp>
      <p:sp>
        <p:nvSpPr>
          <p:cNvPr id="7" name="Google Shape;7;p1"/>
          <p:cNvSpPr txBox="1"/>
          <p:nvPr>
            <p:ph idx="1" type="body"/>
          </p:nvPr>
        </p:nvSpPr>
        <p:spPr>
          <a:xfrm>
            <a:off x="311700" y="1468825"/>
            <a:ext cx="8520600" cy="3099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nomadicmatt.com/travel-blogs/why-travel-is-bad-for-the-world/"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3"/>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Bad Travel Articles Slideshow</a:t>
            </a:r>
            <a:endParaRPr/>
          </a:p>
        </p:txBody>
      </p:sp>
      <p:sp>
        <p:nvSpPr>
          <p:cNvPr id="63" name="Google Shape;63;p13"/>
          <p:cNvSpPr txBox="1"/>
          <p:nvPr>
            <p:ph idx="1" type="subTitle"/>
          </p:nvPr>
        </p:nvSpPr>
        <p:spPr>
          <a:xfrm>
            <a:off x="411175" y="3398250"/>
            <a:ext cx="8282400" cy="12606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400">
                <a:solidFill>
                  <a:srgbClr val="495057"/>
                </a:solidFill>
                <a:highlight>
                  <a:schemeClr val="lt1"/>
                </a:highlight>
                <a:latin typeface="Roboto"/>
                <a:ea typeface="Roboto"/>
                <a:cs typeface="Roboto"/>
                <a:sym typeface="Roboto"/>
              </a:rPr>
              <a:t>L.I: We are EXPLORING articles by </a:t>
            </a:r>
            <a:r>
              <a:rPr i="1" lang="en" sz="1400">
                <a:solidFill>
                  <a:srgbClr val="495057"/>
                </a:solidFill>
                <a:highlight>
                  <a:schemeClr val="lt1"/>
                </a:highlight>
                <a:latin typeface="Roboto"/>
                <a:ea typeface="Roboto"/>
                <a:cs typeface="Roboto"/>
                <a:sym typeface="Roboto"/>
              </a:rPr>
              <a:t>recognising</a:t>
            </a:r>
            <a:r>
              <a:rPr lang="en" sz="1400">
                <a:solidFill>
                  <a:srgbClr val="495057"/>
                </a:solidFill>
                <a:highlight>
                  <a:schemeClr val="lt1"/>
                </a:highlight>
                <a:latin typeface="Roboto"/>
                <a:ea typeface="Roboto"/>
                <a:cs typeface="Roboto"/>
                <a:sym typeface="Roboto"/>
              </a:rPr>
              <a:t> texts that have multiples purposes and knowing the context of the creator helps us understand the purpose.</a:t>
            </a:r>
            <a:endParaRPr sz="1400"/>
          </a:p>
        </p:txBody>
      </p:sp>
      <p:pic>
        <p:nvPicPr>
          <p:cNvPr id="64" name="Google Shape;64;p13"/>
          <p:cNvPicPr preferRelativeResize="0"/>
          <p:nvPr/>
        </p:nvPicPr>
        <p:blipFill>
          <a:blip r:embed="rId3">
            <a:alphaModFix/>
          </a:blip>
          <a:stretch>
            <a:fillRect/>
          </a:stretch>
        </p:blipFill>
        <p:spPr>
          <a:xfrm>
            <a:off x="2919950" y="219900"/>
            <a:ext cx="3164275" cy="1368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Bad For The World</a:t>
            </a:r>
            <a:endParaRPr/>
          </a:p>
        </p:txBody>
      </p:sp>
      <p:sp>
        <p:nvSpPr>
          <p:cNvPr id="70" name="Google Shape;70;p14"/>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400"/>
              <a:t>Read this </a:t>
            </a:r>
            <a:r>
              <a:rPr lang="en" sz="2400" u="sng">
                <a:solidFill>
                  <a:schemeClr val="hlink"/>
                </a:solidFill>
                <a:hlinkClick r:id="rId3"/>
              </a:rPr>
              <a:t>article</a:t>
            </a:r>
            <a:r>
              <a:rPr lang="en" sz="2400"/>
              <a:t> about why travel is bad for the world. </a:t>
            </a:r>
            <a:endParaRPr sz="2400"/>
          </a:p>
        </p:txBody>
      </p:sp>
      <p:pic>
        <p:nvPicPr>
          <p:cNvPr id="71" name="Google Shape;71;p14"/>
          <p:cNvPicPr preferRelativeResize="0"/>
          <p:nvPr/>
        </p:nvPicPr>
        <p:blipFill>
          <a:blip r:embed="rId4">
            <a:alphaModFix/>
          </a:blip>
          <a:stretch>
            <a:fillRect/>
          </a:stretch>
        </p:blipFill>
        <p:spPr>
          <a:xfrm>
            <a:off x="4300500" y="1096350"/>
            <a:ext cx="3384200" cy="3020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Answer these questions in your English book:</a:t>
            </a:r>
            <a:endParaRPr/>
          </a:p>
        </p:txBody>
      </p:sp>
      <p:sp>
        <p:nvSpPr>
          <p:cNvPr id="77" name="Google Shape;77;p15"/>
          <p:cNvSpPr txBox="1"/>
          <p:nvPr/>
        </p:nvSpPr>
        <p:spPr>
          <a:xfrm>
            <a:off x="0" y="1051175"/>
            <a:ext cx="91440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Roboto"/>
                <a:ea typeface="Roboto"/>
                <a:cs typeface="Roboto"/>
                <a:sym typeface="Roboto"/>
              </a:rPr>
              <a:t>1. What is one way that travel can hurt local economies?</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A) Travelers often buy souvenirs from big companies.</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B) Travelers often stay in big hotels and eat at chain restaurants.</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C) Travelers often bring their own food and drinks.</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D) Travelers often visit places that are already popular.</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2. What is one way that travel can hurt the environment?</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A) Travelers often buy souvenirs made from endangered animals.</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B) Travelers often leave trash behind.</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C) Travelers often use a lot of energy to fly, drive, and stay in hotels.</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D) Travelers often visit places that are already crowded.</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3. What is one way that travel can hurt cultures?</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A) Travelers often take pictures of people without asking.</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B) Travelers often bring their own way of life with them.</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C) Travelers often try to learn the local language.</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D) Travelers often respect the local customs.</a:t>
            </a:r>
            <a:endParaRPr>
              <a:latin typeface="Roboto"/>
              <a:ea typeface="Roboto"/>
              <a:cs typeface="Roboto"/>
              <a:sym typeface="Roboto"/>
            </a:endParaRPr>
          </a:p>
          <a:p>
            <a:pPr indent="0" lvl="0" marL="0" rtl="0" algn="l">
              <a:spcBef>
                <a:spcPts val="0"/>
              </a:spcBef>
              <a:spcAft>
                <a:spcPts val="0"/>
              </a:spcAft>
              <a:buNone/>
            </a:pPr>
            <a:r>
              <a:t/>
            </a:r>
            <a:endParaRPr>
              <a:solidFill>
                <a:schemeClr val="dk2"/>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Answer these questions in your English book:</a:t>
            </a:r>
            <a:endParaRPr/>
          </a:p>
        </p:txBody>
      </p:sp>
      <p:sp>
        <p:nvSpPr>
          <p:cNvPr id="83" name="Google Shape;83;p16"/>
          <p:cNvSpPr txBox="1"/>
          <p:nvPr/>
        </p:nvSpPr>
        <p:spPr>
          <a:xfrm>
            <a:off x="0" y="1051175"/>
            <a:ext cx="91440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t>1. What is one way that travel can make places feel like Disneyland?</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en" sz="3000"/>
              <a:t>2. What is one way that travel can hurt places in the long run?</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en" sz="3000">
                <a:highlight>
                  <a:srgbClr val="FFFFFF"/>
                </a:highlight>
                <a:latin typeface="Roboto"/>
                <a:ea typeface="Roboto"/>
                <a:cs typeface="Roboto"/>
                <a:sym typeface="Roboto"/>
              </a:rPr>
              <a:t>3. What is one way that travel can be good for the world?</a:t>
            </a:r>
            <a:endParaRPr sz="3000">
              <a:solidFill>
                <a:schemeClr val="dk2"/>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Clr>
                <a:schemeClr val="dk2"/>
              </a:buClr>
              <a:buSzPts val="1100"/>
              <a:buFont typeface="Arial"/>
              <a:buNone/>
            </a:pPr>
            <a:r>
              <a:rPr lang="en"/>
              <a:t>Answer these questions in your English book:</a:t>
            </a:r>
            <a:endParaRPr/>
          </a:p>
        </p:txBody>
      </p:sp>
      <p:sp>
        <p:nvSpPr>
          <p:cNvPr id="89" name="Google Shape;89;p17"/>
          <p:cNvSpPr txBox="1"/>
          <p:nvPr/>
        </p:nvSpPr>
        <p:spPr>
          <a:xfrm>
            <a:off x="0" y="1106000"/>
            <a:ext cx="9144000" cy="323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latin typeface="Roboto"/>
              <a:ea typeface="Roboto"/>
              <a:cs typeface="Roboto"/>
              <a:sym typeface="Roboto"/>
            </a:endParaRPr>
          </a:p>
          <a:p>
            <a:pPr indent="0" lvl="0" marL="0" rtl="0" algn="l">
              <a:spcBef>
                <a:spcPts val="0"/>
              </a:spcBef>
              <a:spcAft>
                <a:spcPts val="0"/>
              </a:spcAft>
              <a:buNone/>
            </a:pPr>
            <a:r>
              <a:rPr lang="en" sz="1800">
                <a:latin typeface="Roboto"/>
                <a:ea typeface="Roboto"/>
                <a:cs typeface="Roboto"/>
                <a:sym typeface="Roboto"/>
              </a:rPr>
              <a:t>1. The text talks about how travel can hurt local economies. Think about a time you traveled to a new place. Did you spend money at local businesses or at big chain stores? How do you think your choices impacted the local economy?</a:t>
            </a:r>
            <a:endParaRPr sz="1800">
              <a:latin typeface="Roboto"/>
              <a:ea typeface="Roboto"/>
              <a:cs typeface="Roboto"/>
              <a:sym typeface="Roboto"/>
            </a:endParaRPr>
          </a:p>
          <a:p>
            <a:pPr indent="0" lvl="0" marL="0" rtl="0" algn="l">
              <a:spcBef>
                <a:spcPts val="0"/>
              </a:spcBef>
              <a:spcAft>
                <a:spcPts val="0"/>
              </a:spcAft>
              <a:buNone/>
            </a:pPr>
            <a:r>
              <a:t/>
            </a:r>
            <a:endParaRPr sz="1800">
              <a:latin typeface="Roboto"/>
              <a:ea typeface="Roboto"/>
              <a:cs typeface="Roboto"/>
              <a:sym typeface="Roboto"/>
            </a:endParaRPr>
          </a:p>
          <a:p>
            <a:pPr indent="0" lvl="0" marL="0" rtl="0" algn="l">
              <a:spcBef>
                <a:spcPts val="0"/>
              </a:spcBef>
              <a:spcAft>
                <a:spcPts val="0"/>
              </a:spcAft>
              <a:buNone/>
            </a:pPr>
            <a:r>
              <a:rPr lang="en" sz="1800">
                <a:latin typeface="Roboto"/>
                <a:ea typeface="Roboto"/>
                <a:cs typeface="Roboto"/>
                <a:sym typeface="Roboto"/>
              </a:rPr>
              <a:t>2. The text says that travel can make places feel like Disneyland. Have you ever felt like a place you visited was too touristy? How did that make you feel? What could be done to make the experience more authentic?</a:t>
            </a:r>
            <a:endParaRPr sz="1800">
              <a:latin typeface="Roboto"/>
              <a:ea typeface="Roboto"/>
              <a:cs typeface="Roboto"/>
              <a:sym typeface="Roboto"/>
            </a:endParaRPr>
          </a:p>
          <a:p>
            <a:pPr indent="0" lvl="0" marL="0" rtl="0" algn="l">
              <a:spcBef>
                <a:spcPts val="0"/>
              </a:spcBef>
              <a:spcAft>
                <a:spcPts val="0"/>
              </a:spcAft>
              <a:buNone/>
            </a:pPr>
            <a:r>
              <a:t/>
            </a:r>
            <a:endParaRPr sz="1800">
              <a:latin typeface="Roboto"/>
              <a:ea typeface="Roboto"/>
              <a:cs typeface="Roboto"/>
              <a:sym typeface="Roboto"/>
            </a:endParaRPr>
          </a:p>
          <a:p>
            <a:pPr indent="0" lvl="0" marL="0" rtl="0" algn="l">
              <a:spcBef>
                <a:spcPts val="0"/>
              </a:spcBef>
              <a:spcAft>
                <a:spcPts val="0"/>
              </a:spcAft>
              <a:buNone/>
            </a:pPr>
            <a:r>
              <a:rPr lang="en" sz="1800">
                <a:latin typeface="Roboto"/>
                <a:ea typeface="Roboto"/>
                <a:cs typeface="Roboto"/>
                <a:sym typeface="Roboto"/>
              </a:rPr>
              <a:t>3. The text asks if we are traveling too much. Think about your own travel habits. Do you think you travel too much? How could you be a more responsible traveler?</a:t>
            </a:r>
            <a:endParaRPr sz="1800">
              <a:solidFill>
                <a:schemeClr val="dk2"/>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nvSpPr>
        <p:spPr>
          <a:xfrm>
            <a:off x="398000" y="2315550"/>
            <a:ext cx="8283000" cy="24534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t/>
            </a:r>
            <a:endParaRPr sz="1200">
              <a:solidFill>
                <a:srgbClr val="000000"/>
              </a:solidFill>
              <a:latin typeface="Nunito"/>
              <a:ea typeface="Nunito"/>
              <a:cs typeface="Nunito"/>
              <a:sym typeface="Nunito"/>
            </a:endParaRPr>
          </a:p>
        </p:txBody>
      </p:sp>
      <p:sp>
        <p:nvSpPr>
          <p:cNvPr id="95" name="Google Shape;95;p18"/>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96" name="Google Shape;96;p18"/>
          <p:cNvSpPr txBox="1"/>
          <p:nvPr/>
        </p:nvSpPr>
        <p:spPr>
          <a:xfrm>
            <a:off x="398002" y="1415075"/>
            <a:ext cx="8283000" cy="632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rgbClr val="000000"/>
                </a:solidFill>
                <a:latin typeface="Nunito"/>
                <a:ea typeface="Nunito"/>
                <a:cs typeface="Nunito"/>
                <a:sym typeface="Nunito"/>
              </a:rPr>
              <a:t>1. The text talks about how travel can hurt local economies.  Think about a time you traveled to a new place.  Did you spend money at local businesses or at big chain stores?  How do you think your choices impacted the local economy?</a:t>
            </a:r>
            <a:endParaRPr b="1" sz="1000">
              <a:solidFill>
                <a:srgbClr val="000000"/>
              </a:solidFill>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102" name="Google Shape;102;p19"/>
          <p:cNvSpPr txBox="1"/>
          <p:nvPr/>
        </p:nvSpPr>
        <p:spPr>
          <a:xfrm>
            <a:off x="0" y="646500"/>
            <a:ext cx="9144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dk2"/>
                </a:solidFill>
                <a:latin typeface="Nunito"/>
                <a:ea typeface="Nunito"/>
                <a:cs typeface="Nunito"/>
                <a:sym typeface="Nunito"/>
              </a:rPr>
              <a:t>Instructions</a:t>
            </a:r>
            <a:r>
              <a:rPr lang="en" sz="1000">
                <a:solidFill>
                  <a:schemeClr val="dk2"/>
                </a:solidFill>
                <a:latin typeface="Nunito"/>
                <a:ea typeface="Nunito"/>
                <a:cs typeface="Nunito"/>
                <a:sym typeface="Nunito"/>
              </a:rPr>
              <a:t>: Look at the image below and write 2-3 things you notice (key details, main ideas, themes) and then write down 2-3 things you wonder (questions you have because of the image, things you are curious about when you look at the image).</a:t>
            </a:r>
            <a:endParaRPr/>
          </a:p>
        </p:txBody>
      </p:sp>
      <p:graphicFrame>
        <p:nvGraphicFramePr>
          <p:cNvPr id="103" name="Google Shape;103;p19"/>
          <p:cNvGraphicFramePr/>
          <p:nvPr/>
        </p:nvGraphicFramePr>
        <p:xfrm>
          <a:off x="114950" y="1139100"/>
          <a:ext cx="3000000" cy="3000000"/>
        </p:xfrm>
        <a:graphic>
          <a:graphicData uri="http://schemas.openxmlformats.org/drawingml/2006/table">
            <a:tbl>
              <a:tblPr>
                <a:noFill/>
                <a:tableStyleId>{775F6925-9EAD-4BA9-8642-667A461D98E3}</a:tableStyleId>
              </a:tblPr>
              <a:tblGrid>
                <a:gridCol w="1821225"/>
                <a:gridCol w="7043625"/>
              </a:tblGrid>
              <a:tr h="381000">
                <a:tc>
                  <a:txBody>
                    <a:bodyPr/>
                    <a:lstStyle/>
                    <a:p>
                      <a:pPr indent="0" lvl="0" marL="0" rtl="0" algn="l">
                        <a:spcBef>
                          <a:spcPts val="0"/>
                        </a:spcBef>
                        <a:spcAft>
                          <a:spcPts val="0"/>
                        </a:spcAft>
                        <a:buNone/>
                      </a:pPr>
                      <a:r>
                        <a:rPr b="1" lang="en"/>
                        <a:t>What do you notice?</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graphicFrame>
        <p:nvGraphicFramePr>
          <p:cNvPr id="104" name="Google Shape;104;p19"/>
          <p:cNvGraphicFramePr/>
          <p:nvPr/>
        </p:nvGraphicFramePr>
        <p:xfrm>
          <a:off x="139575" y="4198275"/>
          <a:ext cx="3000000" cy="3000000"/>
        </p:xfrm>
        <a:graphic>
          <a:graphicData uri="http://schemas.openxmlformats.org/drawingml/2006/table">
            <a:tbl>
              <a:tblPr>
                <a:noFill/>
                <a:tableStyleId>{775F6925-9EAD-4BA9-8642-667A461D98E3}</a:tableStyleId>
              </a:tblPr>
              <a:tblGrid>
                <a:gridCol w="1969025"/>
                <a:gridCol w="6895825"/>
              </a:tblGrid>
              <a:tr h="381000">
                <a:tc>
                  <a:txBody>
                    <a:bodyPr/>
                    <a:lstStyle/>
                    <a:p>
                      <a:pPr indent="0" lvl="0" marL="0" rtl="0" algn="l">
                        <a:spcBef>
                          <a:spcPts val="0"/>
                        </a:spcBef>
                        <a:spcAft>
                          <a:spcPts val="0"/>
                        </a:spcAft>
                        <a:buNone/>
                      </a:pPr>
                      <a:r>
                        <a:rPr b="1" lang="en"/>
                        <a:t>What do you wonder?</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105" name="Google Shape;105;p19"/>
          <p:cNvPicPr preferRelativeResize="0"/>
          <p:nvPr/>
        </p:nvPicPr>
        <p:blipFill>
          <a:blip r:embed="rId3">
            <a:alphaModFix/>
          </a:blip>
          <a:stretch>
            <a:fillRect/>
          </a:stretch>
        </p:blipFill>
        <p:spPr>
          <a:xfrm>
            <a:off x="2911100" y="2164178"/>
            <a:ext cx="3129302" cy="18319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0"/>
          <p:cNvSpPr txBox="1"/>
          <p:nvPr/>
        </p:nvSpPr>
        <p:spPr>
          <a:xfrm>
            <a:off x="3186250" y="3506250"/>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1" name="Google Shape;111;p20"/>
          <p:cNvSpPr txBox="1"/>
          <p:nvPr/>
        </p:nvSpPr>
        <p:spPr>
          <a:xfrm>
            <a:off x="5536550" y="37302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2" name="Google Shape;112;p20"/>
          <p:cNvSpPr txBox="1"/>
          <p:nvPr/>
        </p:nvSpPr>
        <p:spPr>
          <a:xfrm>
            <a:off x="5536550" y="80226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3" name="Google Shape;113;p20"/>
          <p:cNvSpPr txBox="1"/>
          <p:nvPr/>
        </p:nvSpPr>
        <p:spPr>
          <a:xfrm>
            <a:off x="3186250" y="8114525"/>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4" name="Google Shape;114;p20"/>
          <p:cNvSpPr txBox="1"/>
          <p:nvPr/>
        </p:nvSpPr>
        <p:spPr>
          <a:xfrm>
            <a:off x="835950" y="8022625"/>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5" name="Google Shape;115;p20"/>
          <p:cNvSpPr txBox="1"/>
          <p:nvPr/>
        </p:nvSpPr>
        <p:spPr>
          <a:xfrm>
            <a:off x="835950" y="37302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6" name="Google Shape;116;p20"/>
          <p:cNvSpPr txBox="1"/>
          <p:nvPr/>
        </p:nvSpPr>
        <p:spPr>
          <a:xfrm>
            <a:off x="117000" y="616350"/>
            <a:ext cx="90270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0" lang="en" sz="1000" u="none" cap="none" strike="noStrike">
                <a:solidFill>
                  <a:srgbClr val="000000"/>
                </a:solidFill>
                <a:latin typeface="Nunito"/>
                <a:ea typeface="Nunito"/>
                <a:cs typeface="Nunito"/>
                <a:sym typeface="Nunito"/>
              </a:rPr>
              <a:t>Instructions</a:t>
            </a:r>
            <a:r>
              <a:rPr b="0" i="0" lang="en" sz="1000" u="none" cap="none" strike="noStrike">
                <a:solidFill>
                  <a:srgbClr val="000000"/>
                </a:solidFill>
                <a:latin typeface="Nunito"/>
                <a:ea typeface="Nunito"/>
                <a:cs typeface="Nunito"/>
                <a:sym typeface="Nunito"/>
              </a:rPr>
              <a:t>: The center of the bubble map has an image that represents the reading to help get you started. Fill in the connecting bubbles with concepts, ideas, questions, and details that connect the image to the reading. Example: “This image connects to the reading because_____”</a:t>
            </a:r>
            <a:endParaRPr b="0" i="0" sz="1000" u="none" cap="none" strike="noStrike">
              <a:solidFill>
                <a:srgbClr val="000000"/>
              </a:solidFill>
              <a:latin typeface="Nunito"/>
              <a:ea typeface="Nunito"/>
              <a:cs typeface="Nunito"/>
              <a:sym typeface="Nunito"/>
            </a:endParaRPr>
          </a:p>
        </p:txBody>
      </p:sp>
      <p:sp>
        <p:nvSpPr>
          <p:cNvPr id="117" name="Google Shape;117;p20"/>
          <p:cNvSpPr txBox="1"/>
          <p:nvPr/>
        </p:nvSpPr>
        <p:spPr>
          <a:xfrm>
            <a:off x="353950" y="58764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8" name="Google Shape;118;p20"/>
          <p:cNvSpPr txBox="1"/>
          <p:nvPr/>
        </p:nvSpPr>
        <p:spPr>
          <a:xfrm>
            <a:off x="6003050" y="58764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9" name="Google Shape;119;p20"/>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pic>
        <p:nvPicPr>
          <p:cNvPr id="120" name="Google Shape;120;p20"/>
          <p:cNvPicPr preferRelativeResize="0"/>
          <p:nvPr/>
        </p:nvPicPr>
        <p:blipFill>
          <a:blip r:embed="rId3">
            <a:alphaModFix/>
          </a:blip>
          <a:stretch>
            <a:fillRect/>
          </a:stretch>
        </p:blipFill>
        <p:spPr>
          <a:xfrm>
            <a:off x="3852700" y="2382900"/>
            <a:ext cx="1340075" cy="533725"/>
          </a:xfrm>
          <a:prstGeom prst="rect">
            <a:avLst/>
          </a:prstGeom>
          <a:noFill/>
          <a:ln>
            <a:noFill/>
          </a:ln>
        </p:spPr>
      </p:pic>
      <p:pic>
        <p:nvPicPr>
          <p:cNvPr id="121" name="Google Shape;121;p20"/>
          <p:cNvPicPr preferRelativeResize="0"/>
          <p:nvPr/>
        </p:nvPicPr>
        <p:blipFill>
          <a:blip r:embed="rId3">
            <a:alphaModFix/>
          </a:blip>
          <a:stretch>
            <a:fillRect/>
          </a:stretch>
        </p:blipFill>
        <p:spPr>
          <a:xfrm>
            <a:off x="5690050" y="2561375"/>
            <a:ext cx="1340075" cy="533725"/>
          </a:xfrm>
          <a:prstGeom prst="rect">
            <a:avLst/>
          </a:prstGeom>
          <a:noFill/>
          <a:ln>
            <a:noFill/>
          </a:ln>
        </p:spPr>
      </p:pic>
      <p:pic>
        <p:nvPicPr>
          <p:cNvPr id="122" name="Google Shape;122;p20"/>
          <p:cNvPicPr preferRelativeResize="0"/>
          <p:nvPr/>
        </p:nvPicPr>
        <p:blipFill>
          <a:blip r:embed="rId3">
            <a:alphaModFix/>
          </a:blip>
          <a:stretch>
            <a:fillRect/>
          </a:stretch>
        </p:blipFill>
        <p:spPr>
          <a:xfrm>
            <a:off x="1910925" y="2561363"/>
            <a:ext cx="1340075" cy="533725"/>
          </a:xfrm>
          <a:prstGeom prst="rect">
            <a:avLst/>
          </a:prstGeom>
          <a:noFill/>
          <a:ln>
            <a:noFill/>
          </a:ln>
        </p:spPr>
      </p:pic>
      <p:pic>
        <p:nvPicPr>
          <p:cNvPr id="123" name="Google Shape;123;p20"/>
          <p:cNvPicPr preferRelativeResize="0"/>
          <p:nvPr/>
        </p:nvPicPr>
        <p:blipFill>
          <a:blip r:embed="rId3">
            <a:alphaModFix/>
          </a:blip>
          <a:stretch>
            <a:fillRect/>
          </a:stretch>
        </p:blipFill>
        <p:spPr>
          <a:xfrm>
            <a:off x="969575" y="3340325"/>
            <a:ext cx="1340075" cy="533725"/>
          </a:xfrm>
          <a:prstGeom prst="rect">
            <a:avLst/>
          </a:prstGeom>
          <a:noFill/>
          <a:ln>
            <a:noFill/>
          </a:ln>
        </p:spPr>
      </p:pic>
      <p:pic>
        <p:nvPicPr>
          <p:cNvPr id="124" name="Google Shape;124;p20"/>
          <p:cNvPicPr preferRelativeResize="0"/>
          <p:nvPr/>
        </p:nvPicPr>
        <p:blipFill>
          <a:blip r:embed="rId3">
            <a:alphaModFix/>
          </a:blip>
          <a:stretch>
            <a:fillRect/>
          </a:stretch>
        </p:blipFill>
        <p:spPr>
          <a:xfrm>
            <a:off x="6951950" y="3340325"/>
            <a:ext cx="1340075" cy="533725"/>
          </a:xfrm>
          <a:prstGeom prst="rect">
            <a:avLst/>
          </a:prstGeom>
          <a:noFill/>
          <a:ln>
            <a:noFill/>
          </a:ln>
        </p:spPr>
      </p:pic>
      <p:pic>
        <p:nvPicPr>
          <p:cNvPr id="125" name="Google Shape;125;p20"/>
          <p:cNvPicPr preferRelativeResize="0"/>
          <p:nvPr/>
        </p:nvPicPr>
        <p:blipFill>
          <a:blip r:embed="rId3">
            <a:alphaModFix/>
          </a:blip>
          <a:stretch>
            <a:fillRect/>
          </a:stretch>
        </p:blipFill>
        <p:spPr>
          <a:xfrm>
            <a:off x="1910925" y="4547525"/>
            <a:ext cx="1340075" cy="533725"/>
          </a:xfrm>
          <a:prstGeom prst="rect">
            <a:avLst/>
          </a:prstGeom>
          <a:noFill/>
          <a:ln>
            <a:noFill/>
          </a:ln>
        </p:spPr>
      </p:pic>
      <p:pic>
        <p:nvPicPr>
          <p:cNvPr id="126" name="Google Shape;126;p20"/>
          <p:cNvPicPr preferRelativeResize="0"/>
          <p:nvPr/>
        </p:nvPicPr>
        <p:blipFill>
          <a:blip r:embed="rId3">
            <a:alphaModFix/>
          </a:blip>
          <a:stretch>
            <a:fillRect/>
          </a:stretch>
        </p:blipFill>
        <p:spPr>
          <a:xfrm>
            <a:off x="3852700" y="4552300"/>
            <a:ext cx="1340075" cy="533725"/>
          </a:xfrm>
          <a:prstGeom prst="rect">
            <a:avLst/>
          </a:prstGeom>
          <a:noFill/>
          <a:ln>
            <a:noFill/>
          </a:ln>
        </p:spPr>
      </p:pic>
      <p:pic>
        <p:nvPicPr>
          <p:cNvPr id="127" name="Google Shape;127;p20"/>
          <p:cNvPicPr preferRelativeResize="0"/>
          <p:nvPr/>
        </p:nvPicPr>
        <p:blipFill>
          <a:blip r:embed="rId3">
            <a:alphaModFix/>
          </a:blip>
          <a:stretch>
            <a:fillRect/>
          </a:stretch>
        </p:blipFill>
        <p:spPr>
          <a:xfrm>
            <a:off x="5794475" y="4547525"/>
            <a:ext cx="1340075" cy="533725"/>
          </a:xfrm>
          <a:prstGeom prst="rect">
            <a:avLst/>
          </a:prstGeom>
          <a:noFill/>
          <a:ln>
            <a:noFill/>
          </a:ln>
        </p:spPr>
      </p:pic>
      <p:cxnSp>
        <p:nvCxnSpPr>
          <p:cNvPr id="128" name="Google Shape;128;p20"/>
          <p:cNvCxnSpPr/>
          <p:nvPr/>
        </p:nvCxnSpPr>
        <p:spPr>
          <a:xfrm rot="10800000">
            <a:off x="2867250" y="3015125"/>
            <a:ext cx="532200" cy="325200"/>
          </a:xfrm>
          <a:prstGeom prst="straightConnector1">
            <a:avLst/>
          </a:prstGeom>
          <a:noFill/>
          <a:ln cap="flat" cmpd="sng" w="9525">
            <a:solidFill>
              <a:schemeClr val="dk2"/>
            </a:solidFill>
            <a:prstDash val="solid"/>
            <a:round/>
            <a:headEnd len="med" w="med" type="none"/>
            <a:tailEnd len="med" w="med" type="none"/>
          </a:ln>
        </p:spPr>
      </p:cxnSp>
      <p:cxnSp>
        <p:nvCxnSpPr>
          <p:cNvPr id="129" name="Google Shape;129;p20"/>
          <p:cNvCxnSpPr/>
          <p:nvPr/>
        </p:nvCxnSpPr>
        <p:spPr>
          <a:xfrm flipH="1" rot="10800000">
            <a:off x="5754425" y="3024925"/>
            <a:ext cx="315300" cy="335100"/>
          </a:xfrm>
          <a:prstGeom prst="straightConnector1">
            <a:avLst/>
          </a:prstGeom>
          <a:noFill/>
          <a:ln cap="flat" cmpd="sng" w="9525">
            <a:solidFill>
              <a:schemeClr val="dk2"/>
            </a:solidFill>
            <a:prstDash val="solid"/>
            <a:round/>
            <a:headEnd len="med" w="med" type="none"/>
            <a:tailEnd len="med" w="med" type="none"/>
          </a:ln>
        </p:spPr>
      </p:cxnSp>
      <p:cxnSp>
        <p:nvCxnSpPr>
          <p:cNvPr id="130" name="Google Shape;130;p20"/>
          <p:cNvCxnSpPr>
            <a:stCxn id="131" idx="0"/>
          </p:cNvCxnSpPr>
          <p:nvPr/>
        </p:nvCxnSpPr>
        <p:spPr>
          <a:xfrm flipH="1" rot="10800000">
            <a:off x="4572000" y="2837825"/>
            <a:ext cx="138000" cy="502500"/>
          </a:xfrm>
          <a:prstGeom prst="straightConnector1">
            <a:avLst/>
          </a:prstGeom>
          <a:noFill/>
          <a:ln cap="flat" cmpd="sng" w="9525">
            <a:solidFill>
              <a:schemeClr val="dk2"/>
            </a:solidFill>
            <a:prstDash val="solid"/>
            <a:round/>
            <a:headEnd len="med" w="med" type="none"/>
            <a:tailEnd len="med" w="med" type="none"/>
          </a:ln>
        </p:spPr>
      </p:cxnSp>
      <p:cxnSp>
        <p:nvCxnSpPr>
          <p:cNvPr id="132" name="Google Shape;132;p20"/>
          <p:cNvCxnSpPr>
            <a:stCxn id="131" idx="3"/>
          </p:cNvCxnSpPr>
          <p:nvPr/>
        </p:nvCxnSpPr>
        <p:spPr>
          <a:xfrm flipH="1" rot="10800000">
            <a:off x="5754425" y="3675363"/>
            <a:ext cx="1399200" cy="59100"/>
          </a:xfrm>
          <a:prstGeom prst="straightConnector1">
            <a:avLst/>
          </a:prstGeom>
          <a:noFill/>
          <a:ln cap="flat" cmpd="sng" w="9525">
            <a:solidFill>
              <a:schemeClr val="dk2"/>
            </a:solidFill>
            <a:prstDash val="solid"/>
            <a:round/>
            <a:headEnd len="med" w="med" type="none"/>
            <a:tailEnd len="med" w="med" type="none"/>
          </a:ln>
        </p:spPr>
      </p:cxnSp>
      <p:cxnSp>
        <p:nvCxnSpPr>
          <p:cNvPr id="133" name="Google Shape;133;p20"/>
          <p:cNvCxnSpPr/>
          <p:nvPr/>
        </p:nvCxnSpPr>
        <p:spPr>
          <a:xfrm>
            <a:off x="5586900" y="4138450"/>
            <a:ext cx="610800" cy="473100"/>
          </a:xfrm>
          <a:prstGeom prst="straightConnector1">
            <a:avLst/>
          </a:prstGeom>
          <a:noFill/>
          <a:ln cap="flat" cmpd="sng" w="9525">
            <a:solidFill>
              <a:schemeClr val="dk2"/>
            </a:solidFill>
            <a:prstDash val="solid"/>
            <a:round/>
            <a:headEnd len="med" w="med" type="none"/>
            <a:tailEnd len="med" w="med" type="none"/>
          </a:ln>
        </p:spPr>
      </p:cxnSp>
      <p:cxnSp>
        <p:nvCxnSpPr>
          <p:cNvPr id="134" name="Google Shape;134;p20"/>
          <p:cNvCxnSpPr>
            <a:stCxn id="131" idx="2"/>
          </p:cNvCxnSpPr>
          <p:nvPr/>
        </p:nvCxnSpPr>
        <p:spPr>
          <a:xfrm flipH="1">
            <a:off x="4296000" y="4128601"/>
            <a:ext cx="276000" cy="502500"/>
          </a:xfrm>
          <a:prstGeom prst="straightConnector1">
            <a:avLst/>
          </a:prstGeom>
          <a:noFill/>
          <a:ln cap="flat" cmpd="sng" w="9525">
            <a:solidFill>
              <a:schemeClr val="dk2"/>
            </a:solidFill>
            <a:prstDash val="solid"/>
            <a:round/>
            <a:headEnd len="med" w="med" type="none"/>
            <a:tailEnd len="med" w="med" type="none"/>
          </a:ln>
        </p:spPr>
      </p:cxnSp>
      <p:cxnSp>
        <p:nvCxnSpPr>
          <p:cNvPr id="135" name="Google Shape;135;p20"/>
          <p:cNvCxnSpPr/>
          <p:nvPr/>
        </p:nvCxnSpPr>
        <p:spPr>
          <a:xfrm flipH="1">
            <a:off x="2916625" y="4148300"/>
            <a:ext cx="571500" cy="512400"/>
          </a:xfrm>
          <a:prstGeom prst="straightConnector1">
            <a:avLst/>
          </a:prstGeom>
          <a:noFill/>
          <a:ln cap="flat" cmpd="sng" w="9525">
            <a:solidFill>
              <a:schemeClr val="dk2"/>
            </a:solidFill>
            <a:prstDash val="solid"/>
            <a:round/>
            <a:headEnd len="med" w="med" type="none"/>
            <a:tailEnd len="med" w="med" type="none"/>
          </a:ln>
        </p:spPr>
      </p:cxnSp>
      <p:cxnSp>
        <p:nvCxnSpPr>
          <p:cNvPr id="136" name="Google Shape;136;p20"/>
          <p:cNvCxnSpPr>
            <a:stCxn id="131" idx="1"/>
          </p:cNvCxnSpPr>
          <p:nvPr/>
        </p:nvCxnSpPr>
        <p:spPr>
          <a:xfrm rot="10800000">
            <a:off x="2088775" y="3685263"/>
            <a:ext cx="1300800" cy="49200"/>
          </a:xfrm>
          <a:prstGeom prst="straightConnector1">
            <a:avLst/>
          </a:prstGeom>
          <a:noFill/>
          <a:ln cap="flat" cmpd="sng" w="9525">
            <a:solidFill>
              <a:schemeClr val="dk2"/>
            </a:solidFill>
            <a:prstDash val="solid"/>
            <a:round/>
            <a:headEnd len="med" w="med" type="none"/>
            <a:tailEnd len="med" w="med" type="none"/>
          </a:ln>
        </p:spPr>
      </p:cxnSp>
      <p:sp>
        <p:nvSpPr>
          <p:cNvPr id="137" name="Google Shape;137;p20"/>
          <p:cNvSpPr txBox="1"/>
          <p:nvPr/>
        </p:nvSpPr>
        <p:spPr>
          <a:xfrm>
            <a:off x="353950" y="1138575"/>
            <a:ext cx="8454600" cy="1207200"/>
          </a:xfrm>
          <a:prstGeom prst="rect">
            <a:avLst/>
          </a:prstGeom>
          <a:solidFill>
            <a:srgbClr val="FFFFFF"/>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00">
                <a:solidFill>
                  <a:srgbClr val="000000"/>
                </a:solidFill>
                <a:latin typeface="Nunito"/>
                <a:ea typeface="Nunito"/>
                <a:cs typeface="Nunito"/>
                <a:sym typeface="Nunito"/>
              </a:rPr>
              <a:t>Traveling can be good because it helps us learn about other cultures and meet new people, but it can also have bad effects on the places we visit and the environment.</a:t>
            </a:r>
            <a:endParaRPr sz="800">
              <a:solidFill>
                <a:srgbClr val="000000"/>
              </a:solidFill>
              <a:latin typeface="Nunito"/>
              <a:ea typeface="Nunito"/>
              <a:cs typeface="Nunito"/>
              <a:sym typeface="Nunito"/>
            </a:endParaRPr>
          </a:p>
          <a:p>
            <a:pPr indent="0" lvl="0" marL="0" rtl="0" algn="l">
              <a:lnSpc>
                <a:spcPct val="115000"/>
              </a:lnSpc>
              <a:spcBef>
                <a:spcPts val="1200"/>
              </a:spcBef>
              <a:spcAft>
                <a:spcPts val="0"/>
              </a:spcAft>
              <a:buNone/>
            </a:pPr>
            <a:r>
              <a:rPr lang="en" sz="800">
                <a:solidFill>
                  <a:srgbClr val="000000"/>
                </a:solidFill>
                <a:latin typeface="Nunito"/>
                <a:ea typeface="Nunito"/>
                <a:cs typeface="Nunito"/>
                <a:sym typeface="Nunito"/>
              </a:rPr>
              <a:t>When we travel, we can sometimes forget about the real culture of the place we're visiting and make it feel like a Disneyland, hurting the local economy and environment.</a:t>
            </a:r>
            <a:endParaRPr sz="800">
              <a:solidFill>
                <a:srgbClr val="000000"/>
              </a:solidFill>
              <a:latin typeface="Nunito"/>
              <a:ea typeface="Nunito"/>
              <a:cs typeface="Nunito"/>
              <a:sym typeface="Nunito"/>
            </a:endParaRPr>
          </a:p>
          <a:p>
            <a:pPr indent="0" lvl="0" marL="0" rtl="0" algn="l">
              <a:lnSpc>
                <a:spcPct val="115000"/>
              </a:lnSpc>
              <a:spcBef>
                <a:spcPts val="1200"/>
              </a:spcBef>
              <a:spcAft>
                <a:spcPts val="1200"/>
              </a:spcAft>
              <a:buNone/>
            </a:pPr>
            <a:r>
              <a:rPr lang="en" sz="800">
                <a:solidFill>
                  <a:srgbClr val="000000"/>
                </a:solidFill>
                <a:latin typeface="Nunito"/>
                <a:ea typeface="Nunito"/>
                <a:cs typeface="Nunito"/>
                <a:sym typeface="Nunito"/>
              </a:rPr>
              <a:t>We can be responsible travelers by staying in local places, eating local food, and being careful about the environment to make sure our travels are good for the world.</a:t>
            </a:r>
            <a:endParaRPr sz="800">
              <a:solidFill>
                <a:srgbClr val="000000"/>
              </a:solidFill>
              <a:latin typeface="Nunito"/>
              <a:ea typeface="Nunito"/>
              <a:cs typeface="Nunito"/>
              <a:sym typeface="Nunito"/>
            </a:endParaRPr>
          </a:p>
        </p:txBody>
      </p:sp>
      <p:pic>
        <p:nvPicPr>
          <p:cNvPr id="138" name="Google Shape;138;p20"/>
          <p:cNvPicPr preferRelativeResize="0"/>
          <p:nvPr/>
        </p:nvPicPr>
        <p:blipFill>
          <a:blip r:embed="rId4">
            <a:alphaModFix/>
          </a:blip>
          <a:stretch>
            <a:fillRect/>
          </a:stretch>
        </p:blipFill>
        <p:spPr>
          <a:xfrm>
            <a:off x="3399450" y="3301175"/>
            <a:ext cx="2395027" cy="8471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