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Raleway"/>
      <p:regular r:id="rId17"/>
      <p:bold r:id="rId18"/>
      <p:italic r:id="rId19"/>
      <p:boldItalic r:id="rId20"/>
    </p:embeddedFont>
    <p:embeddedFont>
      <p:font typeface="La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43EFD99-F5B1-4109-AC7A-61C82B498C17}">
  <a:tblStyle styleId="{443EFD99-F5B1-4109-AC7A-61C82B498C1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11" Type="http://schemas.openxmlformats.org/officeDocument/2006/relationships/slide" Target="slides/slide5.xml"/><Relationship Id="rId22" Type="http://schemas.openxmlformats.org/officeDocument/2006/relationships/font" Target="fonts/Lato-bold.fntdata"/><Relationship Id="rId10" Type="http://schemas.openxmlformats.org/officeDocument/2006/relationships/slide" Target="slides/slide4.xml"/><Relationship Id="rId21" Type="http://schemas.openxmlformats.org/officeDocument/2006/relationships/font" Target="fonts/Lato-regular.fntdata"/><Relationship Id="rId13" Type="http://schemas.openxmlformats.org/officeDocument/2006/relationships/slide" Target="slides/slide7.xml"/><Relationship Id="rId24" Type="http://schemas.openxmlformats.org/officeDocument/2006/relationships/font" Target="fonts/Lato-boldItalic.fntdata"/><Relationship Id="rId12" Type="http://schemas.openxmlformats.org/officeDocument/2006/relationships/slide" Target="slides/slide6.xml"/><Relationship Id="rId23"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aleway-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Raleway-italic.fntdata"/><Relationship Id="rId6" Type="http://schemas.openxmlformats.org/officeDocument/2006/relationships/notesMaster" Target="notesMasters/notesMaster1.xml"/><Relationship Id="rId18" Type="http://schemas.openxmlformats.org/officeDocument/2006/relationships/font" Target="fonts/Raleway-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acc4ac9d7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acc4ac9d7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aacce1b4e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aacce1b4e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aacce1b4e9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aacce1b4e9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acc4ac9d7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acc4ac9d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acc4ac9d7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acc4ac9d7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b748d3e8d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b748d3e8d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f10d5004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f10d5004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acc4ac9d7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acc4ac9d7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acc4ac9d7e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acc4ac9d7e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1yRQEnzaUY4"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hyperlink" Target="https://literacyideas.com/procedural-texts/#writing-samples"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hyperlink" Target="https://www.thesaurus.com/browse/advancing" TargetMode="External"/><Relationship Id="rId4" Type="http://schemas.openxmlformats.org/officeDocument/2006/relationships/hyperlink" Target="https://www.thesaurus.com/browse/climbing" TargetMode="External"/><Relationship Id="rId11" Type="http://schemas.openxmlformats.org/officeDocument/2006/relationships/hyperlink" Target="https://www.thesaurus.com/browse/walking" TargetMode="External"/><Relationship Id="rId10" Type="http://schemas.openxmlformats.org/officeDocument/2006/relationships/hyperlink" Target="https://www.thesaurus.com/browse/traversing" TargetMode="External"/><Relationship Id="rId9" Type="http://schemas.openxmlformats.org/officeDocument/2006/relationships/hyperlink" Target="https://www.thesaurus.com/browse/running" TargetMode="External"/><Relationship Id="rId5" Type="http://schemas.openxmlformats.org/officeDocument/2006/relationships/hyperlink" Target="https://www.thesaurus.com/browse/going" TargetMode="External"/><Relationship Id="rId6" Type="http://schemas.openxmlformats.org/officeDocument/2006/relationships/hyperlink" Target="https://www.thesaurus.com/browse/jumping" TargetMode="External"/><Relationship Id="rId7" Type="http://schemas.openxmlformats.org/officeDocument/2006/relationships/hyperlink" Target="https://www.thesaurus.com/browse/progressing" TargetMode="External"/><Relationship Id="rId8" Type="http://schemas.openxmlformats.org/officeDocument/2006/relationships/hyperlink" Target="https://www.thesaurus.com/browse/roam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Procedural Writing</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 We are FOCUSING on developing procedural writing.</a:t>
            </a:r>
            <a:endParaRPr/>
          </a:p>
        </p:txBody>
      </p:sp>
      <p:pic>
        <p:nvPicPr>
          <p:cNvPr id="88" name="Google Shape;88;p13"/>
          <p:cNvPicPr preferRelativeResize="0"/>
          <p:nvPr/>
        </p:nvPicPr>
        <p:blipFill>
          <a:blip r:embed="rId3">
            <a:alphaModFix/>
          </a:blip>
          <a:stretch>
            <a:fillRect/>
          </a:stretch>
        </p:blipFill>
        <p:spPr>
          <a:xfrm>
            <a:off x="6069725" y="818500"/>
            <a:ext cx="2621025" cy="2019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Differentiated Tasks</a:t>
            </a:r>
            <a:endParaRPr/>
          </a:p>
        </p:txBody>
      </p:sp>
      <p:sp>
        <p:nvSpPr>
          <p:cNvPr id="145" name="Google Shape;145;p22"/>
          <p:cNvSpPr txBox="1"/>
          <p:nvPr>
            <p:ph idx="1" type="body"/>
          </p:nvPr>
        </p:nvSpPr>
        <p:spPr>
          <a:xfrm>
            <a:off x="729325" y="2078875"/>
            <a:ext cx="3774300" cy="2261100"/>
          </a:xfrm>
          <a:prstGeom prst="rect">
            <a:avLst/>
          </a:prstGeom>
        </p:spPr>
        <p:txBody>
          <a:bodyPr anchorCtr="0" anchor="t" bIns="91425" lIns="91425" spcFirstLastPara="1" rIns="91425" wrap="square" tIns="91425">
            <a:normAutofit lnSpcReduction="10000"/>
          </a:bodyPr>
          <a:lstStyle/>
          <a:p>
            <a:pPr indent="-311150" lvl="0" marL="457200" rtl="0" algn="l">
              <a:spcBef>
                <a:spcPts val="0"/>
              </a:spcBef>
              <a:spcAft>
                <a:spcPts val="0"/>
              </a:spcAft>
              <a:buSzPts val="1300"/>
              <a:buAutoNum type="arabicPeriod"/>
            </a:pPr>
            <a:r>
              <a:rPr lang="en">
                <a:solidFill>
                  <a:srgbClr val="0000FF"/>
                </a:solidFill>
              </a:rPr>
              <a:t>JACK:</a:t>
            </a:r>
            <a:r>
              <a:rPr lang="en"/>
              <a:t> Write the orienteering procedural text with “West Auckland.” (1 point)</a:t>
            </a:r>
            <a:endParaRPr/>
          </a:p>
          <a:p>
            <a:pPr indent="-311150" lvl="0" marL="457200" rtl="0" algn="l">
              <a:spcBef>
                <a:spcPts val="0"/>
              </a:spcBef>
              <a:spcAft>
                <a:spcPts val="0"/>
              </a:spcAft>
              <a:buSzPts val="1300"/>
              <a:buAutoNum type="arabicPeriod"/>
            </a:pPr>
            <a:r>
              <a:rPr lang="en">
                <a:solidFill>
                  <a:srgbClr val="FF0000"/>
                </a:solidFill>
              </a:rPr>
              <a:t>QUEEN:</a:t>
            </a:r>
            <a:r>
              <a:rPr lang="en"/>
              <a:t> Write a procedural text of a recipe for any food or drink which you would like to make. (2 points)</a:t>
            </a:r>
            <a:endParaRPr/>
          </a:p>
          <a:p>
            <a:pPr indent="-311150" lvl="0" marL="457200" rtl="0" algn="l">
              <a:spcBef>
                <a:spcPts val="0"/>
              </a:spcBef>
              <a:spcAft>
                <a:spcPts val="0"/>
              </a:spcAft>
              <a:buSzPts val="1300"/>
              <a:buAutoNum type="arabicPeriod"/>
            </a:pPr>
            <a:r>
              <a:rPr lang="en">
                <a:solidFill>
                  <a:srgbClr val="BF9000"/>
                </a:solidFill>
              </a:rPr>
              <a:t>KING: </a:t>
            </a:r>
            <a:r>
              <a:rPr lang="en"/>
              <a:t>Write “2 stars and a wish” i.e. 2 things you did well and what you could improve on for next time. (3 points)</a:t>
            </a:r>
            <a:endParaRPr/>
          </a:p>
          <a:p>
            <a:pPr indent="0" lvl="0" marL="0" rtl="0" algn="l">
              <a:spcBef>
                <a:spcPts val="1200"/>
              </a:spcBef>
              <a:spcAft>
                <a:spcPts val="1200"/>
              </a:spcAft>
              <a:buNone/>
            </a:pPr>
            <a:r>
              <a:rPr lang="en"/>
              <a:t>You will get a prize at the end if you get a </a:t>
            </a:r>
            <a:r>
              <a:rPr lang="en">
                <a:solidFill>
                  <a:srgbClr val="BF9000"/>
                </a:solidFill>
              </a:rPr>
              <a:t>KING</a:t>
            </a:r>
            <a:endParaRPr>
              <a:solidFill>
                <a:srgbClr val="BF9000"/>
              </a:solidFill>
            </a:endParaRPr>
          </a:p>
        </p:txBody>
      </p:sp>
      <p:sp>
        <p:nvSpPr>
          <p:cNvPr id="146" name="Google Shape;146;p22"/>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7" name="Google Shape;147;p22"/>
          <p:cNvPicPr preferRelativeResize="0"/>
          <p:nvPr/>
        </p:nvPicPr>
        <p:blipFill>
          <a:blip r:embed="rId3">
            <a:alphaModFix/>
          </a:blip>
          <a:stretch>
            <a:fillRect/>
          </a:stretch>
        </p:blipFill>
        <p:spPr>
          <a:xfrm>
            <a:off x="4717150" y="2158925"/>
            <a:ext cx="3608224" cy="2116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to write a procedure</a:t>
            </a:r>
            <a:endParaRPr/>
          </a:p>
        </p:txBody>
      </p:sp>
      <p:sp>
        <p:nvSpPr>
          <p:cNvPr id="94" name="Google Shape;94;p14"/>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how to write a procedure.</a:t>
            </a:r>
            <a:endParaRPr/>
          </a:p>
        </p:txBody>
      </p:sp>
      <p:pic>
        <p:nvPicPr>
          <p:cNvPr id="95" name="Google Shape;95;p14"/>
          <p:cNvPicPr preferRelativeResize="0"/>
          <p:nvPr/>
        </p:nvPicPr>
        <p:blipFill>
          <a:blip r:embed="rId4">
            <a:alphaModFix/>
          </a:blip>
          <a:stretch>
            <a:fillRect/>
          </a:stretch>
        </p:blipFill>
        <p:spPr>
          <a:xfrm>
            <a:off x="3982700" y="827025"/>
            <a:ext cx="4808300" cy="4030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nvSpPr>
        <p:spPr>
          <a:xfrm>
            <a:off x="0" y="0"/>
            <a:ext cx="9144000" cy="6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50">
                <a:solidFill>
                  <a:srgbClr val="794438"/>
                </a:solidFill>
                <a:highlight>
                  <a:srgbClr val="FFFFFF"/>
                </a:highlight>
              </a:rPr>
              <a:t>Just like how procedural writing follows steps, Maori had a specific procedure for making structures. Traditionally, w</a:t>
            </a:r>
            <a:r>
              <a:rPr lang="en" sz="1050">
                <a:solidFill>
                  <a:srgbClr val="794438"/>
                </a:solidFill>
                <a:highlight>
                  <a:srgbClr val="FFFFFF"/>
                </a:highlight>
              </a:rPr>
              <a:t>ood would need to be harvested from the forest through a process of great respect. Karakia were offered to </a:t>
            </a:r>
            <a:r>
              <a:rPr lang="en" sz="1050">
                <a:solidFill>
                  <a:srgbClr val="794438"/>
                </a:solidFill>
                <a:highlight>
                  <a:srgbClr val="FFFFFF"/>
                </a:highlight>
              </a:rPr>
              <a:t>Tane Mahuta</a:t>
            </a:r>
            <a:r>
              <a:rPr lang="en" sz="1050">
                <a:solidFill>
                  <a:srgbClr val="794438"/>
                </a:solidFill>
                <a:highlight>
                  <a:srgbClr val="FFFFFF"/>
                </a:highlight>
              </a:rPr>
              <a:t>, God of the forest, before a tree was felled for human use. The wood was then carved and embellished with images of taniwha and other intricate designs that referenced the history of the area and its people.</a:t>
            </a:r>
            <a:endParaRPr/>
          </a:p>
        </p:txBody>
      </p:sp>
      <p:pic>
        <p:nvPicPr>
          <p:cNvPr id="101" name="Google Shape;101;p15"/>
          <p:cNvPicPr preferRelativeResize="0"/>
          <p:nvPr/>
        </p:nvPicPr>
        <p:blipFill>
          <a:blip r:embed="rId3">
            <a:alphaModFix/>
          </a:blip>
          <a:stretch>
            <a:fillRect/>
          </a:stretch>
        </p:blipFill>
        <p:spPr>
          <a:xfrm>
            <a:off x="152400" y="669600"/>
            <a:ext cx="4074725" cy="2079500"/>
          </a:xfrm>
          <a:prstGeom prst="rect">
            <a:avLst/>
          </a:prstGeom>
          <a:noFill/>
          <a:ln>
            <a:noFill/>
          </a:ln>
        </p:spPr>
      </p:pic>
      <p:pic>
        <p:nvPicPr>
          <p:cNvPr id="102" name="Google Shape;102;p15"/>
          <p:cNvPicPr preferRelativeResize="0"/>
          <p:nvPr/>
        </p:nvPicPr>
        <p:blipFill>
          <a:blip r:embed="rId4">
            <a:alphaModFix/>
          </a:blip>
          <a:stretch>
            <a:fillRect/>
          </a:stretch>
        </p:blipFill>
        <p:spPr>
          <a:xfrm>
            <a:off x="4394650" y="669600"/>
            <a:ext cx="4577250" cy="2079501"/>
          </a:xfrm>
          <a:prstGeom prst="rect">
            <a:avLst/>
          </a:prstGeom>
          <a:noFill/>
          <a:ln>
            <a:noFill/>
          </a:ln>
        </p:spPr>
      </p:pic>
      <p:pic>
        <p:nvPicPr>
          <p:cNvPr id="103" name="Google Shape;103;p15"/>
          <p:cNvPicPr preferRelativeResize="0"/>
          <p:nvPr/>
        </p:nvPicPr>
        <p:blipFill>
          <a:blip r:embed="rId5">
            <a:alphaModFix/>
          </a:blip>
          <a:stretch>
            <a:fillRect/>
          </a:stretch>
        </p:blipFill>
        <p:spPr>
          <a:xfrm>
            <a:off x="2345125" y="2911350"/>
            <a:ext cx="4296100" cy="2089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Read the following procedural writing example about how to make sourdough bread. The link is </a:t>
            </a:r>
            <a:r>
              <a:rPr lang="en" u="sng">
                <a:solidFill>
                  <a:schemeClr val="hlink"/>
                </a:solidFill>
                <a:hlinkClick r:id="rId3"/>
              </a:rPr>
              <a:t>here</a:t>
            </a:r>
            <a:r>
              <a:rPr lang="en"/>
              <a:t> too.</a:t>
            </a:r>
            <a:endParaRPr/>
          </a:p>
        </p:txBody>
      </p:sp>
      <p:pic>
        <p:nvPicPr>
          <p:cNvPr id="109" name="Google Shape;109;p16"/>
          <p:cNvPicPr preferRelativeResize="0"/>
          <p:nvPr/>
        </p:nvPicPr>
        <p:blipFill>
          <a:blip r:embed="rId4">
            <a:alphaModFix/>
          </a:blip>
          <a:stretch>
            <a:fillRect/>
          </a:stretch>
        </p:blipFill>
        <p:spPr>
          <a:xfrm>
            <a:off x="1638600" y="152400"/>
            <a:ext cx="5797875" cy="40677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Features of Procedural Writing</a:t>
            </a:r>
            <a:endParaRPr/>
          </a:p>
        </p:txBody>
      </p:sp>
      <p:sp>
        <p:nvSpPr>
          <p:cNvPr id="115" name="Google Shape;115;p17"/>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 will see that these are the features of procedural writing like in the extract:</a:t>
            </a:r>
            <a:endParaRPr/>
          </a:p>
          <a:p>
            <a:pPr indent="-311150" lvl="0" marL="457200" rtl="0" algn="l">
              <a:spcBef>
                <a:spcPts val="1200"/>
              </a:spcBef>
              <a:spcAft>
                <a:spcPts val="0"/>
              </a:spcAft>
              <a:buSzPts val="1300"/>
              <a:buAutoNum type="arabicPeriod"/>
            </a:pPr>
            <a:r>
              <a:rPr lang="en"/>
              <a:t>Introduction</a:t>
            </a:r>
            <a:endParaRPr/>
          </a:p>
          <a:p>
            <a:pPr indent="-311150" lvl="0" marL="457200" rtl="0" algn="l">
              <a:spcBef>
                <a:spcPts val="0"/>
              </a:spcBef>
              <a:spcAft>
                <a:spcPts val="0"/>
              </a:spcAft>
              <a:buSzPts val="1300"/>
              <a:buAutoNum type="arabicPeriod"/>
            </a:pPr>
            <a:r>
              <a:rPr lang="en"/>
              <a:t>Instructions/Steps</a:t>
            </a:r>
            <a:endParaRPr/>
          </a:p>
          <a:p>
            <a:pPr indent="-311150" lvl="0" marL="457200" rtl="0" algn="l">
              <a:spcBef>
                <a:spcPts val="0"/>
              </a:spcBef>
              <a:spcAft>
                <a:spcPts val="0"/>
              </a:spcAft>
              <a:buSzPts val="1300"/>
              <a:buAutoNum type="arabicPeriod"/>
            </a:pPr>
            <a:r>
              <a:rPr lang="en"/>
              <a:t>Directions</a:t>
            </a:r>
            <a:endParaRPr/>
          </a:p>
          <a:p>
            <a:pPr indent="-311150" lvl="0" marL="457200" rtl="0" algn="l">
              <a:spcBef>
                <a:spcPts val="0"/>
              </a:spcBef>
              <a:spcAft>
                <a:spcPts val="0"/>
              </a:spcAft>
              <a:buSzPts val="1300"/>
              <a:buAutoNum type="arabicPeriod"/>
            </a:pPr>
            <a:r>
              <a:rPr lang="en"/>
              <a:t>Verbs (Action words)</a:t>
            </a:r>
            <a:endParaRPr/>
          </a:p>
          <a:p>
            <a:pPr indent="0" lvl="0" marL="45720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fontScale="85000" lnSpcReduction="20000"/>
          </a:bodyPr>
          <a:lstStyle/>
          <a:p>
            <a:pPr indent="0" lvl="0" marL="0" rtl="0" algn="l">
              <a:spcBef>
                <a:spcPts val="0"/>
              </a:spcBef>
              <a:spcAft>
                <a:spcPts val="0"/>
              </a:spcAft>
              <a:buNone/>
            </a:pPr>
            <a:r>
              <a:rPr lang="en"/>
              <a:t>Here are a list of words for moving to a place that you can use in your next task. Think of how you will get to places and which modes of different types of transportation you will be using and describe how fast you will be going for all of that.</a:t>
            </a:r>
            <a:endParaRPr/>
          </a:p>
        </p:txBody>
      </p:sp>
      <p:sp>
        <p:nvSpPr>
          <p:cNvPr id="121" name="Google Shape;121;p18"/>
          <p:cNvSpPr txBox="1"/>
          <p:nvPr/>
        </p:nvSpPr>
        <p:spPr>
          <a:xfrm>
            <a:off x="0" y="0"/>
            <a:ext cx="1783500" cy="392400"/>
          </a:xfrm>
          <a:prstGeom prst="rect">
            <a:avLst/>
          </a:prstGeom>
          <a:noFill/>
          <a:ln>
            <a:noFill/>
          </a:ln>
        </p:spPr>
        <p:txBody>
          <a:bodyPr anchorCtr="0" anchor="t" bIns="91425" lIns="91425" spcFirstLastPara="1" rIns="91425" wrap="square" tIns="91425">
            <a:spAutoFit/>
          </a:bodyPr>
          <a:lstStyle/>
          <a:p>
            <a:pPr indent="-228600" lvl="0" marL="457200" marR="177800" rtl="0" algn="l">
              <a:lnSpc>
                <a:spcPct val="110000"/>
              </a:lnSpc>
              <a:spcBef>
                <a:spcPts val="0"/>
              </a:spcBef>
              <a:spcAft>
                <a:spcPts val="0"/>
              </a:spcAft>
              <a:buClr>
                <a:srgbClr val="252528"/>
              </a:buClr>
              <a:buSzPts val="1100"/>
              <a:buNone/>
            </a:pPr>
            <a:r>
              <a:t/>
            </a:r>
            <a:endParaRPr sz="1350">
              <a:solidFill>
                <a:schemeClr val="hlink"/>
              </a:solidFill>
              <a:highlight>
                <a:srgbClr val="FFFFFF"/>
              </a:highlight>
            </a:endParaRPr>
          </a:p>
        </p:txBody>
      </p:sp>
      <p:graphicFrame>
        <p:nvGraphicFramePr>
          <p:cNvPr id="122" name="Google Shape;122;p18"/>
          <p:cNvGraphicFramePr/>
          <p:nvPr/>
        </p:nvGraphicFramePr>
        <p:xfrm>
          <a:off x="952500" y="392400"/>
          <a:ext cx="3000000" cy="3000000"/>
        </p:xfrm>
        <a:graphic>
          <a:graphicData uri="http://schemas.openxmlformats.org/drawingml/2006/table">
            <a:tbl>
              <a:tblPr>
                <a:noFill/>
                <a:tableStyleId>{443EFD99-F5B1-4109-AC7A-61C82B498C17}</a:tableStyleId>
              </a:tblPr>
              <a:tblGrid>
                <a:gridCol w="3619500"/>
                <a:gridCol w="3619500"/>
              </a:tblGrid>
              <a:tr h="381000">
                <a:tc>
                  <a:txBody>
                    <a:bodyPr/>
                    <a:lstStyle/>
                    <a:p>
                      <a:pPr indent="-228600" lvl="0" marL="457200" marR="177800" rtl="0" algn="l">
                        <a:lnSpc>
                          <a:spcPct val="150000"/>
                        </a:lnSpc>
                        <a:spcBef>
                          <a:spcPts val="0"/>
                        </a:spcBef>
                        <a:spcAft>
                          <a:spcPts val="0"/>
                        </a:spcAft>
                        <a:buClr>
                          <a:srgbClr val="000000"/>
                        </a:buClr>
                        <a:buSzPts val="1100"/>
                        <a:buNone/>
                      </a:pPr>
                      <a:r>
                        <a:rPr lang="en" sz="1350">
                          <a:highlight>
                            <a:srgbClr val="FFFFFF"/>
                          </a:highlight>
                        </a:rPr>
                        <a:t>A</a:t>
                      </a:r>
                      <a:r>
                        <a:rPr lang="en" sz="1350">
                          <a:highlight>
                            <a:srgbClr val="FFFFFF"/>
                          </a:highlight>
                          <a:uFill>
                            <a:noFill/>
                          </a:uFill>
                          <a:hlinkClick r:id="rId3"/>
                        </a:rPr>
                        <a:t>dvancing</a:t>
                      </a:r>
                      <a:r>
                        <a:rPr lang="en" sz="1350">
                          <a:highlight>
                            <a:srgbClr val="FFFFFF"/>
                          </a:highlight>
                        </a:rPr>
                        <a:t> - Car           </a:t>
                      </a:r>
                      <a:endParaRPr sz="1350">
                        <a:highlight>
                          <a:srgbClr val="FFFFFF"/>
                        </a:highlight>
                      </a:endParaRPr>
                    </a:p>
                    <a:p>
                      <a:pPr indent="-228600" lvl="0" marL="457200" marR="177800" rtl="0" algn="l">
                        <a:lnSpc>
                          <a:spcPct val="150000"/>
                        </a:lnSpc>
                        <a:spcBef>
                          <a:spcPts val="0"/>
                        </a:spcBef>
                        <a:spcAft>
                          <a:spcPts val="0"/>
                        </a:spcAft>
                        <a:buClr>
                          <a:srgbClr val="000000"/>
                        </a:buClr>
                        <a:buSzPts val="1100"/>
                        <a:buNone/>
                      </a:pPr>
                      <a:r>
                        <a:rPr lang="en" sz="1350">
                          <a:highlight>
                            <a:srgbClr val="FFFFFF"/>
                          </a:highlight>
                        </a:rPr>
                        <a:t>C</a:t>
                      </a:r>
                      <a:r>
                        <a:rPr lang="en" sz="1350">
                          <a:highlight>
                            <a:srgbClr val="FFFFFF"/>
                          </a:highlight>
                          <a:uFill>
                            <a:noFill/>
                          </a:uFill>
                          <a:hlinkClick r:id="rId4"/>
                        </a:rPr>
                        <a:t>limbing</a:t>
                      </a:r>
                      <a:r>
                        <a:rPr lang="en"/>
                        <a:t>- Pedestrian</a:t>
                      </a:r>
                      <a:endParaRPr sz="1350">
                        <a:highlight>
                          <a:srgbClr val="FFFFFF"/>
                        </a:highlight>
                      </a:endParaRPr>
                    </a:p>
                    <a:p>
                      <a:pPr indent="-228600" lvl="0" marL="457200" marR="177800" rtl="0" algn="l">
                        <a:lnSpc>
                          <a:spcPct val="150000"/>
                        </a:lnSpc>
                        <a:spcBef>
                          <a:spcPts val="0"/>
                        </a:spcBef>
                        <a:spcAft>
                          <a:spcPts val="0"/>
                        </a:spcAft>
                        <a:buClr>
                          <a:srgbClr val="000000"/>
                        </a:buClr>
                        <a:buSzPts val="1100"/>
                        <a:buNone/>
                      </a:pPr>
                      <a:r>
                        <a:rPr lang="en" sz="1350">
                          <a:highlight>
                            <a:srgbClr val="FFFFFF"/>
                          </a:highlight>
                        </a:rPr>
                        <a:t>Ambering</a:t>
                      </a:r>
                      <a:r>
                        <a:rPr lang="en"/>
                        <a:t>- Pedestrian</a:t>
                      </a:r>
                      <a:endParaRPr sz="1350">
                        <a:highlight>
                          <a:srgbClr val="FFFFFF"/>
                        </a:highlight>
                      </a:endParaRPr>
                    </a:p>
                    <a:p>
                      <a:pPr indent="-228600" lvl="0" marL="457200" marR="177800" rtl="0" algn="l">
                        <a:lnSpc>
                          <a:spcPct val="150000"/>
                        </a:lnSpc>
                        <a:spcBef>
                          <a:spcPts val="0"/>
                        </a:spcBef>
                        <a:spcAft>
                          <a:spcPts val="0"/>
                        </a:spcAft>
                        <a:buClr>
                          <a:srgbClr val="000000"/>
                        </a:buClr>
                        <a:buSzPts val="1100"/>
                        <a:buNone/>
                      </a:pPr>
                      <a:r>
                        <a:rPr lang="en" sz="1350">
                          <a:highlight>
                            <a:srgbClr val="FFFFFF"/>
                          </a:highlight>
                        </a:rPr>
                        <a:t>Racing - Bike/Scooter/Skateboard</a:t>
                      </a:r>
                      <a:endParaRPr sz="1350">
                        <a:highlight>
                          <a:srgbClr val="FFFFFF"/>
                        </a:highlight>
                      </a:endParaRPr>
                    </a:p>
                    <a:p>
                      <a:pPr indent="-228600" lvl="0" marL="457200" marR="177800" rtl="0" algn="l">
                        <a:lnSpc>
                          <a:spcPct val="150000"/>
                        </a:lnSpc>
                        <a:spcBef>
                          <a:spcPts val="0"/>
                        </a:spcBef>
                        <a:spcAft>
                          <a:spcPts val="0"/>
                        </a:spcAft>
                        <a:buClr>
                          <a:srgbClr val="000000"/>
                        </a:buClr>
                        <a:buSzPts val="1100"/>
                        <a:buNone/>
                      </a:pPr>
                      <a:r>
                        <a:rPr lang="en" sz="1350">
                          <a:highlight>
                            <a:srgbClr val="FFFFFF"/>
                          </a:highlight>
                        </a:rPr>
                        <a:t>G</a:t>
                      </a:r>
                      <a:r>
                        <a:rPr lang="en" sz="1350">
                          <a:highlight>
                            <a:srgbClr val="FFFFFF"/>
                          </a:highlight>
                          <a:uFill>
                            <a:noFill/>
                          </a:uFill>
                          <a:hlinkClick r:id="rId5"/>
                        </a:rPr>
                        <a:t>oing</a:t>
                      </a:r>
                      <a:r>
                        <a:rPr lang="en" sz="1350">
                          <a:highlight>
                            <a:schemeClr val="lt1"/>
                          </a:highlight>
                        </a:rPr>
                        <a:t> - Bike/Scooter/Skateboard</a:t>
                      </a:r>
                      <a:endParaRPr sz="1350">
                        <a:highlight>
                          <a:srgbClr val="FFFFFF"/>
                        </a:highlight>
                      </a:endParaRPr>
                    </a:p>
                    <a:p>
                      <a:pPr indent="-228600" lvl="0" marL="457200" marR="177800" rtl="0" algn="l">
                        <a:lnSpc>
                          <a:spcPct val="150000"/>
                        </a:lnSpc>
                        <a:spcBef>
                          <a:spcPts val="0"/>
                        </a:spcBef>
                        <a:spcAft>
                          <a:spcPts val="0"/>
                        </a:spcAft>
                        <a:buClr>
                          <a:srgbClr val="000000"/>
                        </a:buClr>
                        <a:buSzPts val="1100"/>
                        <a:buNone/>
                      </a:pPr>
                      <a:r>
                        <a:rPr lang="en" sz="1350">
                          <a:highlight>
                            <a:srgbClr val="FFFFFF"/>
                          </a:highlight>
                        </a:rPr>
                        <a:t>J</a:t>
                      </a:r>
                      <a:r>
                        <a:rPr lang="en" sz="1350">
                          <a:highlight>
                            <a:srgbClr val="FFFFFF"/>
                          </a:highlight>
                          <a:uFill>
                            <a:noFill/>
                          </a:uFill>
                          <a:hlinkClick r:id="rId6"/>
                        </a:rPr>
                        <a:t>umping</a:t>
                      </a:r>
                      <a:r>
                        <a:rPr lang="en" sz="1350">
                          <a:highlight>
                            <a:srgbClr val="FFFFFF"/>
                          </a:highlight>
                        </a:rPr>
                        <a:t> - Pedestrian</a:t>
                      </a:r>
                      <a:endParaRPr sz="1350">
                        <a:highlight>
                          <a:srgbClr val="FFFFFF"/>
                        </a:highlight>
                      </a:endParaRPr>
                    </a:p>
                    <a:p>
                      <a:pPr indent="-228600" lvl="0" marL="457200" marR="177800" rtl="0" algn="l">
                        <a:lnSpc>
                          <a:spcPct val="150000"/>
                        </a:lnSpc>
                        <a:spcBef>
                          <a:spcPts val="0"/>
                        </a:spcBef>
                        <a:spcAft>
                          <a:spcPts val="0"/>
                        </a:spcAft>
                        <a:buClr>
                          <a:srgbClr val="000000"/>
                        </a:buClr>
                        <a:buSzPts val="1100"/>
                        <a:buNone/>
                      </a:pPr>
                      <a:r>
                        <a:rPr lang="en" sz="1350">
                          <a:highlight>
                            <a:srgbClr val="FFFFFF"/>
                          </a:highlight>
                        </a:rPr>
                        <a:t>P</a:t>
                      </a:r>
                      <a:r>
                        <a:rPr lang="en" sz="1350">
                          <a:highlight>
                            <a:srgbClr val="FFFFFF"/>
                          </a:highlight>
                          <a:uFill>
                            <a:noFill/>
                          </a:uFill>
                          <a:hlinkClick r:id="rId7"/>
                        </a:rPr>
                        <a:t>rogressing</a:t>
                      </a:r>
                      <a:r>
                        <a:rPr lang="en" sz="1350">
                          <a:highlight>
                            <a:srgbClr val="FFFFFF"/>
                          </a:highlight>
                        </a:rPr>
                        <a:t> - Pedestrian</a:t>
                      </a:r>
                      <a:endParaRPr sz="1350">
                        <a:highlight>
                          <a:srgbClr val="FFFFFF"/>
                        </a:highlight>
                      </a:endParaRPr>
                    </a:p>
                    <a:p>
                      <a:pPr indent="-228600" lvl="0" marL="457200" marR="177800" rtl="0" algn="l">
                        <a:lnSpc>
                          <a:spcPct val="150000"/>
                        </a:lnSpc>
                        <a:spcBef>
                          <a:spcPts val="0"/>
                        </a:spcBef>
                        <a:spcAft>
                          <a:spcPts val="0"/>
                        </a:spcAft>
                        <a:buClr>
                          <a:srgbClr val="000000"/>
                        </a:buClr>
                        <a:buSzPts val="1100"/>
                        <a:buNone/>
                      </a:pPr>
                      <a:r>
                        <a:rPr lang="en" sz="1350">
                          <a:highlight>
                            <a:srgbClr val="FFFFFF"/>
                          </a:highlight>
                        </a:rPr>
                        <a:t>R</a:t>
                      </a:r>
                      <a:r>
                        <a:rPr lang="en" sz="1350">
                          <a:highlight>
                            <a:srgbClr val="FFFFFF"/>
                          </a:highlight>
                          <a:uFill>
                            <a:noFill/>
                          </a:uFill>
                          <a:hlinkClick r:id="rId8"/>
                        </a:rPr>
                        <a:t>oaming</a:t>
                      </a:r>
                      <a:r>
                        <a:rPr lang="en" sz="1350">
                          <a:highlight>
                            <a:schemeClr val="lt1"/>
                          </a:highlight>
                        </a:rPr>
                        <a:t> - Bike/Scooter/Skateboard</a:t>
                      </a:r>
                      <a:endParaRPr sz="1350">
                        <a:highlight>
                          <a:srgbClr val="FFFFFF"/>
                        </a:highlight>
                      </a:endParaRPr>
                    </a:p>
                    <a:p>
                      <a:pPr indent="-228600" lvl="0" marL="457200" marR="177800" rtl="0" algn="l">
                        <a:lnSpc>
                          <a:spcPct val="150000"/>
                        </a:lnSpc>
                        <a:spcBef>
                          <a:spcPts val="0"/>
                        </a:spcBef>
                        <a:spcAft>
                          <a:spcPts val="0"/>
                        </a:spcAft>
                        <a:buClr>
                          <a:srgbClr val="000000"/>
                        </a:buClr>
                        <a:buSzPts val="1100"/>
                        <a:buNone/>
                      </a:pPr>
                      <a:r>
                        <a:rPr lang="en" sz="1350">
                          <a:highlight>
                            <a:srgbClr val="FFFFFF"/>
                          </a:highlight>
                        </a:rPr>
                        <a:t>Motoring - Car</a:t>
                      </a:r>
                      <a:endParaRPr sz="1350">
                        <a:highlight>
                          <a:srgbClr val="FFFFFF"/>
                        </a:highlight>
                      </a:endParaRPr>
                    </a:p>
                    <a:p>
                      <a:pPr indent="-228600" lvl="0" marL="457200" marR="177800" rtl="0" algn="l">
                        <a:lnSpc>
                          <a:spcPct val="150000"/>
                        </a:lnSpc>
                        <a:spcBef>
                          <a:spcPts val="0"/>
                        </a:spcBef>
                        <a:spcAft>
                          <a:spcPts val="0"/>
                        </a:spcAft>
                        <a:buClr>
                          <a:srgbClr val="000000"/>
                        </a:buClr>
                        <a:buSzPts val="1100"/>
                        <a:buNone/>
                      </a:pPr>
                      <a:r>
                        <a:rPr lang="en" sz="1350">
                          <a:highlight>
                            <a:srgbClr val="FFFFFF"/>
                          </a:highlight>
                        </a:rPr>
                        <a:t>R</a:t>
                      </a:r>
                      <a:r>
                        <a:rPr lang="en" sz="1350">
                          <a:highlight>
                            <a:srgbClr val="FFFFFF"/>
                          </a:highlight>
                          <a:uFill>
                            <a:noFill/>
                          </a:uFill>
                          <a:hlinkClick r:id="rId9"/>
                        </a:rPr>
                        <a:t>unning</a:t>
                      </a:r>
                      <a:r>
                        <a:rPr lang="en" sz="1350">
                          <a:highlight>
                            <a:srgbClr val="FFFFFF"/>
                          </a:highlight>
                        </a:rPr>
                        <a:t> - Pedestrian</a:t>
                      </a:r>
                      <a:endParaRPr sz="1350">
                        <a:highlight>
                          <a:srgbClr val="FFFFFF"/>
                        </a:highlight>
                      </a:endParaRPr>
                    </a:p>
                    <a:p>
                      <a:pPr indent="-228600" lvl="0" marL="457200" marR="177800" rtl="0" algn="l">
                        <a:lnSpc>
                          <a:spcPct val="150000"/>
                        </a:lnSpc>
                        <a:spcBef>
                          <a:spcPts val="0"/>
                        </a:spcBef>
                        <a:spcAft>
                          <a:spcPts val="0"/>
                        </a:spcAft>
                        <a:buClr>
                          <a:srgbClr val="000000"/>
                        </a:buClr>
                        <a:buSzPts val="1100"/>
                        <a:buNone/>
                      </a:pPr>
                      <a:r>
                        <a:rPr lang="en" sz="1350">
                          <a:highlight>
                            <a:srgbClr val="FFFFFF"/>
                          </a:highlight>
                        </a:rPr>
                        <a:t>T</a:t>
                      </a:r>
                      <a:r>
                        <a:rPr lang="en" sz="1350">
                          <a:highlight>
                            <a:srgbClr val="FFFFFF"/>
                          </a:highlight>
                          <a:uFill>
                            <a:noFill/>
                          </a:uFill>
                          <a:hlinkClick r:id="rId10"/>
                        </a:rPr>
                        <a:t>raversing</a:t>
                      </a:r>
                      <a:r>
                        <a:rPr lang="en" sz="1350">
                          <a:highlight>
                            <a:srgbClr val="FFFFFF"/>
                          </a:highlight>
                        </a:rPr>
                        <a:t> - Pedestrian</a:t>
                      </a:r>
                      <a:endParaRPr sz="1350">
                        <a:highlight>
                          <a:srgbClr val="FFFFFF"/>
                        </a:highlight>
                      </a:endParaRPr>
                    </a:p>
                    <a:p>
                      <a:pPr indent="-228600" lvl="0" marL="457200" marR="177800" rtl="0" algn="l">
                        <a:lnSpc>
                          <a:spcPct val="150000"/>
                        </a:lnSpc>
                        <a:spcBef>
                          <a:spcPts val="0"/>
                        </a:spcBef>
                        <a:spcAft>
                          <a:spcPts val="0"/>
                        </a:spcAft>
                        <a:buClr>
                          <a:srgbClr val="000000"/>
                        </a:buClr>
                        <a:buSzPts val="1100"/>
                        <a:buNone/>
                      </a:pPr>
                      <a:r>
                        <a:rPr lang="en" sz="1350">
                          <a:highlight>
                            <a:srgbClr val="FFFFFF"/>
                          </a:highlight>
                        </a:rPr>
                        <a:t>W</a:t>
                      </a:r>
                      <a:r>
                        <a:rPr lang="en" sz="1350">
                          <a:highlight>
                            <a:srgbClr val="FFFFFF"/>
                          </a:highlight>
                          <a:uFill>
                            <a:noFill/>
                          </a:uFill>
                          <a:hlinkClick r:id="rId11"/>
                        </a:rPr>
                        <a:t>alking</a:t>
                      </a:r>
                      <a:r>
                        <a:rPr lang="en"/>
                        <a:t> - Pedestrian</a:t>
                      </a:r>
                      <a:endParaRPr/>
                    </a:p>
                  </a:txBody>
                  <a:tcPr marT="91425" marB="91425" marR="91425" marL="91425"/>
                </a:tc>
                <a:tc>
                  <a:txBody>
                    <a:bodyPr/>
                    <a:lstStyle/>
                    <a:p>
                      <a:pPr indent="-228600" lvl="0" marL="457200" marR="177800" rtl="0" algn="l">
                        <a:lnSpc>
                          <a:spcPct val="100000"/>
                        </a:lnSpc>
                        <a:spcBef>
                          <a:spcPts val="0"/>
                        </a:spcBef>
                        <a:spcAft>
                          <a:spcPts val="0"/>
                        </a:spcAft>
                        <a:buNone/>
                      </a:pPr>
                      <a:r>
                        <a:rPr lang="en" sz="1350">
                          <a:highlight>
                            <a:srgbClr val="FFFFFF"/>
                          </a:highlight>
                        </a:rPr>
                        <a:t>Sauntering </a:t>
                      </a:r>
                      <a:r>
                        <a:rPr lang="en"/>
                        <a:t>- Pedestrian</a:t>
                      </a:r>
                      <a:endParaRPr sz="1350">
                        <a:highlight>
                          <a:srgbClr val="FFFFFF"/>
                        </a:highlight>
                      </a:endParaRPr>
                    </a:p>
                    <a:p>
                      <a:pPr indent="-228600" lvl="0" marL="457200" marR="177800" rtl="0" algn="l">
                        <a:lnSpc>
                          <a:spcPct val="100000"/>
                        </a:lnSpc>
                        <a:spcBef>
                          <a:spcPts val="1200"/>
                        </a:spcBef>
                        <a:spcAft>
                          <a:spcPts val="0"/>
                        </a:spcAft>
                        <a:buNone/>
                      </a:pPr>
                      <a:r>
                        <a:rPr lang="en" sz="1350">
                          <a:highlight>
                            <a:srgbClr val="FFFFFF"/>
                          </a:highlight>
                        </a:rPr>
                        <a:t>Dashing - Pedestrian</a:t>
                      </a:r>
                      <a:endParaRPr sz="1350">
                        <a:highlight>
                          <a:srgbClr val="FFFFFF"/>
                        </a:highlight>
                      </a:endParaRPr>
                    </a:p>
                    <a:p>
                      <a:pPr indent="-228600" lvl="0" marL="457200" marR="177800" rtl="0" algn="l">
                        <a:lnSpc>
                          <a:spcPct val="100000"/>
                        </a:lnSpc>
                        <a:spcBef>
                          <a:spcPts val="1200"/>
                        </a:spcBef>
                        <a:spcAft>
                          <a:spcPts val="0"/>
                        </a:spcAft>
                        <a:buNone/>
                      </a:pPr>
                      <a:r>
                        <a:rPr lang="en" sz="1350">
                          <a:highlight>
                            <a:srgbClr val="FFFFFF"/>
                          </a:highlight>
                        </a:rPr>
                        <a:t>Sprinting</a:t>
                      </a:r>
                      <a:r>
                        <a:rPr lang="en"/>
                        <a:t>- Pedestrian</a:t>
                      </a:r>
                      <a:endParaRPr sz="1350">
                        <a:highlight>
                          <a:srgbClr val="FFFFFF"/>
                        </a:highlight>
                      </a:endParaRPr>
                    </a:p>
                    <a:p>
                      <a:pPr indent="-228600" lvl="0" marL="457200" marR="177800" rtl="0" algn="l">
                        <a:lnSpc>
                          <a:spcPct val="100000"/>
                        </a:lnSpc>
                        <a:spcBef>
                          <a:spcPts val="1200"/>
                        </a:spcBef>
                        <a:spcAft>
                          <a:spcPts val="0"/>
                        </a:spcAft>
                        <a:buNone/>
                      </a:pPr>
                      <a:r>
                        <a:rPr lang="en" sz="1350">
                          <a:highlight>
                            <a:srgbClr val="FFFFFF"/>
                          </a:highlight>
                        </a:rPr>
                        <a:t>Bolting - Pedestrian</a:t>
                      </a:r>
                      <a:endParaRPr sz="1350">
                        <a:highlight>
                          <a:srgbClr val="FFFFFF"/>
                        </a:highlight>
                      </a:endParaRPr>
                    </a:p>
                    <a:p>
                      <a:pPr indent="-228600" lvl="0" marL="457200" marR="177800" rtl="0" algn="l">
                        <a:lnSpc>
                          <a:spcPct val="100000"/>
                        </a:lnSpc>
                        <a:spcBef>
                          <a:spcPts val="1200"/>
                        </a:spcBef>
                        <a:spcAft>
                          <a:spcPts val="0"/>
                        </a:spcAft>
                        <a:buNone/>
                      </a:pPr>
                      <a:r>
                        <a:rPr lang="en" sz="1350">
                          <a:highlight>
                            <a:srgbClr val="FFFFFF"/>
                          </a:highlight>
                        </a:rPr>
                        <a:t>Trekking - Pedestrian</a:t>
                      </a:r>
                      <a:endParaRPr sz="1350">
                        <a:highlight>
                          <a:srgbClr val="FFFFFF"/>
                        </a:highlight>
                      </a:endParaRPr>
                    </a:p>
                    <a:p>
                      <a:pPr indent="-228600" lvl="0" marL="457200" marR="177800" rtl="0" algn="l">
                        <a:lnSpc>
                          <a:spcPct val="100000"/>
                        </a:lnSpc>
                        <a:spcBef>
                          <a:spcPts val="1200"/>
                        </a:spcBef>
                        <a:spcAft>
                          <a:spcPts val="0"/>
                        </a:spcAft>
                        <a:buNone/>
                      </a:pPr>
                      <a:r>
                        <a:rPr lang="en" sz="1350">
                          <a:highlight>
                            <a:srgbClr val="FFFFFF"/>
                          </a:highlight>
                        </a:rPr>
                        <a:t>Reversing - Car</a:t>
                      </a:r>
                      <a:endParaRPr sz="1350">
                        <a:highlight>
                          <a:srgbClr val="FFFFFF"/>
                        </a:highlight>
                      </a:endParaRPr>
                    </a:p>
                    <a:p>
                      <a:pPr indent="-228600" lvl="0" marL="457200" marR="177800" rtl="0" algn="l">
                        <a:lnSpc>
                          <a:spcPct val="100000"/>
                        </a:lnSpc>
                        <a:spcBef>
                          <a:spcPts val="1200"/>
                        </a:spcBef>
                        <a:spcAft>
                          <a:spcPts val="0"/>
                        </a:spcAft>
                        <a:buNone/>
                      </a:pPr>
                      <a:r>
                        <a:rPr lang="en" sz="1350">
                          <a:highlight>
                            <a:srgbClr val="FFFFFF"/>
                          </a:highlight>
                        </a:rPr>
                        <a:t>Speeding</a:t>
                      </a:r>
                      <a:r>
                        <a:rPr lang="en" sz="1350">
                          <a:highlight>
                            <a:schemeClr val="lt1"/>
                          </a:highlight>
                        </a:rPr>
                        <a:t>- Bike/Scooter/Skateboard</a:t>
                      </a:r>
                      <a:endParaRPr sz="1350">
                        <a:highlight>
                          <a:srgbClr val="FFFFFF"/>
                        </a:highlight>
                      </a:endParaRPr>
                    </a:p>
                    <a:p>
                      <a:pPr indent="-228600" lvl="0" marL="457200" marR="177800" rtl="0" algn="l">
                        <a:lnSpc>
                          <a:spcPct val="100000"/>
                        </a:lnSpc>
                        <a:spcBef>
                          <a:spcPts val="1200"/>
                        </a:spcBef>
                        <a:spcAft>
                          <a:spcPts val="0"/>
                        </a:spcAft>
                        <a:buNone/>
                      </a:pPr>
                      <a:r>
                        <a:rPr lang="en" sz="1350">
                          <a:highlight>
                            <a:srgbClr val="FFFFFF"/>
                          </a:highlight>
                        </a:rPr>
                        <a:t>Rushing - Pedestrian</a:t>
                      </a:r>
                      <a:endParaRPr sz="1350">
                        <a:highlight>
                          <a:srgbClr val="FFFFFF"/>
                        </a:highlight>
                      </a:endParaRPr>
                    </a:p>
                    <a:p>
                      <a:pPr indent="-228600" lvl="0" marL="457200" marR="177800" rtl="0" algn="l">
                        <a:lnSpc>
                          <a:spcPct val="100000"/>
                        </a:lnSpc>
                        <a:spcBef>
                          <a:spcPts val="1200"/>
                        </a:spcBef>
                        <a:spcAft>
                          <a:spcPts val="0"/>
                        </a:spcAft>
                        <a:buNone/>
                      </a:pPr>
                      <a:r>
                        <a:rPr lang="en" sz="1350">
                          <a:highlight>
                            <a:srgbClr val="FFFFFF"/>
                          </a:highlight>
                        </a:rPr>
                        <a:t>Jogging - Pedestrian</a:t>
                      </a:r>
                      <a:endParaRPr sz="1350">
                        <a:highlight>
                          <a:srgbClr val="FFFFFF"/>
                        </a:highlight>
                      </a:endParaRPr>
                    </a:p>
                    <a:p>
                      <a:pPr indent="-228600" lvl="0" marL="457200" marR="177800" rtl="0" algn="l">
                        <a:lnSpc>
                          <a:spcPct val="110000"/>
                        </a:lnSpc>
                        <a:spcBef>
                          <a:spcPts val="1200"/>
                        </a:spcBef>
                        <a:spcAft>
                          <a:spcPts val="1200"/>
                        </a:spcAft>
                        <a:buNone/>
                      </a:pPr>
                      <a:r>
                        <a:rPr lang="en" sz="1350">
                          <a:highlight>
                            <a:srgbClr val="FFFFFF"/>
                          </a:highlight>
                        </a:rPr>
                        <a:t>Cruising - Car</a:t>
                      </a:r>
                      <a:endParaRPr sz="1350">
                        <a:highlight>
                          <a:srgbClr val="FFFFFF"/>
                        </a:highlight>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nvSpPr>
        <p:spPr>
          <a:xfrm>
            <a:off x="0" y="-9850"/>
            <a:ext cx="9144000" cy="514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u="sng">
                <a:solidFill>
                  <a:schemeClr val="accent1"/>
                </a:solidFill>
                <a:latin typeface="Lato"/>
                <a:ea typeface="Lato"/>
                <a:cs typeface="Lato"/>
                <a:sym typeface="Lato"/>
              </a:rPr>
              <a:t>Procedural Writing Map Directions Exemplar</a:t>
            </a:r>
            <a:endParaRPr sz="1300" u="sng">
              <a:solidFill>
                <a:schemeClr val="accent1"/>
              </a:solidFill>
              <a:latin typeface="Lato"/>
              <a:ea typeface="Lato"/>
              <a:cs typeface="Lato"/>
              <a:sym typeface="Lato"/>
            </a:endParaRPr>
          </a:p>
          <a:p>
            <a:pPr indent="0" lvl="0" marL="0" rtl="0" algn="ctr">
              <a:spcBef>
                <a:spcPts val="0"/>
              </a:spcBef>
              <a:spcAft>
                <a:spcPts val="0"/>
              </a:spcAft>
              <a:buNone/>
            </a:pPr>
            <a:r>
              <a:t/>
            </a:r>
            <a:endParaRPr sz="1300" u="sng">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Motor 9.7km left on Queens Road and go onto Pakuranga Road.</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Cruise 3.2km south on Pakuranga Road.</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Advance 250m right on Brampton Crescent until you arrive at Pepler Street.</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Jog 60m west on Pepler Street until you reach Swinton Close.</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Amber north on Swinton Close for 140m toward Bassett Road.</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Head 600m right onto Remuera Road.</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Jump over Walden’s Wall on Remuera Road.</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Progress and turn left  for 400m onto St Marks Road.</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Run east for 200m on Alpers Avenue.</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Climb up Great Conifer Grove Tree on Alpers Avenue.</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Climb down Great Conifer Grove Tree and traverse south on St Lukes Road.</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Roam 300m north-east on St Lukes Road until you get to Motions Road.</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Walk 230m south-west onto Motions Road.</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Saunter for 170m right on Railside Avenue.</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Dash 400m west on Edsel Street.</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Speed 2.9km left onto Te Atatu Road.</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Trek 70m south on Edmonton Road until you get to </a:t>
            </a:r>
            <a:r>
              <a:rPr lang="en" sz="1300">
                <a:solidFill>
                  <a:schemeClr val="accent1"/>
                </a:solidFill>
                <a:latin typeface="Lato"/>
                <a:ea typeface="Lato"/>
                <a:cs typeface="Lato"/>
                <a:sym typeface="Lato"/>
              </a:rPr>
              <a:t>Whispy</a:t>
            </a:r>
            <a:r>
              <a:rPr lang="en" sz="1300">
                <a:solidFill>
                  <a:schemeClr val="accent1"/>
                </a:solidFill>
                <a:latin typeface="Lato"/>
                <a:ea typeface="Lato"/>
                <a:cs typeface="Lato"/>
                <a:sym typeface="Lato"/>
              </a:rPr>
              <a:t> Woods.</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Trudge 300m east through Whispy Woods.</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 Bolt over King’s Bridge for 550m.</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Slide 40m down Tabby’s Tunnel and you will be at Bethel’s Beach.</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Crawl 3.5km right on Bethel’s Beach.</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Use the left lane at the end of Bethel’ Beach to proceed 350m on Ti Rakau Drive.</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Destination will be on the right.</a:t>
            </a:r>
            <a:endParaRPr sz="1300">
              <a:solidFill>
                <a:schemeClr val="accen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a:t>
            </a:r>
            <a:endParaRPr/>
          </a:p>
        </p:txBody>
      </p:sp>
      <p:sp>
        <p:nvSpPr>
          <p:cNvPr id="133" name="Google Shape;133;p20"/>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You will see on the next slide a map of west Auckland in the past. You will need to write a procedural text of how to get from “Mt Albert” and visit all the other places until you get to “Herne Bay.” There will be other tasks to do after on slide 9.  </a:t>
            </a:r>
            <a:endParaRPr/>
          </a:p>
        </p:txBody>
      </p:sp>
      <p:pic>
        <p:nvPicPr>
          <p:cNvPr id="134" name="Google Shape;134;p20"/>
          <p:cNvPicPr preferRelativeResize="0"/>
          <p:nvPr/>
        </p:nvPicPr>
        <p:blipFill>
          <a:blip r:embed="rId3">
            <a:alphaModFix/>
          </a:blip>
          <a:stretch>
            <a:fillRect/>
          </a:stretch>
        </p:blipFill>
        <p:spPr>
          <a:xfrm>
            <a:off x="4114325" y="832300"/>
            <a:ext cx="4808300" cy="3995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1"/>
          <p:cNvPicPr preferRelativeResize="0"/>
          <p:nvPr/>
        </p:nvPicPr>
        <p:blipFill>
          <a:blip r:embed="rId3">
            <a:alphaModFix/>
          </a:blip>
          <a:stretch>
            <a:fillRect/>
          </a:stretch>
        </p:blipFill>
        <p:spPr>
          <a:xfrm>
            <a:off x="152400" y="152400"/>
            <a:ext cx="8833949" cy="48386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