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Lst>
  <p:sldSz cy="5143500" cx="9144000"/>
  <p:notesSz cx="6858000" cy="9144000"/>
  <p:embeddedFontLst>
    <p:embeddedFont>
      <p:font typeface="Raleway"/>
      <p:regular r:id="rId17"/>
      <p:bold r:id="rId18"/>
      <p:italic r:id="rId19"/>
      <p:boldItalic r:id="rId20"/>
    </p:embeddedFont>
    <p:embeddedFont>
      <p:font typeface="Lato"/>
      <p:regular r:id="rId21"/>
      <p:bold r:id="rId22"/>
      <p:italic r:id="rId23"/>
      <p:boldItalic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443EFD99-F5B1-4109-AC7A-61C82B498C17}">
  <a:tblStyle styleId="{443EFD99-F5B1-4109-AC7A-61C82B498C17}"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aleway-boldItalic.fntdata"/><Relationship Id="rId11" Type="http://schemas.openxmlformats.org/officeDocument/2006/relationships/slide" Target="slides/slide5.xml"/><Relationship Id="rId22" Type="http://schemas.openxmlformats.org/officeDocument/2006/relationships/font" Target="fonts/Lato-bold.fntdata"/><Relationship Id="rId10" Type="http://schemas.openxmlformats.org/officeDocument/2006/relationships/slide" Target="slides/slide4.xml"/><Relationship Id="rId21" Type="http://schemas.openxmlformats.org/officeDocument/2006/relationships/font" Target="fonts/Lato-regular.fntdata"/><Relationship Id="rId13" Type="http://schemas.openxmlformats.org/officeDocument/2006/relationships/slide" Target="slides/slide7.xml"/><Relationship Id="rId24" Type="http://schemas.openxmlformats.org/officeDocument/2006/relationships/font" Target="fonts/Lato-boldItalic.fntdata"/><Relationship Id="rId12" Type="http://schemas.openxmlformats.org/officeDocument/2006/relationships/slide" Target="slides/slide6.xml"/><Relationship Id="rId23" Type="http://schemas.openxmlformats.org/officeDocument/2006/relationships/font" Target="fonts/Lato-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font" Target="fonts/Raleway-regular.fntdata"/><Relationship Id="rId16" Type="http://schemas.openxmlformats.org/officeDocument/2006/relationships/slide" Target="slides/slide10.xml"/><Relationship Id="rId5" Type="http://schemas.openxmlformats.org/officeDocument/2006/relationships/slideMaster" Target="slideMasters/slideMaster1.xml"/><Relationship Id="rId19" Type="http://schemas.openxmlformats.org/officeDocument/2006/relationships/font" Target="fonts/Raleway-italic.fntdata"/><Relationship Id="rId6" Type="http://schemas.openxmlformats.org/officeDocument/2006/relationships/notesMaster" Target="notesMasters/notesMaster1.xml"/><Relationship Id="rId18" Type="http://schemas.openxmlformats.org/officeDocument/2006/relationships/font" Target="fonts/Raleway-bold.fntdata"/><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2acc4ac9d7e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2acc4ac9d7e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2aacce1b4e9_0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2aacce1b4e9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2aacce1b4e9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2aacce1b4e9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2acc4ac9d7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2acc4ac9d7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2acc4ac9d7e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2acc4ac9d7e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2b748d3e8d3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2b748d3e8d3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1f10d50047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1f10d50047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2acc4ac9d7e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2acc4ac9d7e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2acc4ac9d7e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2acc4ac9d7e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9" name="Shape 9"/>
        <p:cNvGrpSpPr/>
        <p:nvPr/>
      </p:nvGrpSpPr>
      <p:grpSpPr>
        <a:xfrm>
          <a:off x="0" y="0"/>
          <a:ext cx="0" cy="0"/>
          <a:chOff x="0" y="0"/>
          <a:chExt cx="0" cy="0"/>
        </a:xfrm>
      </p:grpSpPr>
      <p:sp>
        <p:nvSpPr>
          <p:cNvPr id="10" name="Google Shape;10;p2"/>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 name="Google Shape;11;p2"/>
          <p:cNvGrpSpPr/>
          <p:nvPr/>
        </p:nvGrpSpPr>
        <p:grpSpPr>
          <a:xfrm>
            <a:off x="830392" y="1191256"/>
            <a:ext cx="745763" cy="45826"/>
            <a:chOff x="4580561" y="2589004"/>
            <a:chExt cx="1064464" cy="25200"/>
          </a:xfrm>
        </p:grpSpPr>
        <p:sp>
          <p:nvSpPr>
            <p:cNvPr id="12" name="Google Shape;12;p2"/>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5" name="Google Shape;15;p2"/>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16" name="Google Shape;16;p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73" name="Shape 73"/>
        <p:cNvGrpSpPr/>
        <p:nvPr/>
      </p:nvGrpSpPr>
      <p:grpSpPr>
        <a:xfrm>
          <a:off x="0" y="0"/>
          <a:ext cx="0" cy="0"/>
          <a:chOff x="0" y="0"/>
          <a:chExt cx="0" cy="0"/>
        </a:xfrm>
      </p:grpSpPr>
      <p:grpSp>
        <p:nvGrpSpPr>
          <p:cNvPr id="74" name="Google Shape;74;p11"/>
          <p:cNvGrpSpPr/>
          <p:nvPr/>
        </p:nvGrpSpPr>
        <p:grpSpPr>
          <a:xfrm>
            <a:off x="830392" y="4169130"/>
            <a:ext cx="745763" cy="45826"/>
            <a:chOff x="4580561" y="2589004"/>
            <a:chExt cx="1064464" cy="25200"/>
          </a:xfrm>
        </p:grpSpPr>
        <p:sp>
          <p:nvSpPr>
            <p:cNvPr id="75" name="Google Shape;75;p11"/>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1"/>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7" name="Google Shape;77;p11"/>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78" name="Google Shape;78;p11"/>
          <p:cNvSpPr txBox="1"/>
          <p:nvPr>
            <p:ph idx="1" type="body"/>
          </p:nvPr>
        </p:nvSpPr>
        <p:spPr>
          <a:xfrm>
            <a:off x="729450" y="2272888"/>
            <a:ext cx="7688400" cy="15804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Clr>
                <a:schemeClr val="lt1"/>
              </a:buClr>
              <a:buSzPts val="1300"/>
              <a:buChar char="●"/>
              <a:defRPr>
                <a:solidFill>
                  <a:schemeClr val="lt1"/>
                </a:solidFill>
              </a:defRPr>
            </a:lvl1pPr>
            <a:lvl2pPr indent="-298450" lvl="1" marL="914400">
              <a:spcBef>
                <a:spcPts val="0"/>
              </a:spcBef>
              <a:spcAft>
                <a:spcPts val="0"/>
              </a:spcAft>
              <a:buClr>
                <a:schemeClr val="lt1"/>
              </a:buClr>
              <a:buSzPts val="1100"/>
              <a:buChar char="○"/>
              <a:defRPr>
                <a:solidFill>
                  <a:schemeClr val="lt1"/>
                </a:solidFill>
              </a:defRPr>
            </a:lvl2pPr>
            <a:lvl3pPr indent="-298450" lvl="2" marL="1371600">
              <a:spcBef>
                <a:spcPts val="0"/>
              </a:spcBef>
              <a:spcAft>
                <a:spcPts val="0"/>
              </a:spcAft>
              <a:buClr>
                <a:schemeClr val="lt1"/>
              </a:buClr>
              <a:buSzPts val="1100"/>
              <a:buChar char="■"/>
              <a:defRPr>
                <a:solidFill>
                  <a:schemeClr val="lt1"/>
                </a:solidFill>
              </a:defRPr>
            </a:lvl3pPr>
            <a:lvl4pPr indent="-298450" lvl="3" marL="1828800">
              <a:spcBef>
                <a:spcPts val="0"/>
              </a:spcBef>
              <a:spcAft>
                <a:spcPts val="0"/>
              </a:spcAft>
              <a:buClr>
                <a:schemeClr val="lt1"/>
              </a:buClr>
              <a:buSzPts val="1100"/>
              <a:buChar char="●"/>
              <a:defRPr>
                <a:solidFill>
                  <a:schemeClr val="lt1"/>
                </a:solidFill>
              </a:defRPr>
            </a:lvl4pPr>
            <a:lvl5pPr indent="-298450" lvl="4" marL="2286000">
              <a:spcBef>
                <a:spcPts val="0"/>
              </a:spcBef>
              <a:spcAft>
                <a:spcPts val="0"/>
              </a:spcAft>
              <a:buClr>
                <a:schemeClr val="lt1"/>
              </a:buClr>
              <a:buSzPts val="1100"/>
              <a:buChar char="○"/>
              <a:defRPr>
                <a:solidFill>
                  <a:schemeClr val="lt1"/>
                </a:solidFill>
              </a:defRPr>
            </a:lvl5pPr>
            <a:lvl6pPr indent="-298450" lvl="5" marL="2743200">
              <a:spcBef>
                <a:spcPts val="0"/>
              </a:spcBef>
              <a:spcAft>
                <a:spcPts val="0"/>
              </a:spcAft>
              <a:buClr>
                <a:schemeClr val="lt1"/>
              </a:buClr>
              <a:buSzPts val="1100"/>
              <a:buChar char="■"/>
              <a:defRPr>
                <a:solidFill>
                  <a:schemeClr val="lt1"/>
                </a:solidFill>
              </a:defRPr>
            </a:lvl6pPr>
            <a:lvl7pPr indent="-298450" lvl="6" marL="3200400">
              <a:spcBef>
                <a:spcPts val="0"/>
              </a:spcBef>
              <a:spcAft>
                <a:spcPts val="0"/>
              </a:spcAft>
              <a:buClr>
                <a:schemeClr val="lt1"/>
              </a:buClr>
              <a:buSzPts val="1100"/>
              <a:buChar char="●"/>
              <a:defRPr>
                <a:solidFill>
                  <a:schemeClr val="lt1"/>
                </a:solidFill>
              </a:defRPr>
            </a:lvl7pPr>
            <a:lvl8pPr indent="-298450" lvl="7" marL="3657600">
              <a:spcBef>
                <a:spcPts val="0"/>
              </a:spcBef>
              <a:spcAft>
                <a:spcPts val="0"/>
              </a:spcAft>
              <a:buClr>
                <a:schemeClr val="lt1"/>
              </a:buClr>
              <a:buSzPts val="1100"/>
              <a:buChar char="○"/>
              <a:defRPr>
                <a:solidFill>
                  <a:schemeClr val="lt1"/>
                </a:solidFill>
              </a:defRPr>
            </a:lvl8pPr>
            <a:lvl9pPr indent="-298450" lvl="8" marL="4114800">
              <a:spcBef>
                <a:spcPts val="0"/>
              </a:spcBef>
              <a:spcAft>
                <a:spcPts val="0"/>
              </a:spcAft>
              <a:buClr>
                <a:schemeClr val="lt1"/>
              </a:buClr>
              <a:buSzPts val="1100"/>
              <a:buChar char="■"/>
              <a:defRPr>
                <a:solidFill>
                  <a:schemeClr val="lt1"/>
                </a:solidFill>
              </a:defRPr>
            </a:lvl9pPr>
          </a:lstStyle>
          <a:p/>
        </p:txBody>
      </p:sp>
      <p:sp>
        <p:nvSpPr>
          <p:cNvPr id="79" name="Google Shape;79;p1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0" name="Shape 80"/>
        <p:cNvGrpSpPr/>
        <p:nvPr/>
      </p:nvGrpSpPr>
      <p:grpSpPr>
        <a:xfrm>
          <a:off x="0" y="0"/>
          <a:ext cx="0" cy="0"/>
          <a:chOff x="0" y="0"/>
          <a:chExt cx="0" cy="0"/>
        </a:xfrm>
      </p:grpSpPr>
      <p:sp>
        <p:nvSpPr>
          <p:cNvPr id="81" name="Google Shape;81;p1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7" name="Shape 17"/>
        <p:cNvGrpSpPr/>
        <p:nvPr/>
      </p:nvGrpSpPr>
      <p:grpSpPr>
        <a:xfrm>
          <a:off x="0" y="0"/>
          <a:ext cx="0" cy="0"/>
          <a:chOff x="0" y="0"/>
          <a:chExt cx="0" cy="0"/>
        </a:xfrm>
      </p:grpSpPr>
      <p:grpSp>
        <p:nvGrpSpPr>
          <p:cNvPr id="18" name="Google Shape;18;p3"/>
          <p:cNvGrpSpPr/>
          <p:nvPr/>
        </p:nvGrpSpPr>
        <p:grpSpPr>
          <a:xfrm>
            <a:off x="830392" y="1191256"/>
            <a:ext cx="745763" cy="45826"/>
            <a:chOff x="4580561" y="2589004"/>
            <a:chExt cx="1064464" cy="25200"/>
          </a:xfrm>
        </p:grpSpPr>
        <p:sp>
          <p:nvSpPr>
            <p:cNvPr id="19" name="Google Shape;19;p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 name="Google Shape;21;p3"/>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22" name="Google Shape;22;p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3" name="Shape 23"/>
        <p:cNvGrpSpPr/>
        <p:nvPr/>
      </p:nvGrpSpPr>
      <p:grpSpPr>
        <a:xfrm>
          <a:off x="0" y="0"/>
          <a:ext cx="0" cy="0"/>
          <a:chOff x="0" y="0"/>
          <a:chExt cx="0" cy="0"/>
        </a:xfrm>
      </p:grpSpPr>
      <p:sp>
        <p:nvSpPr>
          <p:cNvPr id="24" name="Google Shape;24;p4"/>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 name="Google Shape;25;p4"/>
          <p:cNvGrpSpPr/>
          <p:nvPr/>
        </p:nvGrpSpPr>
        <p:grpSpPr>
          <a:xfrm>
            <a:off x="830392" y="1191256"/>
            <a:ext cx="745763" cy="45826"/>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 name="Google Shape;28;p4"/>
          <p:cNvSpPr txBox="1"/>
          <p:nvPr>
            <p:ph type="title"/>
          </p:nvPr>
        </p:nvSpPr>
        <p:spPr>
          <a:xfrm>
            <a:off x="729450" y="1318650"/>
            <a:ext cx="76887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29" name="Google Shape;29;p4"/>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0" name="Google Shape;30;p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1" name="Shape 31"/>
        <p:cNvGrpSpPr/>
        <p:nvPr/>
      </p:nvGrpSpPr>
      <p:grpSpPr>
        <a:xfrm>
          <a:off x="0" y="0"/>
          <a:ext cx="0" cy="0"/>
          <a:chOff x="0" y="0"/>
          <a:chExt cx="0" cy="0"/>
        </a:xfrm>
      </p:grpSpPr>
      <p:sp>
        <p:nvSpPr>
          <p:cNvPr id="32" name="Google Shape;32;p5"/>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3" name="Google Shape;33;p5"/>
          <p:cNvGrpSpPr/>
          <p:nvPr/>
        </p:nvGrpSpPr>
        <p:grpSpPr>
          <a:xfrm>
            <a:off x="830392" y="1191256"/>
            <a:ext cx="745763" cy="45826"/>
            <a:chOff x="4580561" y="2589004"/>
            <a:chExt cx="1064464" cy="25200"/>
          </a:xfrm>
        </p:grpSpPr>
        <p:sp>
          <p:nvSpPr>
            <p:cNvPr id="34" name="Google Shape;34;p5"/>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5"/>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 name="Google Shape;36;p5"/>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37" name="Google Shape;37;p5"/>
          <p:cNvSpPr txBox="1"/>
          <p:nvPr>
            <p:ph idx="1" type="body"/>
          </p:nvPr>
        </p:nvSpPr>
        <p:spPr>
          <a:xfrm>
            <a:off x="729325"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8" name="Google Shape;38;p5"/>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9" name="Google Shape;39;p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0" name="Shape 40"/>
        <p:cNvGrpSpPr/>
        <p:nvPr/>
      </p:nvGrpSpPr>
      <p:grpSpPr>
        <a:xfrm>
          <a:off x="0" y="0"/>
          <a:ext cx="0" cy="0"/>
          <a:chOff x="0" y="0"/>
          <a:chExt cx="0" cy="0"/>
        </a:xfrm>
      </p:grpSpPr>
      <p:sp>
        <p:nvSpPr>
          <p:cNvPr id="41" name="Google Shape;41;p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2" name="Google Shape;42;p6"/>
          <p:cNvGrpSpPr/>
          <p:nvPr/>
        </p:nvGrpSpPr>
        <p:grpSpPr>
          <a:xfrm>
            <a:off x="830392" y="1191256"/>
            <a:ext cx="745763" cy="45826"/>
            <a:chOff x="4580561" y="2589004"/>
            <a:chExt cx="1064464" cy="25200"/>
          </a:xfrm>
        </p:grpSpPr>
        <p:sp>
          <p:nvSpPr>
            <p:cNvPr id="43" name="Google Shape;43;p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 name="Google Shape;45;p6"/>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46" name="Google Shape;46;p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7" name="Shape 47"/>
        <p:cNvGrpSpPr/>
        <p:nvPr/>
      </p:nvGrpSpPr>
      <p:grpSpPr>
        <a:xfrm>
          <a:off x="0" y="0"/>
          <a:ext cx="0" cy="0"/>
          <a:chOff x="0" y="0"/>
          <a:chExt cx="0" cy="0"/>
        </a:xfrm>
      </p:grpSpPr>
      <p:sp>
        <p:nvSpPr>
          <p:cNvPr id="48" name="Google Shape;48;p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9" name="Google Shape;49;p7"/>
          <p:cNvGrpSpPr/>
          <p:nvPr/>
        </p:nvGrpSpPr>
        <p:grpSpPr>
          <a:xfrm>
            <a:off x="830392" y="1191256"/>
            <a:ext cx="745763" cy="45826"/>
            <a:chOff x="4580561" y="2589004"/>
            <a:chExt cx="1064464" cy="25200"/>
          </a:xfrm>
        </p:grpSpPr>
        <p:sp>
          <p:nvSpPr>
            <p:cNvPr id="50" name="Google Shape;50;p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2" name="Google Shape;52;p7"/>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53" name="Google Shape;53;p7"/>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54" name="Google Shape;54;p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55" name="Shape 55"/>
        <p:cNvGrpSpPr/>
        <p:nvPr/>
      </p:nvGrpSpPr>
      <p:grpSpPr>
        <a:xfrm>
          <a:off x="0" y="0"/>
          <a:ext cx="0" cy="0"/>
          <a:chOff x="0" y="0"/>
          <a:chExt cx="0" cy="0"/>
        </a:xfrm>
      </p:grpSpPr>
      <p:grpSp>
        <p:nvGrpSpPr>
          <p:cNvPr id="56" name="Google Shape;56;p8"/>
          <p:cNvGrpSpPr/>
          <p:nvPr/>
        </p:nvGrpSpPr>
        <p:grpSpPr>
          <a:xfrm>
            <a:off x="830392" y="4169130"/>
            <a:ext cx="745763" cy="45826"/>
            <a:chOff x="4580561" y="2589004"/>
            <a:chExt cx="1064464" cy="25200"/>
          </a:xfrm>
        </p:grpSpPr>
        <p:sp>
          <p:nvSpPr>
            <p:cNvPr id="57" name="Google Shape;57;p8"/>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8"/>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 name="Google Shape;59;p8"/>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60" name="Google Shape;60;p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1" name="Shape 61"/>
        <p:cNvGrpSpPr/>
        <p:nvPr/>
      </p:nvGrpSpPr>
      <p:grpSpPr>
        <a:xfrm>
          <a:off x="0" y="0"/>
          <a:ext cx="0" cy="0"/>
          <a:chOff x="0" y="0"/>
          <a:chExt cx="0" cy="0"/>
        </a:xfrm>
      </p:grpSpPr>
      <p:sp>
        <p:nvSpPr>
          <p:cNvPr id="62" name="Google Shape;62;p9"/>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3" name="Google Shape;63;p9"/>
          <p:cNvGrpSpPr/>
          <p:nvPr/>
        </p:nvGrpSpPr>
        <p:grpSpPr>
          <a:xfrm>
            <a:off x="830392" y="1191256"/>
            <a:ext cx="745763" cy="45826"/>
            <a:chOff x="4580561" y="2589004"/>
            <a:chExt cx="1064464" cy="25200"/>
          </a:xfrm>
        </p:grpSpPr>
        <p:sp>
          <p:nvSpPr>
            <p:cNvPr id="64" name="Google Shape;64;p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9"/>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67" name="Google Shape;67;p9"/>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68" name="Google Shape;68;p9"/>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9" name="Google Shape;69;p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0" name="Shape 70"/>
        <p:cNvGrpSpPr/>
        <p:nvPr/>
      </p:nvGrpSpPr>
      <p:grpSpPr>
        <a:xfrm>
          <a:off x="0" y="0"/>
          <a:ext cx="0" cy="0"/>
          <a:chOff x="0" y="0"/>
          <a:chExt cx="0" cy="0"/>
        </a:xfrm>
      </p:grpSpPr>
      <p:sp>
        <p:nvSpPr>
          <p:cNvPr id="71" name="Google Shape;71;p10"/>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72" name="Google Shape;72;p1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1pPr>
            <a:lvl2pPr lvl="1">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2pPr>
            <a:lvl3pPr lvl="2">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3pPr>
            <a:lvl4pPr lvl="3">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4pPr>
            <a:lvl5pPr lvl="4">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5pPr>
            <a:lvl6pPr lvl="5">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6pPr>
            <a:lvl7pPr lvl="6">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7pPr>
            <a:lvl8pPr lvl="7">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8pPr>
            <a:lvl9pPr lvl="8">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8" name="Google Shape;8;p1"/>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1yRQEnzaUY4" TargetMode="Externa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8.png"/><Relationship Id="rId5"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 Id="rId3" Type="http://schemas.openxmlformats.org/officeDocument/2006/relationships/hyperlink" Target="https://literacyideas.com/procedural-texts/#writing-samples" TargetMode="Externa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 Id="rId3" Type="http://schemas.openxmlformats.org/officeDocument/2006/relationships/hyperlink" Target="https://www.thesaurus.com/browse/advancing" TargetMode="External"/><Relationship Id="rId4" Type="http://schemas.openxmlformats.org/officeDocument/2006/relationships/hyperlink" Target="https://www.thesaurus.com/browse/climbing" TargetMode="External"/><Relationship Id="rId11" Type="http://schemas.openxmlformats.org/officeDocument/2006/relationships/hyperlink" Target="https://www.thesaurus.com/browse/walking" TargetMode="External"/><Relationship Id="rId10" Type="http://schemas.openxmlformats.org/officeDocument/2006/relationships/hyperlink" Target="https://www.thesaurus.com/browse/traversing" TargetMode="External"/><Relationship Id="rId9" Type="http://schemas.openxmlformats.org/officeDocument/2006/relationships/hyperlink" Target="https://www.thesaurus.com/browse/running" TargetMode="External"/><Relationship Id="rId5" Type="http://schemas.openxmlformats.org/officeDocument/2006/relationships/hyperlink" Target="https://www.thesaurus.com/browse/going" TargetMode="External"/><Relationship Id="rId6" Type="http://schemas.openxmlformats.org/officeDocument/2006/relationships/hyperlink" Target="https://www.thesaurus.com/browse/jumping" TargetMode="External"/><Relationship Id="rId7" Type="http://schemas.openxmlformats.org/officeDocument/2006/relationships/hyperlink" Target="https://www.thesaurus.com/browse/progressing" TargetMode="External"/><Relationship Id="rId8" Type="http://schemas.openxmlformats.org/officeDocument/2006/relationships/hyperlink" Target="https://www.thesaurus.com/browse/roaming"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 Id="rId3"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3"/>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Procedural Writing</a:t>
            </a:r>
            <a:endParaRPr/>
          </a:p>
        </p:txBody>
      </p:sp>
      <p:sp>
        <p:nvSpPr>
          <p:cNvPr id="87" name="Google Shape;87;p13"/>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L.I: We are FOCUSING on developing procedural writing.</a:t>
            </a:r>
            <a:endParaRPr/>
          </a:p>
        </p:txBody>
      </p:sp>
      <p:pic>
        <p:nvPicPr>
          <p:cNvPr id="88" name="Google Shape;88;p13"/>
          <p:cNvPicPr preferRelativeResize="0"/>
          <p:nvPr/>
        </p:nvPicPr>
        <p:blipFill>
          <a:blip r:embed="rId3">
            <a:alphaModFix/>
          </a:blip>
          <a:stretch>
            <a:fillRect/>
          </a:stretch>
        </p:blipFill>
        <p:spPr>
          <a:xfrm>
            <a:off x="6069725" y="818500"/>
            <a:ext cx="2621025" cy="20193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2"/>
          <p:cNvSpPr txBox="1"/>
          <p:nvPr>
            <p:ph type="title"/>
          </p:nvPr>
        </p:nvSpPr>
        <p:spPr>
          <a:xfrm>
            <a:off x="729450" y="1318650"/>
            <a:ext cx="76884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Differentiated Tasks</a:t>
            </a:r>
            <a:endParaRPr/>
          </a:p>
        </p:txBody>
      </p:sp>
      <p:sp>
        <p:nvSpPr>
          <p:cNvPr id="145" name="Google Shape;145;p22"/>
          <p:cNvSpPr txBox="1"/>
          <p:nvPr>
            <p:ph idx="1" type="body"/>
          </p:nvPr>
        </p:nvSpPr>
        <p:spPr>
          <a:xfrm>
            <a:off x="729325" y="2078875"/>
            <a:ext cx="3774300" cy="2261100"/>
          </a:xfrm>
          <a:prstGeom prst="rect">
            <a:avLst/>
          </a:prstGeom>
        </p:spPr>
        <p:txBody>
          <a:bodyPr anchorCtr="0" anchor="t" bIns="91425" lIns="91425" spcFirstLastPara="1" rIns="91425" wrap="square" tIns="91425">
            <a:normAutofit lnSpcReduction="10000"/>
          </a:bodyPr>
          <a:lstStyle/>
          <a:p>
            <a:pPr indent="-311150" lvl="0" marL="457200" rtl="0" algn="l">
              <a:spcBef>
                <a:spcPts val="0"/>
              </a:spcBef>
              <a:spcAft>
                <a:spcPts val="0"/>
              </a:spcAft>
              <a:buSzPts val="1300"/>
              <a:buAutoNum type="arabicPeriod"/>
            </a:pPr>
            <a:r>
              <a:rPr lang="en">
                <a:solidFill>
                  <a:srgbClr val="0000FF"/>
                </a:solidFill>
              </a:rPr>
              <a:t>JACK:</a:t>
            </a:r>
            <a:r>
              <a:rPr lang="en"/>
              <a:t> Write the orienteering procedural text with “West Auckland.” (1 point)</a:t>
            </a:r>
            <a:endParaRPr/>
          </a:p>
          <a:p>
            <a:pPr indent="-311150" lvl="0" marL="457200" rtl="0" algn="l">
              <a:spcBef>
                <a:spcPts val="0"/>
              </a:spcBef>
              <a:spcAft>
                <a:spcPts val="0"/>
              </a:spcAft>
              <a:buSzPts val="1300"/>
              <a:buAutoNum type="arabicPeriod"/>
            </a:pPr>
            <a:r>
              <a:rPr lang="en">
                <a:solidFill>
                  <a:srgbClr val="FF0000"/>
                </a:solidFill>
              </a:rPr>
              <a:t>QUEEN:</a:t>
            </a:r>
            <a:r>
              <a:rPr lang="en"/>
              <a:t> Write a procedural text of a recipe for any food or drink which you would like to make. (2 points)</a:t>
            </a:r>
            <a:endParaRPr/>
          </a:p>
          <a:p>
            <a:pPr indent="-311150" lvl="0" marL="457200" rtl="0" algn="l">
              <a:spcBef>
                <a:spcPts val="0"/>
              </a:spcBef>
              <a:spcAft>
                <a:spcPts val="0"/>
              </a:spcAft>
              <a:buSzPts val="1300"/>
              <a:buAutoNum type="arabicPeriod"/>
            </a:pPr>
            <a:r>
              <a:rPr lang="en">
                <a:solidFill>
                  <a:srgbClr val="BF9000"/>
                </a:solidFill>
              </a:rPr>
              <a:t>KING: </a:t>
            </a:r>
            <a:r>
              <a:rPr lang="en"/>
              <a:t>Write “2 stars and a wish” i.e. 2 things you did well and what you could improve on for next time. (3 points)</a:t>
            </a:r>
            <a:endParaRPr/>
          </a:p>
          <a:p>
            <a:pPr indent="0" lvl="0" marL="0" rtl="0" algn="l">
              <a:spcBef>
                <a:spcPts val="1200"/>
              </a:spcBef>
              <a:spcAft>
                <a:spcPts val="1200"/>
              </a:spcAft>
              <a:buNone/>
            </a:pPr>
            <a:r>
              <a:rPr lang="en"/>
              <a:t>You will get a prize at the end if you get a </a:t>
            </a:r>
            <a:r>
              <a:rPr lang="en">
                <a:solidFill>
                  <a:srgbClr val="BF9000"/>
                </a:solidFill>
              </a:rPr>
              <a:t>KING</a:t>
            </a:r>
            <a:endParaRPr>
              <a:solidFill>
                <a:srgbClr val="BF9000"/>
              </a:solidFill>
            </a:endParaRPr>
          </a:p>
        </p:txBody>
      </p:sp>
      <p:sp>
        <p:nvSpPr>
          <p:cNvPr id="146" name="Google Shape;146;p22"/>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47" name="Google Shape;147;p22"/>
          <p:cNvPicPr preferRelativeResize="0"/>
          <p:nvPr/>
        </p:nvPicPr>
        <p:blipFill>
          <a:blip r:embed="rId3">
            <a:alphaModFix/>
          </a:blip>
          <a:stretch>
            <a:fillRect/>
          </a:stretch>
        </p:blipFill>
        <p:spPr>
          <a:xfrm>
            <a:off x="4717150" y="2158925"/>
            <a:ext cx="3608224" cy="21168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4"/>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How to write a procedure</a:t>
            </a:r>
            <a:endParaRPr/>
          </a:p>
        </p:txBody>
      </p:sp>
      <p:sp>
        <p:nvSpPr>
          <p:cNvPr id="94" name="Google Shape;94;p14"/>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 the following </a:t>
            </a:r>
            <a:r>
              <a:rPr lang="en" u="sng">
                <a:solidFill>
                  <a:schemeClr val="hlink"/>
                </a:solidFill>
                <a:hlinkClick r:id="rId3"/>
              </a:rPr>
              <a:t>video</a:t>
            </a:r>
            <a:r>
              <a:rPr lang="en"/>
              <a:t> about how to write a procedure.</a:t>
            </a:r>
            <a:endParaRPr/>
          </a:p>
        </p:txBody>
      </p:sp>
      <p:pic>
        <p:nvPicPr>
          <p:cNvPr id="95" name="Google Shape;95;p14"/>
          <p:cNvPicPr preferRelativeResize="0"/>
          <p:nvPr/>
        </p:nvPicPr>
        <p:blipFill>
          <a:blip r:embed="rId4">
            <a:alphaModFix/>
          </a:blip>
          <a:stretch>
            <a:fillRect/>
          </a:stretch>
        </p:blipFill>
        <p:spPr>
          <a:xfrm>
            <a:off x="3982700" y="827025"/>
            <a:ext cx="4808300" cy="40307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5"/>
          <p:cNvSpPr txBox="1"/>
          <p:nvPr/>
        </p:nvSpPr>
        <p:spPr>
          <a:xfrm>
            <a:off x="0" y="0"/>
            <a:ext cx="9144000" cy="669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50">
                <a:solidFill>
                  <a:srgbClr val="794438"/>
                </a:solidFill>
                <a:highlight>
                  <a:srgbClr val="FFFFFF"/>
                </a:highlight>
              </a:rPr>
              <a:t>Just like how procedural writing follows steps, Maori had a specific procedure for making structures. Traditionally, w</a:t>
            </a:r>
            <a:r>
              <a:rPr lang="en" sz="1050">
                <a:solidFill>
                  <a:srgbClr val="794438"/>
                </a:solidFill>
                <a:highlight>
                  <a:srgbClr val="FFFFFF"/>
                </a:highlight>
              </a:rPr>
              <a:t>ood would need to be harvested from the forest through a process of great respect. Karakia were offered to </a:t>
            </a:r>
            <a:r>
              <a:rPr lang="en" sz="1050">
                <a:solidFill>
                  <a:srgbClr val="794438"/>
                </a:solidFill>
                <a:highlight>
                  <a:srgbClr val="FFFFFF"/>
                </a:highlight>
              </a:rPr>
              <a:t>Tane Mahuta</a:t>
            </a:r>
            <a:r>
              <a:rPr lang="en" sz="1050">
                <a:solidFill>
                  <a:srgbClr val="794438"/>
                </a:solidFill>
                <a:highlight>
                  <a:srgbClr val="FFFFFF"/>
                </a:highlight>
              </a:rPr>
              <a:t>, God of the forest, before a tree was felled for human use. The wood was then carved and embellished with images of taniwha and other intricate designs that referenced the history of the area and its people.</a:t>
            </a:r>
            <a:endParaRPr/>
          </a:p>
        </p:txBody>
      </p:sp>
      <p:pic>
        <p:nvPicPr>
          <p:cNvPr id="101" name="Google Shape;101;p15"/>
          <p:cNvPicPr preferRelativeResize="0"/>
          <p:nvPr/>
        </p:nvPicPr>
        <p:blipFill>
          <a:blip r:embed="rId3">
            <a:alphaModFix/>
          </a:blip>
          <a:stretch>
            <a:fillRect/>
          </a:stretch>
        </p:blipFill>
        <p:spPr>
          <a:xfrm>
            <a:off x="152400" y="669600"/>
            <a:ext cx="4074725" cy="2079500"/>
          </a:xfrm>
          <a:prstGeom prst="rect">
            <a:avLst/>
          </a:prstGeom>
          <a:noFill/>
          <a:ln>
            <a:noFill/>
          </a:ln>
        </p:spPr>
      </p:pic>
      <p:pic>
        <p:nvPicPr>
          <p:cNvPr id="102" name="Google Shape;102;p15"/>
          <p:cNvPicPr preferRelativeResize="0"/>
          <p:nvPr/>
        </p:nvPicPr>
        <p:blipFill>
          <a:blip r:embed="rId4">
            <a:alphaModFix/>
          </a:blip>
          <a:stretch>
            <a:fillRect/>
          </a:stretch>
        </p:blipFill>
        <p:spPr>
          <a:xfrm>
            <a:off x="4394650" y="669600"/>
            <a:ext cx="4577250" cy="2079501"/>
          </a:xfrm>
          <a:prstGeom prst="rect">
            <a:avLst/>
          </a:prstGeom>
          <a:noFill/>
          <a:ln>
            <a:noFill/>
          </a:ln>
        </p:spPr>
      </p:pic>
      <p:pic>
        <p:nvPicPr>
          <p:cNvPr id="103" name="Google Shape;103;p15"/>
          <p:cNvPicPr preferRelativeResize="0"/>
          <p:nvPr/>
        </p:nvPicPr>
        <p:blipFill>
          <a:blip r:embed="rId5">
            <a:alphaModFix/>
          </a:blip>
          <a:stretch>
            <a:fillRect/>
          </a:stretch>
        </p:blipFill>
        <p:spPr>
          <a:xfrm>
            <a:off x="2345125" y="2911350"/>
            <a:ext cx="4296100" cy="20896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16"/>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Read the following procedural writing example about how to make sourdough bread. The link is </a:t>
            </a:r>
            <a:r>
              <a:rPr lang="en" u="sng">
                <a:solidFill>
                  <a:schemeClr val="hlink"/>
                </a:solidFill>
                <a:hlinkClick r:id="rId3"/>
              </a:rPr>
              <a:t>here</a:t>
            </a:r>
            <a:r>
              <a:rPr lang="en"/>
              <a:t> too.</a:t>
            </a:r>
            <a:endParaRPr/>
          </a:p>
        </p:txBody>
      </p:sp>
      <p:pic>
        <p:nvPicPr>
          <p:cNvPr id="109" name="Google Shape;109;p16"/>
          <p:cNvPicPr preferRelativeResize="0"/>
          <p:nvPr/>
        </p:nvPicPr>
        <p:blipFill>
          <a:blip r:embed="rId4">
            <a:alphaModFix/>
          </a:blip>
          <a:stretch>
            <a:fillRect/>
          </a:stretch>
        </p:blipFill>
        <p:spPr>
          <a:xfrm>
            <a:off x="1638600" y="152400"/>
            <a:ext cx="5797875" cy="406775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17"/>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Features of Procedural Writing</a:t>
            </a:r>
            <a:endParaRPr/>
          </a:p>
        </p:txBody>
      </p:sp>
      <p:sp>
        <p:nvSpPr>
          <p:cNvPr id="115" name="Google Shape;115;p17"/>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You will see that these are the features of procedural writing like in the extract:</a:t>
            </a:r>
            <a:endParaRPr/>
          </a:p>
          <a:p>
            <a:pPr indent="-311150" lvl="0" marL="457200" rtl="0" algn="l">
              <a:spcBef>
                <a:spcPts val="1200"/>
              </a:spcBef>
              <a:spcAft>
                <a:spcPts val="0"/>
              </a:spcAft>
              <a:buSzPts val="1300"/>
              <a:buAutoNum type="arabicPeriod"/>
            </a:pPr>
            <a:r>
              <a:rPr lang="en"/>
              <a:t>Introduction</a:t>
            </a:r>
            <a:endParaRPr/>
          </a:p>
          <a:p>
            <a:pPr indent="-311150" lvl="0" marL="457200" rtl="0" algn="l">
              <a:spcBef>
                <a:spcPts val="0"/>
              </a:spcBef>
              <a:spcAft>
                <a:spcPts val="0"/>
              </a:spcAft>
              <a:buSzPts val="1300"/>
              <a:buAutoNum type="arabicPeriod"/>
            </a:pPr>
            <a:r>
              <a:rPr lang="en"/>
              <a:t>Instructions/Steps</a:t>
            </a:r>
            <a:endParaRPr/>
          </a:p>
          <a:p>
            <a:pPr indent="-311150" lvl="0" marL="457200" rtl="0" algn="l">
              <a:spcBef>
                <a:spcPts val="0"/>
              </a:spcBef>
              <a:spcAft>
                <a:spcPts val="0"/>
              </a:spcAft>
              <a:buSzPts val="1300"/>
              <a:buAutoNum type="arabicPeriod"/>
            </a:pPr>
            <a:r>
              <a:rPr lang="en"/>
              <a:t>Directions</a:t>
            </a:r>
            <a:endParaRPr/>
          </a:p>
          <a:p>
            <a:pPr indent="-311150" lvl="0" marL="457200" rtl="0" algn="l">
              <a:spcBef>
                <a:spcPts val="0"/>
              </a:spcBef>
              <a:spcAft>
                <a:spcPts val="0"/>
              </a:spcAft>
              <a:buSzPts val="1300"/>
              <a:buAutoNum type="arabicPeriod"/>
            </a:pPr>
            <a:r>
              <a:rPr lang="en"/>
              <a:t>Verbs (Action words)</a:t>
            </a:r>
            <a:endParaRPr/>
          </a:p>
          <a:p>
            <a:pPr indent="0" lvl="0" marL="457200" rtl="0" algn="l">
              <a:spcBef>
                <a:spcPts val="1200"/>
              </a:spcBef>
              <a:spcAft>
                <a:spcPts val="120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18"/>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fontScale="85000" lnSpcReduction="20000"/>
          </a:bodyPr>
          <a:lstStyle/>
          <a:p>
            <a:pPr indent="0" lvl="0" marL="0" rtl="0" algn="l">
              <a:spcBef>
                <a:spcPts val="0"/>
              </a:spcBef>
              <a:spcAft>
                <a:spcPts val="0"/>
              </a:spcAft>
              <a:buNone/>
            </a:pPr>
            <a:r>
              <a:rPr lang="en"/>
              <a:t>Here are a list of words for moving to a place that you can use in your next task. Think of how you will get to places and which modes of different types of transportation you will be using and describe how fast you will be going for all of that.</a:t>
            </a:r>
            <a:endParaRPr/>
          </a:p>
        </p:txBody>
      </p:sp>
      <p:sp>
        <p:nvSpPr>
          <p:cNvPr id="121" name="Google Shape;121;p18"/>
          <p:cNvSpPr txBox="1"/>
          <p:nvPr/>
        </p:nvSpPr>
        <p:spPr>
          <a:xfrm>
            <a:off x="0" y="0"/>
            <a:ext cx="1783500" cy="392400"/>
          </a:xfrm>
          <a:prstGeom prst="rect">
            <a:avLst/>
          </a:prstGeom>
          <a:noFill/>
          <a:ln>
            <a:noFill/>
          </a:ln>
        </p:spPr>
        <p:txBody>
          <a:bodyPr anchorCtr="0" anchor="t" bIns="91425" lIns="91425" spcFirstLastPara="1" rIns="91425" wrap="square" tIns="91425">
            <a:spAutoFit/>
          </a:bodyPr>
          <a:lstStyle/>
          <a:p>
            <a:pPr indent="-228600" lvl="0" marL="457200" marR="177800" rtl="0" algn="l">
              <a:lnSpc>
                <a:spcPct val="110000"/>
              </a:lnSpc>
              <a:spcBef>
                <a:spcPts val="0"/>
              </a:spcBef>
              <a:spcAft>
                <a:spcPts val="0"/>
              </a:spcAft>
              <a:buClr>
                <a:srgbClr val="252528"/>
              </a:buClr>
              <a:buSzPts val="1100"/>
              <a:buNone/>
            </a:pPr>
            <a:r>
              <a:t/>
            </a:r>
            <a:endParaRPr sz="1350">
              <a:solidFill>
                <a:schemeClr val="hlink"/>
              </a:solidFill>
              <a:highlight>
                <a:srgbClr val="FFFFFF"/>
              </a:highlight>
            </a:endParaRPr>
          </a:p>
        </p:txBody>
      </p:sp>
      <p:graphicFrame>
        <p:nvGraphicFramePr>
          <p:cNvPr id="122" name="Google Shape;122;p18"/>
          <p:cNvGraphicFramePr/>
          <p:nvPr/>
        </p:nvGraphicFramePr>
        <p:xfrm>
          <a:off x="952500" y="392400"/>
          <a:ext cx="3000000" cy="3000000"/>
        </p:xfrm>
        <a:graphic>
          <a:graphicData uri="http://schemas.openxmlformats.org/drawingml/2006/table">
            <a:tbl>
              <a:tblPr>
                <a:noFill/>
                <a:tableStyleId>{443EFD99-F5B1-4109-AC7A-61C82B498C17}</a:tableStyleId>
              </a:tblPr>
              <a:tblGrid>
                <a:gridCol w="3619500"/>
                <a:gridCol w="3619500"/>
              </a:tblGrid>
              <a:tr h="381000">
                <a:tc>
                  <a:txBody>
                    <a:bodyPr/>
                    <a:lstStyle/>
                    <a:p>
                      <a:pPr indent="-228600" lvl="0" marL="457200" marR="177800" rtl="0" algn="l">
                        <a:lnSpc>
                          <a:spcPct val="150000"/>
                        </a:lnSpc>
                        <a:spcBef>
                          <a:spcPts val="0"/>
                        </a:spcBef>
                        <a:spcAft>
                          <a:spcPts val="0"/>
                        </a:spcAft>
                        <a:buClr>
                          <a:srgbClr val="000000"/>
                        </a:buClr>
                        <a:buSzPts val="1100"/>
                        <a:buNone/>
                      </a:pPr>
                      <a:r>
                        <a:rPr lang="en" sz="1350">
                          <a:highlight>
                            <a:srgbClr val="FFFFFF"/>
                          </a:highlight>
                        </a:rPr>
                        <a:t>A</a:t>
                      </a:r>
                      <a:r>
                        <a:rPr lang="en" sz="1350">
                          <a:highlight>
                            <a:srgbClr val="FFFFFF"/>
                          </a:highlight>
                          <a:uFill>
                            <a:noFill/>
                          </a:uFill>
                          <a:hlinkClick r:id="rId3"/>
                        </a:rPr>
                        <a:t>dvancing</a:t>
                      </a:r>
                      <a:r>
                        <a:rPr lang="en" sz="1350">
                          <a:highlight>
                            <a:srgbClr val="FFFFFF"/>
                          </a:highlight>
                        </a:rPr>
                        <a:t> - Car           </a:t>
                      </a:r>
                      <a:endParaRPr sz="1350">
                        <a:highlight>
                          <a:srgbClr val="FFFFFF"/>
                        </a:highlight>
                      </a:endParaRPr>
                    </a:p>
                    <a:p>
                      <a:pPr indent="-228600" lvl="0" marL="457200" marR="177800" rtl="0" algn="l">
                        <a:lnSpc>
                          <a:spcPct val="150000"/>
                        </a:lnSpc>
                        <a:spcBef>
                          <a:spcPts val="0"/>
                        </a:spcBef>
                        <a:spcAft>
                          <a:spcPts val="0"/>
                        </a:spcAft>
                        <a:buClr>
                          <a:srgbClr val="000000"/>
                        </a:buClr>
                        <a:buSzPts val="1100"/>
                        <a:buNone/>
                      </a:pPr>
                      <a:r>
                        <a:rPr lang="en" sz="1350">
                          <a:highlight>
                            <a:srgbClr val="FFFFFF"/>
                          </a:highlight>
                        </a:rPr>
                        <a:t>C</a:t>
                      </a:r>
                      <a:r>
                        <a:rPr lang="en" sz="1350">
                          <a:highlight>
                            <a:srgbClr val="FFFFFF"/>
                          </a:highlight>
                          <a:uFill>
                            <a:noFill/>
                          </a:uFill>
                          <a:hlinkClick r:id="rId4"/>
                        </a:rPr>
                        <a:t>limbing</a:t>
                      </a:r>
                      <a:r>
                        <a:rPr lang="en"/>
                        <a:t>- Pedestrian</a:t>
                      </a:r>
                      <a:endParaRPr sz="1350">
                        <a:highlight>
                          <a:srgbClr val="FFFFFF"/>
                        </a:highlight>
                      </a:endParaRPr>
                    </a:p>
                    <a:p>
                      <a:pPr indent="-228600" lvl="0" marL="457200" marR="177800" rtl="0" algn="l">
                        <a:lnSpc>
                          <a:spcPct val="150000"/>
                        </a:lnSpc>
                        <a:spcBef>
                          <a:spcPts val="0"/>
                        </a:spcBef>
                        <a:spcAft>
                          <a:spcPts val="0"/>
                        </a:spcAft>
                        <a:buClr>
                          <a:srgbClr val="000000"/>
                        </a:buClr>
                        <a:buSzPts val="1100"/>
                        <a:buNone/>
                      </a:pPr>
                      <a:r>
                        <a:rPr lang="en" sz="1350">
                          <a:highlight>
                            <a:srgbClr val="FFFFFF"/>
                          </a:highlight>
                        </a:rPr>
                        <a:t>Ambering</a:t>
                      </a:r>
                      <a:r>
                        <a:rPr lang="en"/>
                        <a:t>- Pedestrian</a:t>
                      </a:r>
                      <a:endParaRPr sz="1350">
                        <a:highlight>
                          <a:srgbClr val="FFFFFF"/>
                        </a:highlight>
                      </a:endParaRPr>
                    </a:p>
                    <a:p>
                      <a:pPr indent="-228600" lvl="0" marL="457200" marR="177800" rtl="0" algn="l">
                        <a:lnSpc>
                          <a:spcPct val="150000"/>
                        </a:lnSpc>
                        <a:spcBef>
                          <a:spcPts val="0"/>
                        </a:spcBef>
                        <a:spcAft>
                          <a:spcPts val="0"/>
                        </a:spcAft>
                        <a:buClr>
                          <a:srgbClr val="000000"/>
                        </a:buClr>
                        <a:buSzPts val="1100"/>
                        <a:buNone/>
                      </a:pPr>
                      <a:r>
                        <a:rPr lang="en" sz="1350">
                          <a:highlight>
                            <a:srgbClr val="FFFFFF"/>
                          </a:highlight>
                        </a:rPr>
                        <a:t>Racing - Bike/Scooter/Skateboard</a:t>
                      </a:r>
                      <a:endParaRPr sz="1350">
                        <a:highlight>
                          <a:srgbClr val="FFFFFF"/>
                        </a:highlight>
                      </a:endParaRPr>
                    </a:p>
                    <a:p>
                      <a:pPr indent="-228600" lvl="0" marL="457200" marR="177800" rtl="0" algn="l">
                        <a:lnSpc>
                          <a:spcPct val="150000"/>
                        </a:lnSpc>
                        <a:spcBef>
                          <a:spcPts val="0"/>
                        </a:spcBef>
                        <a:spcAft>
                          <a:spcPts val="0"/>
                        </a:spcAft>
                        <a:buClr>
                          <a:srgbClr val="000000"/>
                        </a:buClr>
                        <a:buSzPts val="1100"/>
                        <a:buNone/>
                      </a:pPr>
                      <a:r>
                        <a:rPr lang="en" sz="1350">
                          <a:highlight>
                            <a:srgbClr val="FFFFFF"/>
                          </a:highlight>
                        </a:rPr>
                        <a:t>G</a:t>
                      </a:r>
                      <a:r>
                        <a:rPr lang="en" sz="1350">
                          <a:highlight>
                            <a:srgbClr val="FFFFFF"/>
                          </a:highlight>
                          <a:uFill>
                            <a:noFill/>
                          </a:uFill>
                          <a:hlinkClick r:id="rId5"/>
                        </a:rPr>
                        <a:t>oing</a:t>
                      </a:r>
                      <a:r>
                        <a:rPr lang="en" sz="1350">
                          <a:highlight>
                            <a:schemeClr val="lt1"/>
                          </a:highlight>
                        </a:rPr>
                        <a:t> - Bike/Scooter/Skateboard</a:t>
                      </a:r>
                      <a:endParaRPr sz="1350">
                        <a:highlight>
                          <a:srgbClr val="FFFFFF"/>
                        </a:highlight>
                      </a:endParaRPr>
                    </a:p>
                    <a:p>
                      <a:pPr indent="-228600" lvl="0" marL="457200" marR="177800" rtl="0" algn="l">
                        <a:lnSpc>
                          <a:spcPct val="150000"/>
                        </a:lnSpc>
                        <a:spcBef>
                          <a:spcPts val="0"/>
                        </a:spcBef>
                        <a:spcAft>
                          <a:spcPts val="0"/>
                        </a:spcAft>
                        <a:buClr>
                          <a:srgbClr val="000000"/>
                        </a:buClr>
                        <a:buSzPts val="1100"/>
                        <a:buNone/>
                      </a:pPr>
                      <a:r>
                        <a:rPr lang="en" sz="1350">
                          <a:highlight>
                            <a:srgbClr val="FFFFFF"/>
                          </a:highlight>
                        </a:rPr>
                        <a:t>J</a:t>
                      </a:r>
                      <a:r>
                        <a:rPr lang="en" sz="1350">
                          <a:highlight>
                            <a:srgbClr val="FFFFFF"/>
                          </a:highlight>
                          <a:uFill>
                            <a:noFill/>
                          </a:uFill>
                          <a:hlinkClick r:id="rId6"/>
                        </a:rPr>
                        <a:t>umping</a:t>
                      </a:r>
                      <a:r>
                        <a:rPr lang="en" sz="1350">
                          <a:highlight>
                            <a:srgbClr val="FFFFFF"/>
                          </a:highlight>
                        </a:rPr>
                        <a:t> - Pedestrian</a:t>
                      </a:r>
                      <a:endParaRPr sz="1350">
                        <a:highlight>
                          <a:srgbClr val="FFFFFF"/>
                        </a:highlight>
                      </a:endParaRPr>
                    </a:p>
                    <a:p>
                      <a:pPr indent="-228600" lvl="0" marL="457200" marR="177800" rtl="0" algn="l">
                        <a:lnSpc>
                          <a:spcPct val="150000"/>
                        </a:lnSpc>
                        <a:spcBef>
                          <a:spcPts val="0"/>
                        </a:spcBef>
                        <a:spcAft>
                          <a:spcPts val="0"/>
                        </a:spcAft>
                        <a:buClr>
                          <a:srgbClr val="000000"/>
                        </a:buClr>
                        <a:buSzPts val="1100"/>
                        <a:buNone/>
                      </a:pPr>
                      <a:r>
                        <a:rPr lang="en" sz="1350">
                          <a:highlight>
                            <a:srgbClr val="FFFFFF"/>
                          </a:highlight>
                        </a:rPr>
                        <a:t>P</a:t>
                      </a:r>
                      <a:r>
                        <a:rPr lang="en" sz="1350">
                          <a:highlight>
                            <a:srgbClr val="FFFFFF"/>
                          </a:highlight>
                          <a:uFill>
                            <a:noFill/>
                          </a:uFill>
                          <a:hlinkClick r:id="rId7"/>
                        </a:rPr>
                        <a:t>rogressing</a:t>
                      </a:r>
                      <a:r>
                        <a:rPr lang="en" sz="1350">
                          <a:highlight>
                            <a:srgbClr val="FFFFFF"/>
                          </a:highlight>
                        </a:rPr>
                        <a:t> - Pedestrian</a:t>
                      </a:r>
                      <a:endParaRPr sz="1350">
                        <a:highlight>
                          <a:srgbClr val="FFFFFF"/>
                        </a:highlight>
                      </a:endParaRPr>
                    </a:p>
                    <a:p>
                      <a:pPr indent="-228600" lvl="0" marL="457200" marR="177800" rtl="0" algn="l">
                        <a:lnSpc>
                          <a:spcPct val="150000"/>
                        </a:lnSpc>
                        <a:spcBef>
                          <a:spcPts val="0"/>
                        </a:spcBef>
                        <a:spcAft>
                          <a:spcPts val="0"/>
                        </a:spcAft>
                        <a:buClr>
                          <a:srgbClr val="000000"/>
                        </a:buClr>
                        <a:buSzPts val="1100"/>
                        <a:buNone/>
                      </a:pPr>
                      <a:r>
                        <a:rPr lang="en" sz="1350">
                          <a:highlight>
                            <a:srgbClr val="FFFFFF"/>
                          </a:highlight>
                        </a:rPr>
                        <a:t>R</a:t>
                      </a:r>
                      <a:r>
                        <a:rPr lang="en" sz="1350">
                          <a:highlight>
                            <a:srgbClr val="FFFFFF"/>
                          </a:highlight>
                          <a:uFill>
                            <a:noFill/>
                          </a:uFill>
                          <a:hlinkClick r:id="rId8"/>
                        </a:rPr>
                        <a:t>oaming</a:t>
                      </a:r>
                      <a:r>
                        <a:rPr lang="en" sz="1350">
                          <a:highlight>
                            <a:schemeClr val="lt1"/>
                          </a:highlight>
                        </a:rPr>
                        <a:t> - Bike/Scooter/Skateboard</a:t>
                      </a:r>
                      <a:endParaRPr sz="1350">
                        <a:highlight>
                          <a:srgbClr val="FFFFFF"/>
                        </a:highlight>
                      </a:endParaRPr>
                    </a:p>
                    <a:p>
                      <a:pPr indent="-228600" lvl="0" marL="457200" marR="177800" rtl="0" algn="l">
                        <a:lnSpc>
                          <a:spcPct val="150000"/>
                        </a:lnSpc>
                        <a:spcBef>
                          <a:spcPts val="0"/>
                        </a:spcBef>
                        <a:spcAft>
                          <a:spcPts val="0"/>
                        </a:spcAft>
                        <a:buClr>
                          <a:srgbClr val="000000"/>
                        </a:buClr>
                        <a:buSzPts val="1100"/>
                        <a:buNone/>
                      </a:pPr>
                      <a:r>
                        <a:rPr lang="en" sz="1350">
                          <a:highlight>
                            <a:srgbClr val="FFFFFF"/>
                          </a:highlight>
                        </a:rPr>
                        <a:t>Motoring - Car</a:t>
                      </a:r>
                      <a:endParaRPr sz="1350">
                        <a:highlight>
                          <a:srgbClr val="FFFFFF"/>
                        </a:highlight>
                      </a:endParaRPr>
                    </a:p>
                    <a:p>
                      <a:pPr indent="-228600" lvl="0" marL="457200" marR="177800" rtl="0" algn="l">
                        <a:lnSpc>
                          <a:spcPct val="150000"/>
                        </a:lnSpc>
                        <a:spcBef>
                          <a:spcPts val="0"/>
                        </a:spcBef>
                        <a:spcAft>
                          <a:spcPts val="0"/>
                        </a:spcAft>
                        <a:buClr>
                          <a:srgbClr val="000000"/>
                        </a:buClr>
                        <a:buSzPts val="1100"/>
                        <a:buNone/>
                      </a:pPr>
                      <a:r>
                        <a:rPr lang="en" sz="1350">
                          <a:highlight>
                            <a:srgbClr val="FFFFFF"/>
                          </a:highlight>
                        </a:rPr>
                        <a:t>R</a:t>
                      </a:r>
                      <a:r>
                        <a:rPr lang="en" sz="1350">
                          <a:highlight>
                            <a:srgbClr val="FFFFFF"/>
                          </a:highlight>
                          <a:uFill>
                            <a:noFill/>
                          </a:uFill>
                          <a:hlinkClick r:id="rId9"/>
                        </a:rPr>
                        <a:t>unning</a:t>
                      </a:r>
                      <a:r>
                        <a:rPr lang="en" sz="1350">
                          <a:highlight>
                            <a:srgbClr val="FFFFFF"/>
                          </a:highlight>
                        </a:rPr>
                        <a:t> - Pedestrian</a:t>
                      </a:r>
                      <a:endParaRPr sz="1350">
                        <a:highlight>
                          <a:srgbClr val="FFFFFF"/>
                        </a:highlight>
                      </a:endParaRPr>
                    </a:p>
                    <a:p>
                      <a:pPr indent="-228600" lvl="0" marL="457200" marR="177800" rtl="0" algn="l">
                        <a:lnSpc>
                          <a:spcPct val="150000"/>
                        </a:lnSpc>
                        <a:spcBef>
                          <a:spcPts val="0"/>
                        </a:spcBef>
                        <a:spcAft>
                          <a:spcPts val="0"/>
                        </a:spcAft>
                        <a:buClr>
                          <a:srgbClr val="000000"/>
                        </a:buClr>
                        <a:buSzPts val="1100"/>
                        <a:buNone/>
                      </a:pPr>
                      <a:r>
                        <a:rPr lang="en" sz="1350">
                          <a:highlight>
                            <a:srgbClr val="FFFFFF"/>
                          </a:highlight>
                        </a:rPr>
                        <a:t>T</a:t>
                      </a:r>
                      <a:r>
                        <a:rPr lang="en" sz="1350">
                          <a:highlight>
                            <a:srgbClr val="FFFFFF"/>
                          </a:highlight>
                          <a:uFill>
                            <a:noFill/>
                          </a:uFill>
                          <a:hlinkClick r:id="rId10"/>
                        </a:rPr>
                        <a:t>raversing</a:t>
                      </a:r>
                      <a:r>
                        <a:rPr lang="en" sz="1350">
                          <a:highlight>
                            <a:srgbClr val="FFFFFF"/>
                          </a:highlight>
                        </a:rPr>
                        <a:t> - Pedestrian</a:t>
                      </a:r>
                      <a:endParaRPr sz="1350">
                        <a:highlight>
                          <a:srgbClr val="FFFFFF"/>
                        </a:highlight>
                      </a:endParaRPr>
                    </a:p>
                    <a:p>
                      <a:pPr indent="-228600" lvl="0" marL="457200" marR="177800" rtl="0" algn="l">
                        <a:lnSpc>
                          <a:spcPct val="150000"/>
                        </a:lnSpc>
                        <a:spcBef>
                          <a:spcPts val="0"/>
                        </a:spcBef>
                        <a:spcAft>
                          <a:spcPts val="0"/>
                        </a:spcAft>
                        <a:buClr>
                          <a:srgbClr val="000000"/>
                        </a:buClr>
                        <a:buSzPts val="1100"/>
                        <a:buNone/>
                      </a:pPr>
                      <a:r>
                        <a:rPr lang="en" sz="1350">
                          <a:highlight>
                            <a:srgbClr val="FFFFFF"/>
                          </a:highlight>
                        </a:rPr>
                        <a:t>W</a:t>
                      </a:r>
                      <a:r>
                        <a:rPr lang="en" sz="1350">
                          <a:highlight>
                            <a:srgbClr val="FFFFFF"/>
                          </a:highlight>
                          <a:uFill>
                            <a:noFill/>
                          </a:uFill>
                          <a:hlinkClick r:id="rId11"/>
                        </a:rPr>
                        <a:t>alking</a:t>
                      </a:r>
                      <a:r>
                        <a:rPr lang="en"/>
                        <a:t> - Pedestrian</a:t>
                      </a:r>
                      <a:endParaRPr/>
                    </a:p>
                  </a:txBody>
                  <a:tcPr marT="91425" marB="91425" marR="91425" marL="91425"/>
                </a:tc>
                <a:tc>
                  <a:txBody>
                    <a:bodyPr/>
                    <a:lstStyle/>
                    <a:p>
                      <a:pPr indent="-228600" lvl="0" marL="457200" marR="177800" rtl="0" algn="l">
                        <a:lnSpc>
                          <a:spcPct val="100000"/>
                        </a:lnSpc>
                        <a:spcBef>
                          <a:spcPts val="0"/>
                        </a:spcBef>
                        <a:spcAft>
                          <a:spcPts val="0"/>
                        </a:spcAft>
                        <a:buNone/>
                      </a:pPr>
                      <a:r>
                        <a:rPr lang="en" sz="1350">
                          <a:highlight>
                            <a:srgbClr val="FFFFFF"/>
                          </a:highlight>
                        </a:rPr>
                        <a:t>Sauntering </a:t>
                      </a:r>
                      <a:r>
                        <a:rPr lang="en"/>
                        <a:t>- Pedestrian</a:t>
                      </a:r>
                      <a:endParaRPr sz="1350">
                        <a:highlight>
                          <a:srgbClr val="FFFFFF"/>
                        </a:highlight>
                      </a:endParaRPr>
                    </a:p>
                    <a:p>
                      <a:pPr indent="-228600" lvl="0" marL="457200" marR="177800" rtl="0" algn="l">
                        <a:lnSpc>
                          <a:spcPct val="100000"/>
                        </a:lnSpc>
                        <a:spcBef>
                          <a:spcPts val="1200"/>
                        </a:spcBef>
                        <a:spcAft>
                          <a:spcPts val="0"/>
                        </a:spcAft>
                        <a:buNone/>
                      </a:pPr>
                      <a:r>
                        <a:rPr lang="en" sz="1350">
                          <a:highlight>
                            <a:srgbClr val="FFFFFF"/>
                          </a:highlight>
                        </a:rPr>
                        <a:t>Dashing - Pedestrian</a:t>
                      </a:r>
                      <a:endParaRPr sz="1350">
                        <a:highlight>
                          <a:srgbClr val="FFFFFF"/>
                        </a:highlight>
                      </a:endParaRPr>
                    </a:p>
                    <a:p>
                      <a:pPr indent="-228600" lvl="0" marL="457200" marR="177800" rtl="0" algn="l">
                        <a:lnSpc>
                          <a:spcPct val="100000"/>
                        </a:lnSpc>
                        <a:spcBef>
                          <a:spcPts val="1200"/>
                        </a:spcBef>
                        <a:spcAft>
                          <a:spcPts val="0"/>
                        </a:spcAft>
                        <a:buNone/>
                      </a:pPr>
                      <a:r>
                        <a:rPr lang="en" sz="1350">
                          <a:highlight>
                            <a:srgbClr val="FFFFFF"/>
                          </a:highlight>
                        </a:rPr>
                        <a:t>Sprinting</a:t>
                      </a:r>
                      <a:r>
                        <a:rPr lang="en"/>
                        <a:t>- Pedestrian</a:t>
                      </a:r>
                      <a:endParaRPr sz="1350">
                        <a:highlight>
                          <a:srgbClr val="FFFFFF"/>
                        </a:highlight>
                      </a:endParaRPr>
                    </a:p>
                    <a:p>
                      <a:pPr indent="-228600" lvl="0" marL="457200" marR="177800" rtl="0" algn="l">
                        <a:lnSpc>
                          <a:spcPct val="100000"/>
                        </a:lnSpc>
                        <a:spcBef>
                          <a:spcPts val="1200"/>
                        </a:spcBef>
                        <a:spcAft>
                          <a:spcPts val="0"/>
                        </a:spcAft>
                        <a:buNone/>
                      </a:pPr>
                      <a:r>
                        <a:rPr lang="en" sz="1350">
                          <a:highlight>
                            <a:srgbClr val="FFFFFF"/>
                          </a:highlight>
                        </a:rPr>
                        <a:t>Bolting - Pedestrian</a:t>
                      </a:r>
                      <a:endParaRPr sz="1350">
                        <a:highlight>
                          <a:srgbClr val="FFFFFF"/>
                        </a:highlight>
                      </a:endParaRPr>
                    </a:p>
                    <a:p>
                      <a:pPr indent="-228600" lvl="0" marL="457200" marR="177800" rtl="0" algn="l">
                        <a:lnSpc>
                          <a:spcPct val="100000"/>
                        </a:lnSpc>
                        <a:spcBef>
                          <a:spcPts val="1200"/>
                        </a:spcBef>
                        <a:spcAft>
                          <a:spcPts val="0"/>
                        </a:spcAft>
                        <a:buNone/>
                      </a:pPr>
                      <a:r>
                        <a:rPr lang="en" sz="1350">
                          <a:highlight>
                            <a:srgbClr val="FFFFFF"/>
                          </a:highlight>
                        </a:rPr>
                        <a:t>Trekking - Pedestrian</a:t>
                      </a:r>
                      <a:endParaRPr sz="1350">
                        <a:highlight>
                          <a:srgbClr val="FFFFFF"/>
                        </a:highlight>
                      </a:endParaRPr>
                    </a:p>
                    <a:p>
                      <a:pPr indent="-228600" lvl="0" marL="457200" marR="177800" rtl="0" algn="l">
                        <a:lnSpc>
                          <a:spcPct val="100000"/>
                        </a:lnSpc>
                        <a:spcBef>
                          <a:spcPts val="1200"/>
                        </a:spcBef>
                        <a:spcAft>
                          <a:spcPts val="0"/>
                        </a:spcAft>
                        <a:buNone/>
                      </a:pPr>
                      <a:r>
                        <a:rPr lang="en" sz="1350">
                          <a:highlight>
                            <a:srgbClr val="FFFFFF"/>
                          </a:highlight>
                        </a:rPr>
                        <a:t>Reversing - Car</a:t>
                      </a:r>
                      <a:endParaRPr sz="1350">
                        <a:highlight>
                          <a:srgbClr val="FFFFFF"/>
                        </a:highlight>
                      </a:endParaRPr>
                    </a:p>
                    <a:p>
                      <a:pPr indent="-228600" lvl="0" marL="457200" marR="177800" rtl="0" algn="l">
                        <a:lnSpc>
                          <a:spcPct val="100000"/>
                        </a:lnSpc>
                        <a:spcBef>
                          <a:spcPts val="1200"/>
                        </a:spcBef>
                        <a:spcAft>
                          <a:spcPts val="0"/>
                        </a:spcAft>
                        <a:buNone/>
                      </a:pPr>
                      <a:r>
                        <a:rPr lang="en" sz="1350">
                          <a:highlight>
                            <a:srgbClr val="FFFFFF"/>
                          </a:highlight>
                        </a:rPr>
                        <a:t>Speeding</a:t>
                      </a:r>
                      <a:r>
                        <a:rPr lang="en" sz="1350">
                          <a:highlight>
                            <a:schemeClr val="lt1"/>
                          </a:highlight>
                        </a:rPr>
                        <a:t>- Bike/Scooter/Skateboard</a:t>
                      </a:r>
                      <a:endParaRPr sz="1350">
                        <a:highlight>
                          <a:srgbClr val="FFFFFF"/>
                        </a:highlight>
                      </a:endParaRPr>
                    </a:p>
                    <a:p>
                      <a:pPr indent="-228600" lvl="0" marL="457200" marR="177800" rtl="0" algn="l">
                        <a:lnSpc>
                          <a:spcPct val="100000"/>
                        </a:lnSpc>
                        <a:spcBef>
                          <a:spcPts val="1200"/>
                        </a:spcBef>
                        <a:spcAft>
                          <a:spcPts val="0"/>
                        </a:spcAft>
                        <a:buNone/>
                      </a:pPr>
                      <a:r>
                        <a:rPr lang="en" sz="1350">
                          <a:highlight>
                            <a:srgbClr val="FFFFFF"/>
                          </a:highlight>
                        </a:rPr>
                        <a:t>Rushing - Pedestrian</a:t>
                      </a:r>
                      <a:endParaRPr sz="1350">
                        <a:highlight>
                          <a:srgbClr val="FFFFFF"/>
                        </a:highlight>
                      </a:endParaRPr>
                    </a:p>
                    <a:p>
                      <a:pPr indent="-228600" lvl="0" marL="457200" marR="177800" rtl="0" algn="l">
                        <a:lnSpc>
                          <a:spcPct val="100000"/>
                        </a:lnSpc>
                        <a:spcBef>
                          <a:spcPts val="1200"/>
                        </a:spcBef>
                        <a:spcAft>
                          <a:spcPts val="0"/>
                        </a:spcAft>
                        <a:buNone/>
                      </a:pPr>
                      <a:r>
                        <a:rPr lang="en" sz="1350">
                          <a:highlight>
                            <a:srgbClr val="FFFFFF"/>
                          </a:highlight>
                        </a:rPr>
                        <a:t>Jogging - Pedestrian</a:t>
                      </a:r>
                      <a:endParaRPr sz="1350">
                        <a:highlight>
                          <a:srgbClr val="FFFFFF"/>
                        </a:highlight>
                      </a:endParaRPr>
                    </a:p>
                    <a:p>
                      <a:pPr indent="-228600" lvl="0" marL="457200" marR="177800" rtl="0" algn="l">
                        <a:lnSpc>
                          <a:spcPct val="110000"/>
                        </a:lnSpc>
                        <a:spcBef>
                          <a:spcPts val="1200"/>
                        </a:spcBef>
                        <a:spcAft>
                          <a:spcPts val="1200"/>
                        </a:spcAft>
                        <a:buNone/>
                      </a:pPr>
                      <a:r>
                        <a:rPr lang="en" sz="1350">
                          <a:highlight>
                            <a:srgbClr val="FFFFFF"/>
                          </a:highlight>
                        </a:rPr>
                        <a:t>Cruising - Car</a:t>
                      </a:r>
                      <a:endParaRPr sz="1350">
                        <a:highlight>
                          <a:srgbClr val="FFFFFF"/>
                        </a:highlight>
                      </a:endParaRPr>
                    </a:p>
                  </a:txBody>
                  <a:tcPr marT="91425" marB="91425" marR="91425" marL="91425"/>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19"/>
          <p:cNvSpPr txBox="1"/>
          <p:nvPr/>
        </p:nvSpPr>
        <p:spPr>
          <a:xfrm>
            <a:off x="0" y="-9850"/>
            <a:ext cx="9144000" cy="5143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300" u="sng">
                <a:solidFill>
                  <a:schemeClr val="accent1"/>
                </a:solidFill>
                <a:latin typeface="Lato"/>
                <a:ea typeface="Lato"/>
                <a:cs typeface="Lato"/>
                <a:sym typeface="Lato"/>
              </a:rPr>
              <a:t>Procedural Writing Map Directions Exemplar</a:t>
            </a:r>
            <a:endParaRPr sz="1300" u="sng">
              <a:solidFill>
                <a:schemeClr val="accent1"/>
              </a:solidFill>
              <a:latin typeface="Lato"/>
              <a:ea typeface="Lato"/>
              <a:cs typeface="Lato"/>
              <a:sym typeface="Lato"/>
            </a:endParaRPr>
          </a:p>
          <a:p>
            <a:pPr indent="0" lvl="0" marL="0" rtl="0" algn="ctr">
              <a:spcBef>
                <a:spcPts val="0"/>
              </a:spcBef>
              <a:spcAft>
                <a:spcPts val="0"/>
              </a:spcAft>
              <a:buNone/>
            </a:pPr>
            <a:r>
              <a:t/>
            </a:r>
            <a:endParaRPr sz="1300" u="sng">
              <a:solidFill>
                <a:schemeClr val="accent1"/>
              </a:solidFill>
              <a:latin typeface="Lato"/>
              <a:ea typeface="Lato"/>
              <a:cs typeface="Lato"/>
              <a:sym typeface="Lato"/>
            </a:endParaRPr>
          </a:p>
          <a:p>
            <a:pPr indent="-311150" lvl="0" marL="457200" rtl="0" algn="l">
              <a:spcBef>
                <a:spcPts val="0"/>
              </a:spcBef>
              <a:spcAft>
                <a:spcPts val="0"/>
              </a:spcAft>
              <a:buClr>
                <a:schemeClr val="accent1"/>
              </a:buClr>
              <a:buSzPts val="1300"/>
              <a:buFont typeface="Lato"/>
              <a:buAutoNum type="arabicPeriod"/>
            </a:pPr>
            <a:r>
              <a:rPr lang="en" sz="1300">
                <a:solidFill>
                  <a:schemeClr val="accent1"/>
                </a:solidFill>
                <a:latin typeface="Lato"/>
                <a:ea typeface="Lato"/>
                <a:cs typeface="Lato"/>
                <a:sym typeface="Lato"/>
              </a:rPr>
              <a:t>Motor 9.7km left on Queens Road and go onto Pakuranga Road.</a:t>
            </a:r>
            <a:endParaRPr sz="1300">
              <a:solidFill>
                <a:schemeClr val="accent1"/>
              </a:solidFill>
              <a:latin typeface="Lato"/>
              <a:ea typeface="Lato"/>
              <a:cs typeface="Lato"/>
              <a:sym typeface="Lato"/>
            </a:endParaRPr>
          </a:p>
          <a:p>
            <a:pPr indent="-311150" lvl="0" marL="457200" rtl="0" algn="l">
              <a:spcBef>
                <a:spcPts val="0"/>
              </a:spcBef>
              <a:spcAft>
                <a:spcPts val="0"/>
              </a:spcAft>
              <a:buClr>
                <a:schemeClr val="accent1"/>
              </a:buClr>
              <a:buSzPts val="1300"/>
              <a:buFont typeface="Lato"/>
              <a:buAutoNum type="arabicPeriod"/>
            </a:pPr>
            <a:r>
              <a:rPr lang="en" sz="1300">
                <a:solidFill>
                  <a:schemeClr val="accent1"/>
                </a:solidFill>
                <a:latin typeface="Lato"/>
                <a:ea typeface="Lato"/>
                <a:cs typeface="Lato"/>
                <a:sym typeface="Lato"/>
              </a:rPr>
              <a:t>Cruise 3.2km south on Pakuranga Road.</a:t>
            </a:r>
            <a:endParaRPr sz="1300">
              <a:solidFill>
                <a:schemeClr val="accent1"/>
              </a:solidFill>
              <a:latin typeface="Lato"/>
              <a:ea typeface="Lato"/>
              <a:cs typeface="Lato"/>
              <a:sym typeface="Lato"/>
            </a:endParaRPr>
          </a:p>
          <a:p>
            <a:pPr indent="-311150" lvl="0" marL="457200" rtl="0" algn="l">
              <a:spcBef>
                <a:spcPts val="0"/>
              </a:spcBef>
              <a:spcAft>
                <a:spcPts val="0"/>
              </a:spcAft>
              <a:buClr>
                <a:schemeClr val="accent1"/>
              </a:buClr>
              <a:buSzPts val="1300"/>
              <a:buFont typeface="Lato"/>
              <a:buAutoNum type="arabicPeriod"/>
            </a:pPr>
            <a:r>
              <a:rPr lang="en" sz="1300">
                <a:solidFill>
                  <a:schemeClr val="accent1"/>
                </a:solidFill>
                <a:latin typeface="Lato"/>
                <a:ea typeface="Lato"/>
                <a:cs typeface="Lato"/>
                <a:sym typeface="Lato"/>
              </a:rPr>
              <a:t>Advance 250m right on Brampton Crescent until you arrive at Pepler Street.</a:t>
            </a:r>
            <a:endParaRPr sz="1300">
              <a:solidFill>
                <a:schemeClr val="accent1"/>
              </a:solidFill>
              <a:latin typeface="Lato"/>
              <a:ea typeface="Lato"/>
              <a:cs typeface="Lato"/>
              <a:sym typeface="Lato"/>
            </a:endParaRPr>
          </a:p>
          <a:p>
            <a:pPr indent="-311150" lvl="0" marL="457200" rtl="0" algn="l">
              <a:spcBef>
                <a:spcPts val="0"/>
              </a:spcBef>
              <a:spcAft>
                <a:spcPts val="0"/>
              </a:spcAft>
              <a:buClr>
                <a:schemeClr val="accent1"/>
              </a:buClr>
              <a:buSzPts val="1300"/>
              <a:buFont typeface="Lato"/>
              <a:buAutoNum type="arabicPeriod"/>
            </a:pPr>
            <a:r>
              <a:rPr lang="en" sz="1300">
                <a:solidFill>
                  <a:schemeClr val="accent1"/>
                </a:solidFill>
                <a:latin typeface="Lato"/>
                <a:ea typeface="Lato"/>
                <a:cs typeface="Lato"/>
                <a:sym typeface="Lato"/>
              </a:rPr>
              <a:t>Jog 60m west on Pepler Street until you reach Swinton Close.</a:t>
            </a:r>
            <a:endParaRPr sz="1300">
              <a:solidFill>
                <a:schemeClr val="accent1"/>
              </a:solidFill>
              <a:latin typeface="Lato"/>
              <a:ea typeface="Lato"/>
              <a:cs typeface="Lato"/>
              <a:sym typeface="Lato"/>
            </a:endParaRPr>
          </a:p>
          <a:p>
            <a:pPr indent="-311150" lvl="0" marL="457200" rtl="0" algn="l">
              <a:spcBef>
                <a:spcPts val="0"/>
              </a:spcBef>
              <a:spcAft>
                <a:spcPts val="0"/>
              </a:spcAft>
              <a:buClr>
                <a:schemeClr val="accent1"/>
              </a:buClr>
              <a:buSzPts val="1300"/>
              <a:buFont typeface="Lato"/>
              <a:buAutoNum type="arabicPeriod"/>
            </a:pPr>
            <a:r>
              <a:rPr lang="en" sz="1300">
                <a:solidFill>
                  <a:schemeClr val="accent1"/>
                </a:solidFill>
                <a:latin typeface="Lato"/>
                <a:ea typeface="Lato"/>
                <a:cs typeface="Lato"/>
                <a:sym typeface="Lato"/>
              </a:rPr>
              <a:t>Amber north on Swinton Close for 140m toward Bassett Road.</a:t>
            </a:r>
            <a:endParaRPr sz="1300">
              <a:solidFill>
                <a:schemeClr val="accent1"/>
              </a:solidFill>
              <a:latin typeface="Lato"/>
              <a:ea typeface="Lato"/>
              <a:cs typeface="Lato"/>
              <a:sym typeface="Lato"/>
            </a:endParaRPr>
          </a:p>
          <a:p>
            <a:pPr indent="-311150" lvl="0" marL="457200" rtl="0" algn="l">
              <a:spcBef>
                <a:spcPts val="0"/>
              </a:spcBef>
              <a:spcAft>
                <a:spcPts val="0"/>
              </a:spcAft>
              <a:buClr>
                <a:schemeClr val="accent1"/>
              </a:buClr>
              <a:buSzPts val="1300"/>
              <a:buFont typeface="Lato"/>
              <a:buAutoNum type="arabicPeriod"/>
            </a:pPr>
            <a:r>
              <a:rPr lang="en" sz="1300">
                <a:solidFill>
                  <a:schemeClr val="accent1"/>
                </a:solidFill>
                <a:latin typeface="Lato"/>
                <a:ea typeface="Lato"/>
                <a:cs typeface="Lato"/>
                <a:sym typeface="Lato"/>
              </a:rPr>
              <a:t>Head 600m right onto Remuera Road.</a:t>
            </a:r>
            <a:endParaRPr sz="1300">
              <a:solidFill>
                <a:schemeClr val="accent1"/>
              </a:solidFill>
              <a:latin typeface="Lato"/>
              <a:ea typeface="Lato"/>
              <a:cs typeface="Lato"/>
              <a:sym typeface="Lato"/>
            </a:endParaRPr>
          </a:p>
          <a:p>
            <a:pPr indent="-311150" lvl="0" marL="457200" rtl="0" algn="l">
              <a:spcBef>
                <a:spcPts val="0"/>
              </a:spcBef>
              <a:spcAft>
                <a:spcPts val="0"/>
              </a:spcAft>
              <a:buClr>
                <a:schemeClr val="accent1"/>
              </a:buClr>
              <a:buSzPts val="1300"/>
              <a:buFont typeface="Lato"/>
              <a:buAutoNum type="arabicPeriod"/>
            </a:pPr>
            <a:r>
              <a:rPr lang="en" sz="1300">
                <a:solidFill>
                  <a:schemeClr val="accent1"/>
                </a:solidFill>
                <a:latin typeface="Lato"/>
                <a:ea typeface="Lato"/>
                <a:cs typeface="Lato"/>
                <a:sym typeface="Lato"/>
              </a:rPr>
              <a:t>Jump over Walden’s Wall on Remuera Road.</a:t>
            </a:r>
            <a:endParaRPr sz="1300">
              <a:solidFill>
                <a:schemeClr val="accent1"/>
              </a:solidFill>
              <a:latin typeface="Lato"/>
              <a:ea typeface="Lato"/>
              <a:cs typeface="Lato"/>
              <a:sym typeface="Lato"/>
            </a:endParaRPr>
          </a:p>
          <a:p>
            <a:pPr indent="-311150" lvl="0" marL="457200" rtl="0" algn="l">
              <a:spcBef>
                <a:spcPts val="0"/>
              </a:spcBef>
              <a:spcAft>
                <a:spcPts val="0"/>
              </a:spcAft>
              <a:buClr>
                <a:schemeClr val="accent1"/>
              </a:buClr>
              <a:buSzPts val="1300"/>
              <a:buFont typeface="Lato"/>
              <a:buAutoNum type="arabicPeriod"/>
            </a:pPr>
            <a:r>
              <a:rPr lang="en" sz="1300">
                <a:solidFill>
                  <a:schemeClr val="accent1"/>
                </a:solidFill>
                <a:latin typeface="Lato"/>
                <a:ea typeface="Lato"/>
                <a:cs typeface="Lato"/>
                <a:sym typeface="Lato"/>
              </a:rPr>
              <a:t>Progress and turn left  for 400m onto St Marks Road.</a:t>
            </a:r>
            <a:endParaRPr sz="1300">
              <a:solidFill>
                <a:schemeClr val="accent1"/>
              </a:solidFill>
              <a:latin typeface="Lato"/>
              <a:ea typeface="Lato"/>
              <a:cs typeface="Lato"/>
              <a:sym typeface="Lato"/>
            </a:endParaRPr>
          </a:p>
          <a:p>
            <a:pPr indent="-311150" lvl="0" marL="457200" rtl="0" algn="l">
              <a:spcBef>
                <a:spcPts val="0"/>
              </a:spcBef>
              <a:spcAft>
                <a:spcPts val="0"/>
              </a:spcAft>
              <a:buClr>
                <a:schemeClr val="accent1"/>
              </a:buClr>
              <a:buSzPts val="1300"/>
              <a:buFont typeface="Lato"/>
              <a:buAutoNum type="arabicPeriod"/>
            </a:pPr>
            <a:r>
              <a:rPr lang="en" sz="1300">
                <a:solidFill>
                  <a:schemeClr val="accent1"/>
                </a:solidFill>
                <a:latin typeface="Lato"/>
                <a:ea typeface="Lato"/>
                <a:cs typeface="Lato"/>
                <a:sym typeface="Lato"/>
              </a:rPr>
              <a:t>Run east for 200m on Alpers Avenue.</a:t>
            </a:r>
            <a:endParaRPr sz="1300">
              <a:solidFill>
                <a:schemeClr val="accent1"/>
              </a:solidFill>
              <a:latin typeface="Lato"/>
              <a:ea typeface="Lato"/>
              <a:cs typeface="Lato"/>
              <a:sym typeface="Lato"/>
            </a:endParaRPr>
          </a:p>
          <a:p>
            <a:pPr indent="-311150" lvl="0" marL="457200" rtl="0" algn="l">
              <a:spcBef>
                <a:spcPts val="0"/>
              </a:spcBef>
              <a:spcAft>
                <a:spcPts val="0"/>
              </a:spcAft>
              <a:buClr>
                <a:schemeClr val="accent1"/>
              </a:buClr>
              <a:buSzPts val="1300"/>
              <a:buFont typeface="Lato"/>
              <a:buAutoNum type="arabicPeriod"/>
            </a:pPr>
            <a:r>
              <a:rPr lang="en" sz="1300">
                <a:solidFill>
                  <a:schemeClr val="accent1"/>
                </a:solidFill>
                <a:latin typeface="Lato"/>
                <a:ea typeface="Lato"/>
                <a:cs typeface="Lato"/>
                <a:sym typeface="Lato"/>
              </a:rPr>
              <a:t>Climb up Great Conifer Grove Tree on Alpers Avenue.</a:t>
            </a:r>
            <a:endParaRPr sz="1300">
              <a:solidFill>
                <a:schemeClr val="accent1"/>
              </a:solidFill>
              <a:latin typeface="Lato"/>
              <a:ea typeface="Lato"/>
              <a:cs typeface="Lato"/>
              <a:sym typeface="Lato"/>
            </a:endParaRPr>
          </a:p>
          <a:p>
            <a:pPr indent="-311150" lvl="0" marL="457200" rtl="0" algn="l">
              <a:spcBef>
                <a:spcPts val="0"/>
              </a:spcBef>
              <a:spcAft>
                <a:spcPts val="0"/>
              </a:spcAft>
              <a:buClr>
                <a:schemeClr val="accent1"/>
              </a:buClr>
              <a:buSzPts val="1300"/>
              <a:buFont typeface="Lato"/>
              <a:buAutoNum type="arabicPeriod"/>
            </a:pPr>
            <a:r>
              <a:rPr lang="en" sz="1300">
                <a:solidFill>
                  <a:schemeClr val="accent1"/>
                </a:solidFill>
                <a:latin typeface="Lato"/>
                <a:ea typeface="Lato"/>
                <a:cs typeface="Lato"/>
                <a:sym typeface="Lato"/>
              </a:rPr>
              <a:t>Climb down Great Conifer Grove Tree and traverse south on St Lukes Road.</a:t>
            </a:r>
            <a:endParaRPr sz="1300">
              <a:solidFill>
                <a:schemeClr val="accent1"/>
              </a:solidFill>
              <a:latin typeface="Lato"/>
              <a:ea typeface="Lato"/>
              <a:cs typeface="Lato"/>
              <a:sym typeface="Lato"/>
            </a:endParaRPr>
          </a:p>
          <a:p>
            <a:pPr indent="-311150" lvl="0" marL="457200" rtl="0" algn="l">
              <a:spcBef>
                <a:spcPts val="0"/>
              </a:spcBef>
              <a:spcAft>
                <a:spcPts val="0"/>
              </a:spcAft>
              <a:buClr>
                <a:schemeClr val="accent1"/>
              </a:buClr>
              <a:buSzPts val="1300"/>
              <a:buFont typeface="Lato"/>
              <a:buAutoNum type="arabicPeriod"/>
            </a:pPr>
            <a:r>
              <a:rPr lang="en" sz="1300">
                <a:solidFill>
                  <a:schemeClr val="accent1"/>
                </a:solidFill>
                <a:latin typeface="Lato"/>
                <a:ea typeface="Lato"/>
                <a:cs typeface="Lato"/>
                <a:sym typeface="Lato"/>
              </a:rPr>
              <a:t>Roam 300m north-east on St Lukes Road until you get to Motions Road.</a:t>
            </a:r>
            <a:endParaRPr sz="1300">
              <a:solidFill>
                <a:schemeClr val="accent1"/>
              </a:solidFill>
              <a:latin typeface="Lato"/>
              <a:ea typeface="Lato"/>
              <a:cs typeface="Lato"/>
              <a:sym typeface="Lato"/>
            </a:endParaRPr>
          </a:p>
          <a:p>
            <a:pPr indent="-311150" lvl="0" marL="457200" rtl="0" algn="l">
              <a:spcBef>
                <a:spcPts val="0"/>
              </a:spcBef>
              <a:spcAft>
                <a:spcPts val="0"/>
              </a:spcAft>
              <a:buClr>
                <a:schemeClr val="accent1"/>
              </a:buClr>
              <a:buSzPts val="1300"/>
              <a:buFont typeface="Lato"/>
              <a:buAutoNum type="arabicPeriod"/>
            </a:pPr>
            <a:r>
              <a:rPr lang="en" sz="1300">
                <a:solidFill>
                  <a:schemeClr val="accent1"/>
                </a:solidFill>
                <a:latin typeface="Lato"/>
                <a:ea typeface="Lato"/>
                <a:cs typeface="Lato"/>
                <a:sym typeface="Lato"/>
              </a:rPr>
              <a:t>Walk 230m south-west onto Motions Road.</a:t>
            </a:r>
            <a:endParaRPr sz="1300">
              <a:solidFill>
                <a:schemeClr val="accent1"/>
              </a:solidFill>
              <a:latin typeface="Lato"/>
              <a:ea typeface="Lato"/>
              <a:cs typeface="Lato"/>
              <a:sym typeface="Lato"/>
            </a:endParaRPr>
          </a:p>
          <a:p>
            <a:pPr indent="-311150" lvl="0" marL="457200" rtl="0" algn="l">
              <a:spcBef>
                <a:spcPts val="0"/>
              </a:spcBef>
              <a:spcAft>
                <a:spcPts val="0"/>
              </a:spcAft>
              <a:buClr>
                <a:schemeClr val="accent1"/>
              </a:buClr>
              <a:buSzPts val="1300"/>
              <a:buFont typeface="Lato"/>
              <a:buAutoNum type="arabicPeriod"/>
            </a:pPr>
            <a:r>
              <a:rPr lang="en" sz="1300">
                <a:solidFill>
                  <a:schemeClr val="accent1"/>
                </a:solidFill>
                <a:latin typeface="Lato"/>
                <a:ea typeface="Lato"/>
                <a:cs typeface="Lato"/>
                <a:sym typeface="Lato"/>
              </a:rPr>
              <a:t>Saunter for 170m right on Railside Avenue.</a:t>
            </a:r>
            <a:endParaRPr sz="1300">
              <a:solidFill>
                <a:schemeClr val="accent1"/>
              </a:solidFill>
              <a:latin typeface="Lato"/>
              <a:ea typeface="Lato"/>
              <a:cs typeface="Lato"/>
              <a:sym typeface="Lato"/>
            </a:endParaRPr>
          </a:p>
          <a:p>
            <a:pPr indent="-311150" lvl="0" marL="457200" rtl="0" algn="l">
              <a:spcBef>
                <a:spcPts val="0"/>
              </a:spcBef>
              <a:spcAft>
                <a:spcPts val="0"/>
              </a:spcAft>
              <a:buClr>
                <a:schemeClr val="accent1"/>
              </a:buClr>
              <a:buSzPts val="1300"/>
              <a:buFont typeface="Lato"/>
              <a:buAutoNum type="arabicPeriod"/>
            </a:pPr>
            <a:r>
              <a:rPr lang="en" sz="1300">
                <a:solidFill>
                  <a:schemeClr val="accent1"/>
                </a:solidFill>
                <a:latin typeface="Lato"/>
                <a:ea typeface="Lato"/>
                <a:cs typeface="Lato"/>
                <a:sym typeface="Lato"/>
              </a:rPr>
              <a:t>Dash 400m west on Edsel Street.</a:t>
            </a:r>
            <a:endParaRPr sz="1300">
              <a:solidFill>
                <a:schemeClr val="accent1"/>
              </a:solidFill>
              <a:latin typeface="Lato"/>
              <a:ea typeface="Lato"/>
              <a:cs typeface="Lato"/>
              <a:sym typeface="Lato"/>
            </a:endParaRPr>
          </a:p>
          <a:p>
            <a:pPr indent="-311150" lvl="0" marL="457200" rtl="0" algn="l">
              <a:spcBef>
                <a:spcPts val="0"/>
              </a:spcBef>
              <a:spcAft>
                <a:spcPts val="0"/>
              </a:spcAft>
              <a:buClr>
                <a:schemeClr val="accent1"/>
              </a:buClr>
              <a:buSzPts val="1300"/>
              <a:buFont typeface="Lato"/>
              <a:buAutoNum type="arabicPeriod"/>
            </a:pPr>
            <a:r>
              <a:rPr lang="en" sz="1300">
                <a:solidFill>
                  <a:schemeClr val="accent1"/>
                </a:solidFill>
                <a:latin typeface="Lato"/>
                <a:ea typeface="Lato"/>
                <a:cs typeface="Lato"/>
                <a:sym typeface="Lato"/>
              </a:rPr>
              <a:t>Speed 2.9km left onto Te Atatu Road.</a:t>
            </a:r>
            <a:endParaRPr sz="1300">
              <a:solidFill>
                <a:schemeClr val="accent1"/>
              </a:solidFill>
              <a:latin typeface="Lato"/>
              <a:ea typeface="Lato"/>
              <a:cs typeface="Lato"/>
              <a:sym typeface="Lato"/>
            </a:endParaRPr>
          </a:p>
          <a:p>
            <a:pPr indent="-311150" lvl="0" marL="457200" rtl="0" algn="l">
              <a:spcBef>
                <a:spcPts val="0"/>
              </a:spcBef>
              <a:spcAft>
                <a:spcPts val="0"/>
              </a:spcAft>
              <a:buClr>
                <a:schemeClr val="accent1"/>
              </a:buClr>
              <a:buSzPts val="1300"/>
              <a:buFont typeface="Lato"/>
              <a:buAutoNum type="arabicPeriod"/>
            </a:pPr>
            <a:r>
              <a:rPr lang="en" sz="1300">
                <a:solidFill>
                  <a:schemeClr val="accent1"/>
                </a:solidFill>
                <a:latin typeface="Lato"/>
                <a:ea typeface="Lato"/>
                <a:cs typeface="Lato"/>
                <a:sym typeface="Lato"/>
              </a:rPr>
              <a:t>Trek 70m south on Edmonton Road until you get to </a:t>
            </a:r>
            <a:r>
              <a:rPr lang="en" sz="1300">
                <a:solidFill>
                  <a:schemeClr val="accent1"/>
                </a:solidFill>
                <a:latin typeface="Lato"/>
                <a:ea typeface="Lato"/>
                <a:cs typeface="Lato"/>
                <a:sym typeface="Lato"/>
              </a:rPr>
              <a:t>Whispy</a:t>
            </a:r>
            <a:r>
              <a:rPr lang="en" sz="1300">
                <a:solidFill>
                  <a:schemeClr val="accent1"/>
                </a:solidFill>
                <a:latin typeface="Lato"/>
                <a:ea typeface="Lato"/>
                <a:cs typeface="Lato"/>
                <a:sym typeface="Lato"/>
              </a:rPr>
              <a:t> Woods.</a:t>
            </a:r>
            <a:endParaRPr sz="1300">
              <a:solidFill>
                <a:schemeClr val="accent1"/>
              </a:solidFill>
              <a:latin typeface="Lato"/>
              <a:ea typeface="Lato"/>
              <a:cs typeface="Lato"/>
              <a:sym typeface="Lato"/>
            </a:endParaRPr>
          </a:p>
          <a:p>
            <a:pPr indent="-311150" lvl="0" marL="457200" rtl="0" algn="l">
              <a:spcBef>
                <a:spcPts val="0"/>
              </a:spcBef>
              <a:spcAft>
                <a:spcPts val="0"/>
              </a:spcAft>
              <a:buClr>
                <a:schemeClr val="accent1"/>
              </a:buClr>
              <a:buSzPts val="1300"/>
              <a:buFont typeface="Lato"/>
              <a:buAutoNum type="arabicPeriod"/>
            </a:pPr>
            <a:r>
              <a:rPr lang="en" sz="1300">
                <a:solidFill>
                  <a:schemeClr val="accent1"/>
                </a:solidFill>
                <a:latin typeface="Lato"/>
                <a:ea typeface="Lato"/>
                <a:cs typeface="Lato"/>
                <a:sym typeface="Lato"/>
              </a:rPr>
              <a:t>Trudge 300m east through Whispy Woods.</a:t>
            </a:r>
            <a:endParaRPr sz="1300">
              <a:solidFill>
                <a:schemeClr val="accent1"/>
              </a:solidFill>
              <a:latin typeface="Lato"/>
              <a:ea typeface="Lato"/>
              <a:cs typeface="Lato"/>
              <a:sym typeface="Lato"/>
            </a:endParaRPr>
          </a:p>
          <a:p>
            <a:pPr indent="-311150" lvl="0" marL="457200" rtl="0" algn="l">
              <a:spcBef>
                <a:spcPts val="0"/>
              </a:spcBef>
              <a:spcAft>
                <a:spcPts val="0"/>
              </a:spcAft>
              <a:buClr>
                <a:schemeClr val="accent1"/>
              </a:buClr>
              <a:buSzPts val="1300"/>
              <a:buFont typeface="Lato"/>
              <a:buAutoNum type="arabicPeriod"/>
            </a:pPr>
            <a:r>
              <a:rPr lang="en" sz="1300">
                <a:solidFill>
                  <a:schemeClr val="accent1"/>
                </a:solidFill>
                <a:latin typeface="Lato"/>
                <a:ea typeface="Lato"/>
                <a:cs typeface="Lato"/>
                <a:sym typeface="Lato"/>
              </a:rPr>
              <a:t> Bolt over King’s Bridge for 550m.</a:t>
            </a:r>
            <a:endParaRPr sz="1300">
              <a:solidFill>
                <a:schemeClr val="accent1"/>
              </a:solidFill>
              <a:latin typeface="Lato"/>
              <a:ea typeface="Lato"/>
              <a:cs typeface="Lato"/>
              <a:sym typeface="Lato"/>
            </a:endParaRPr>
          </a:p>
          <a:p>
            <a:pPr indent="-311150" lvl="0" marL="457200" rtl="0" algn="l">
              <a:spcBef>
                <a:spcPts val="0"/>
              </a:spcBef>
              <a:spcAft>
                <a:spcPts val="0"/>
              </a:spcAft>
              <a:buClr>
                <a:schemeClr val="accent1"/>
              </a:buClr>
              <a:buSzPts val="1300"/>
              <a:buFont typeface="Lato"/>
              <a:buAutoNum type="arabicPeriod"/>
            </a:pPr>
            <a:r>
              <a:rPr lang="en" sz="1300">
                <a:solidFill>
                  <a:schemeClr val="accent1"/>
                </a:solidFill>
                <a:latin typeface="Lato"/>
                <a:ea typeface="Lato"/>
                <a:cs typeface="Lato"/>
                <a:sym typeface="Lato"/>
              </a:rPr>
              <a:t>Slide 40m down Tabby’s Tunnel and you will be at Bethel’s Beach.</a:t>
            </a:r>
            <a:endParaRPr sz="1300">
              <a:solidFill>
                <a:schemeClr val="accent1"/>
              </a:solidFill>
              <a:latin typeface="Lato"/>
              <a:ea typeface="Lato"/>
              <a:cs typeface="Lato"/>
              <a:sym typeface="Lato"/>
            </a:endParaRPr>
          </a:p>
          <a:p>
            <a:pPr indent="-311150" lvl="0" marL="457200" rtl="0" algn="l">
              <a:spcBef>
                <a:spcPts val="0"/>
              </a:spcBef>
              <a:spcAft>
                <a:spcPts val="0"/>
              </a:spcAft>
              <a:buClr>
                <a:schemeClr val="accent1"/>
              </a:buClr>
              <a:buSzPts val="1300"/>
              <a:buFont typeface="Lato"/>
              <a:buAutoNum type="arabicPeriod"/>
            </a:pPr>
            <a:r>
              <a:rPr lang="en" sz="1300">
                <a:solidFill>
                  <a:schemeClr val="accent1"/>
                </a:solidFill>
                <a:latin typeface="Lato"/>
                <a:ea typeface="Lato"/>
                <a:cs typeface="Lato"/>
                <a:sym typeface="Lato"/>
              </a:rPr>
              <a:t>Crawl 3.5km right on Bethel’s Beach.</a:t>
            </a:r>
            <a:endParaRPr sz="1300">
              <a:solidFill>
                <a:schemeClr val="accent1"/>
              </a:solidFill>
              <a:latin typeface="Lato"/>
              <a:ea typeface="Lato"/>
              <a:cs typeface="Lato"/>
              <a:sym typeface="Lato"/>
            </a:endParaRPr>
          </a:p>
          <a:p>
            <a:pPr indent="-311150" lvl="0" marL="457200" rtl="0" algn="l">
              <a:spcBef>
                <a:spcPts val="0"/>
              </a:spcBef>
              <a:spcAft>
                <a:spcPts val="0"/>
              </a:spcAft>
              <a:buClr>
                <a:schemeClr val="accent1"/>
              </a:buClr>
              <a:buSzPts val="1300"/>
              <a:buFont typeface="Lato"/>
              <a:buAutoNum type="arabicPeriod"/>
            </a:pPr>
            <a:r>
              <a:rPr lang="en" sz="1300">
                <a:solidFill>
                  <a:schemeClr val="accent1"/>
                </a:solidFill>
                <a:latin typeface="Lato"/>
                <a:ea typeface="Lato"/>
                <a:cs typeface="Lato"/>
                <a:sym typeface="Lato"/>
              </a:rPr>
              <a:t>Use the left lane at the end of Bethel’ Beach to proceed 350m on Ti Rakau Drive.</a:t>
            </a:r>
            <a:endParaRPr sz="1300">
              <a:solidFill>
                <a:schemeClr val="accent1"/>
              </a:solidFill>
              <a:latin typeface="Lato"/>
              <a:ea typeface="Lato"/>
              <a:cs typeface="Lato"/>
              <a:sym typeface="Lato"/>
            </a:endParaRPr>
          </a:p>
          <a:p>
            <a:pPr indent="-311150" lvl="0" marL="457200" rtl="0" algn="l">
              <a:spcBef>
                <a:spcPts val="0"/>
              </a:spcBef>
              <a:spcAft>
                <a:spcPts val="0"/>
              </a:spcAft>
              <a:buClr>
                <a:schemeClr val="accent1"/>
              </a:buClr>
              <a:buSzPts val="1300"/>
              <a:buFont typeface="Lato"/>
              <a:buAutoNum type="arabicPeriod"/>
            </a:pPr>
            <a:r>
              <a:rPr lang="en" sz="1300">
                <a:solidFill>
                  <a:schemeClr val="accent1"/>
                </a:solidFill>
                <a:latin typeface="Lato"/>
                <a:ea typeface="Lato"/>
                <a:cs typeface="Lato"/>
                <a:sym typeface="Lato"/>
              </a:rPr>
              <a:t>Destination will be on the right.</a:t>
            </a:r>
            <a:endParaRPr sz="1300">
              <a:solidFill>
                <a:schemeClr val="accent1"/>
              </a:solidFill>
              <a:latin typeface="Lato"/>
              <a:ea typeface="Lato"/>
              <a:cs typeface="Lato"/>
              <a:sym typeface="Lato"/>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0"/>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Task</a:t>
            </a:r>
            <a:endParaRPr/>
          </a:p>
        </p:txBody>
      </p:sp>
      <p:sp>
        <p:nvSpPr>
          <p:cNvPr id="133" name="Google Shape;133;p20"/>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You will see on the next slide a map of west Auckland in the past. You will need to write a procedural text of how to get from “Mt Albert” and visit all the other places until you get to “Herne Bay.” There will be other tasks to do after on slide 9.  </a:t>
            </a:r>
            <a:endParaRPr/>
          </a:p>
        </p:txBody>
      </p:sp>
      <p:pic>
        <p:nvPicPr>
          <p:cNvPr id="134" name="Google Shape;134;p20"/>
          <p:cNvPicPr preferRelativeResize="0"/>
          <p:nvPr/>
        </p:nvPicPr>
        <p:blipFill>
          <a:blip r:embed="rId3">
            <a:alphaModFix/>
          </a:blip>
          <a:stretch>
            <a:fillRect/>
          </a:stretch>
        </p:blipFill>
        <p:spPr>
          <a:xfrm>
            <a:off x="4114325" y="832300"/>
            <a:ext cx="4808300" cy="39959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pic>
        <p:nvPicPr>
          <p:cNvPr id="139" name="Google Shape;139;p21"/>
          <p:cNvPicPr preferRelativeResize="0"/>
          <p:nvPr/>
        </p:nvPicPr>
        <p:blipFill>
          <a:blip r:embed="rId3">
            <a:alphaModFix/>
          </a:blip>
          <a:stretch>
            <a:fillRect/>
          </a:stretch>
        </p:blipFill>
        <p:spPr>
          <a:xfrm>
            <a:off x="152400" y="152400"/>
            <a:ext cx="8833949" cy="483869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