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5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0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1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1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3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1" name="Freeform 4"/>
            <p:cNvSpPr/>
            <p:nvPr/>
          </p:nvSpPr>
          <p:spPr>
            <a:xfrm>
              <a:off x="0" y="4876920"/>
              <a:ext cx="9143280" cy="198036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Freeform 5"/>
            <p:cNvSpPr/>
            <p:nvPr/>
          </p:nvSpPr>
          <p:spPr>
            <a:xfrm>
              <a:off x="0" y="0"/>
              <a:ext cx="9143280" cy="487620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" name="Freeform 6"/>
          <p:cNvSpPr/>
          <p:nvPr/>
        </p:nvSpPr>
        <p:spPr>
          <a:xfrm>
            <a:off x="6248520" y="6262560"/>
            <a:ext cx="2894760" cy="609120"/>
          </a:xfrm>
          <a:custGeom>
            <a:avLst/>
            <a:gdLst/>
            <a:ahLst/>
            <a:rect l="l" t="t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" name="Group 7"/>
          <p:cNvGrpSpPr/>
          <p:nvPr/>
        </p:nvGrpSpPr>
        <p:grpSpPr>
          <a:xfrm>
            <a:off x="0" y="6019920"/>
            <a:ext cx="7848000" cy="856440"/>
            <a:chOff x="0" y="6019920"/>
            <a:chExt cx="7848000" cy="856440"/>
          </a:xfrm>
        </p:grpSpPr>
        <p:sp>
          <p:nvSpPr>
            <p:cNvPr id="5" name="Freeform 8"/>
            <p:cNvSpPr/>
            <p:nvPr/>
          </p:nvSpPr>
          <p:spPr>
            <a:xfrm>
              <a:off x="2362320" y="6019920"/>
              <a:ext cx="5142600" cy="849960"/>
            </a:xfrm>
            <a:custGeom>
              <a:avLst/>
              <a:gdLst/>
              <a:ahLst/>
              <a:rect l="l" t="t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" name="Group 9"/>
            <p:cNvGrpSpPr/>
            <p:nvPr/>
          </p:nvGrpSpPr>
          <p:grpSpPr>
            <a:xfrm>
              <a:off x="3946680" y="6019920"/>
              <a:ext cx="3901320" cy="856440"/>
              <a:chOff x="3946680" y="6019920"/>
              <a:chExt cx="3901320" cy="856440"/>
            </a:xfrm>
          </p:grpSpPr>
          <p:sp>
            <p:nvSpPr>
              <p:cNvPr id="7" name="Freeform 10"/>
              <p:cNvSpPr/>
              <p:nvPr/>
            </p:nvSpPr>
            <p:spPr>
              <a:xfrm>
                <a:off x="6267600" y="6031080"/>
                <a:ext cx="1580400" cy="845280"/>
              </a:xfrm>
              <a:custGeom>
                <a:avLst/>
                <a:gdLst/>
                <a:ahLst/>
                <a:rect l="l" t="t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" name="Freeform 11"/>
              <p:cNvSpPr/>
              <p:nvPr/>
            </p:nvSpPr>
            <p:spPr>
              <a:xfrm>
                <a:off x="4249800" y="6019920"/>
                <a:ext cx="294480" cy="626400"/>
              </a:xfrm>
              <a:custGeom>
                <a:avLst/>
                <a:gdLst/>
                <a:ahLst/>
                <a:rect l="l" t="t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" name="Freeform 12"/>
              <p:cNvSpPr/>
              <p:nvPr/>
            </p:nvSpPr>
            <p:spPr>
              <a:xfrm>
                <a:off x="4809960" y="6180120"/>
                <a:ext cx="599400" cy="429480"/>
              </a:xfrm>
              <a:custGeom>
                <a:avLst/>
                <a:gdLst/>
                <a:ahLst/>
                <a:rect l="l" t="t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" name="Freeform 13"/>
              <p:cNvSpPr/>
              <p:nvPr/>
            </p:nvSpPr>
            <p:spPr>
              <a:xfrm>
                <a:off x="5759280" y="6137280"/>
                <a:ext cx="245520" cy="116640"/>
              </a:xfrm>
              <a:custGeom>
                <a:avLst/>
                <a:gdLst/>
                <a:ahLst/>
                <a:rect l="l" t="t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" name="Freeform 14"/>
              <p:cNvSpPr/>
              <p:nvPr/>
            </p:nvSpPr>
            <p:spPr>
              <a:xfrm>
                <a:off x="3946680" y="6126120"/>
                <a:ext cx="65880" cy="127800"/>
              </a:xfrm>
              <a:custGeom>
                <a:avLst/>
                <a:gdLst/>
                <a:ahLst/>
                <a:rect l="l" t="t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2" name="Freeform 15"/>
            <p:cNvSpPr/>
            <p:nvPr/>
          </p:nvSpPr>
          <p:spPr>
            <a:xfrm>
              <a:off x="0" y="6019920"/>
              <a:ext cx="6311160" cy="848520"/>
            </a:xfrm>
            <a:custGeom>
              <a:avLst/>
              <a:gdLst/>
              <a:ahLst/>
              <a:rect l="l" t="t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" name="Group 16"/>
          <p:cNvGrpSpPr/>
          <p:nvPr/>
        </p:nvGrpSpPr>
        <p:grpSpPr>
          <a:xfrm>
            <a:off x="627120" y="6021360"/>
            <a:ext cx="5684040" cy="848520"/>
            <a:chOff x="627120" y="6021360"/>
            <a:chExt cx="5684040" cy="848520"/>
          </a:xfrm>
        </p:grpSpPr>
        <p:sp>
          <p:nvSpPr>
            <p:cNvPr id="14" name="Freeform 17"/>
            <p:cNvSpPr/>
            <p:nvPr/>
          </p:nvSpPr>
          <p:spPr>
            <a:xfrm>
              <a:off x="1898640" y="6021360"/>
              <a:ext cx="578880" cy="461160"/>
            </a:xfrm>
            <a:custGeom>
              <a:avLst/>
              <a:gdLst/>
              <a:ahLst/>
              <a:rect l="l" t="t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Freeform 18"/>
            <p:cNvSpPr/>
            <p:nvPr/>
          </p:nvSpPr>
          <p:spPr>
            <a:xfrm>
              <a:off x="3084480" y="6078600"/>
              <a:ext cx="3226680" cy="791280"/>
            </a:xfrm>
            <a:custGeom>
              <a:avLst/>
              <a:gdLst/>
              <a:ahLst/>
              <a:rect l="l" t="t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Freeform 19"/>
            <p:cNvSpPr/>
            <p:nvPr/>
          </p:nvSpPr>
          <p:spPr>
            <a:xfrm>
              <a:off x="2905200" y="6068880"/>
              <a:ext cx="111960" cy="96120"/>
            </a:xfrm>
            <a:custGeom>
              <a:avLst/>
              <a:gdLst/>
              <a:ahLst/>
              <a:rect l="l" t="t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Freeform 20"/>
            <p:cNvSpPr/>
            <p:nvPr/>
          </p:nvSpPr>
          <p:spPr>
            <a:xfrm>
              <a:off x="1357200" y="6099120"/>
              <a:ext cx="254880" cy="259560"/>
            </a:xfrm>
            <a:custGeom>
              <a:avLst/>
              <a:gdLst/>
              <a:ahLst/>
              <a:rect l="l" t="t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Freeform 21"/>
            <p:cNvSpPr/>
            <p:nvPr/>
          </p:nvSpPr>
          <p:spPr>
            <a:xfrm>
              <a:off x="1120680" y="6118200"/>
              <a:ext cx="92880" cy="9612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Freeform 22"/>
            <p:cNvSpPr/>
            <p:nvPr/>
          </p:nvSpPr>
          <p:spPr>
            <a:xfrm>
              <a:off x="627120" y="6049800"/>
              <a:ext cx="388080" cy="327960"/>
            </a:xfrm>
            <a:custGeom>
              <a:avLst/>
              <a:gdLst/>
              <a:ahLst/>
              <a:rect l="l" t="t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NZ" sz="1800" spc="-1" strike="noStrike">
                <a:latin typeface="Arial"/>
              </a:rPr>
              <a:t>Click to edit the title text format</a:t>
            </a:r>
            <a:endParaRPr b="0" lang="en-NZ" sz="18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1800" spc="-1" strike="noStrike">
                <a:latin typeface="Arial"/>
              </a:rPr>
              <a:t>Click to edit the outline text format</a:t>
            </a:r>
            <a:endParaRPr b="0" lang="en-N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1800" spc="-1" strike="noStrike">
                <a:latin typeface="Arial"/>
              </a:rPr>
              <a:t>Second Outline Level</a:t>
            </a:r>
            <a:endParaRPr b="0" lang="en-N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1800" spc="-1" strike="noStrike">
                <a:latin typeface="Arial"/>
              </a:rPr>
              <a:t>Third Outline Level</a:t>
            </a:r>
            <a:endParaRPr b="0" lang="en-N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1800" spc="-1" strike="noStrike">
                <a:latin typeface="Arial"/>
              </a:rPr>
              <a:t>Fourth Outline Level</a:t>
            </a:r>
            <a:endParaRPr b="0" lang="en-N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1800" spc="-1" strike="noStrike">
                <a:latin typeface="Arial"/>
              </a:rPr>
              <a:t>Fifth Outline Level</a:t>
            </a:r>
            <a:endParaRPr b="0" lang="en-N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1800" spc="-1" strike="noStrike">
                <a:latin typeface="Arial"/>
              </a:rPr>
              <a:t>Sixth Outline Level</a:t>
            </a:r>
            <a:endParaRPr b="0" lang="en-N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1800" spc="-1" strike="noStrike">
                <a:latin typeface="Arial"/>
              </a:rPr>
              <a:t>Seventh Outline Level</a:t>
            </a:r>
            <a:endParaRPr b="0" lang="en-N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3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59" name="Freeform 4"/>
            <p:cNvSpPr/>
            <p:nvPr/>
          </p:nvSpPr>
          <p:spPr>
            <a:xfrm>
              <a:off x="0" y="4876920"/>
              <a:ext cx="9143280" cy="198036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Freeform 5"/>
            <p:cNvSpPr/>
            <p:nvPr/>
          </p:nvSpPr>
          <p:spPr>
            <a:xfrm>
              <a:off x="0" y="0"/>
              <a:ext cx="9143280" cy="487620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1" name="Freeform 6"/>
          <p:cNvSpPr/>
          <p:nvPr/>
        </p:nvSpPr>
        <p:spPr>
          <a:xfrm>
            <a:off x="6248520" y="6262560"/>
            <a:ext cx="2894760" cy="609120"/>
          </a:xfrm>
          <a:custGeom>
            <a:avLst/>
            <a:gdLst/>
            <a:ahLst/>
            <a:rect l="l" t="t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2" name="Group 7"/>
          <p:cNvGrpSpPr/>
          <p:nvPr/>
        </p:nvGrpSpPr>
        <p:grpSpPr>
          <a:xfrm>
            <a:off x="0" y="6019920"/>
            <a:ext cx="7848000" cy="856440"/>
            <a:chOff x="0" y="6019920"/>
            <a:chExt cx="7848000" cy="856440"/>
          </a:xfrm>
        </p:grpSpPr>
        <p:sp>
          <p:nvSpPr>
            <p:cNvPr id="63" name="Freeform 8"/>
            <p:cNvSpPr/>
            <p:nvPr/>
          </p:nvSpPr>
          <p:spPr>
            <a:xfrm>
              <a:off x="2362320" y="6019920"/>
              <a:ext cx="5142600" cy="849960"/>
            </a:xfrm>
            <a:custGeom>
              <a:avLst/>
              <a:gdLst/>
              <a:ahLst/>
              <a:rect l="l" t="t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4" name="Group 9"/>
            <p:cNvGrpSpPr/>
            <p:nvPr/>
          </p:nvGrpSpPr>
          <p:grpSpPr>
            <a:xfrm>
              <a:off x="3946680" y="6019920"/>
              <a:ext cx="3901320" cy="856440"/>
              <a:chOff x="3946680" y="6019920"/>
              <a:chExt cx="3901320" cy="856440"/>
            </a:xfrm>
          </p:grpSpPr>
          <p:sp>
            <p:nvSpPr>
              <p:cNvPr id="65" name="Freeform 10"/>
              <p:cNvSpPr/>
              <p:nvPr/>
            </p:nvSpPr>
            <p:spPr>
              <a:xfrm>
                <a:off x="6267600" y="6031080"/>
                <a:ext cx="1580400" cy="845280"/>
              </a:xfrm>
              <a:custGeom>
                <a:avLst/>
                <a:gdLst/>
                <a:ahLst/>
                <a:rect l="l" t="t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" name="Freeform 11"/>
              <p:cNvSpPr/>
              <p:nvPr/>
            </p:nvSpPr>
            <p:spPr>
              <a:xfrm>
                <a:off x="4249800" y="6019920"/>
                <a:ext cx="294480" cy="626400"/>
              </a:xfrm>
              <a:custGeom>
                <a:avLst/>
                <a:gdLst/>
                <a:ahLst/>
                <a:rect l="l" t="t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7" name="Freeform 12"/>
              <p:cNvSpPr/>
              <p:nvPr/>
            </p:nvSpPr>
            <p:spPr>
              <a:xfrm>
                <a:off x="4809960" y="6180120"/>
                <a:ext cx="599400" cy="429480"/>
              </a:xfrm>
              <a:custGeom>
                <a:avLst/>
                <a:gdLst/>
                <a:ahLst/>
                <a:rect l="l" t="t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8" name="Freeform 13"/>
              <p:cNvSpPr/>
              <p:nvPr/>
            </p:nvSpPr>
            <p:spPr>
              <a:xfrm>
                <a:off x="5759280" y="6137280"/>
                <a:ext cx="245520" cy="116640"/>
              </a:xfrm>
              <a:custGeom>
                <a:avLst/>
                <a:gdLst/>
                <a:ahLst/>
                <a:rect l="l" t="t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9" name="Freeform 14"/>
              <p:cNvSpPr/>
              <p:nvPr/>
            </p:nvSpPr>
            <p:spPr>
              <a:xfrm>
                <a:off x="3946680" y="6126120"/>
                <a:ext cx="65880" cy="127800"/>
              </a:xfrm>
              <a:custGeom>
                <a:avLst/>
                <a:gdLst/>
                <a:ahLst/>
                <a:rect l="l" t="t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70" name="Freeform 15"/>
            <p:cNvSpPr/>
            <p:nvPr/>
          </p:nvSpPr>
          <p:spPr>
            <a:xfrm>
              <a:off x="0" y="6019920"/>
              <a:ext cx="6311160" cy="848520"/>
            </a:xfrm>
            <a:custGeom>
              <a:avLst/>
              <a:gdLst/>
              <a:ahLst/>
              <a:rect l="l" t="t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1" name="Group 16"/>
          <p:cNvGrpSpPr/>
          <p:nvPr/>
        </p:nvGrpSpPr>
        <p:grpSpPr>
          <a:xfrm>
            <a:off x="627120" y="6021360"/>
            <a:ext cx="5684040" cy="848520"/>
            <a:chOff x="627120" y="6021360"/>
            <a:chExt cx="5684040" cy="848520"/>
          </a:xfrm>
        </p:grpSpPr>
        <p:sp>
          <p:nvSpPr>
            <p:cNvPr id="72" name="Freeform 17"/>
            <p:cNvSpPr/>
            <p:nvPr/>
          </p:nvSpPr>
          <p:spPr>
            <a:xfrm>
              <a:off x="1898640" y="6021360"/>
              <a:ext cx="578880" cy="461160"/>
            </a:xfrm>
            <a:custGeom>
              <a:avLst/>
              <a:gdLst/>
              <a:ahLst/>
              <a:rect l="l" t="t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" name="Freeform 18"/>
            <p:cNvSpPr/>
            <p:nvPr/>
          </p:nvSpPr>
          <p:spPr>
            <a:xfrm>
              <a:off x="3084480" y="6078600"/>
              <a:ext cx="3226680" cy="791280"/>
            </a:xfrm>
            <a:custGeom>
              <a:avLst/>
              <a:gdLst/>
              <a:ahLst/>
              <a:rect l="l" t="t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Freeform 19"/>
            <p:cNvSpPr/>
            <p:nvPr/>
          </p:nvSpPr>
          <p:spPr>
            <a:xfrm>
              <a:off x="2905200" y="6068880"/>
              <a:ext cx="111960" cy="96120"/>
            </a:xfrm>
            <a:custGeom>
              <a:avLst/>
              <a:gdLst/>
              <a:ahLst/>
              <a:rect l="l" t="t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Freeform 20"/>
            <p:cNvSpPr/>
            <p:nvPr/>
          </p:nvSpPr>
          <p:spPr>
            <a:xfrm>
              <a:off x="1357200" y="6099120"/>
              <a:ext cx="254880" cy="259560"/>
            </a:xfrm>
            <a:custGeom>
              <a:avLst/>
              <a:gdLst/>
              <a:ahLst/>
              <a:rect l="l" t="t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Freeform 21"/>
            <p:cNvSpPr/>
            <p:nvPr/>
          </p:nvSpPr>
          <p:spPr>
            <a:xfrm>
              <a:off x="1120680" y="6118200"/>
              <a:ext cx="92880" cy="9612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Freeform 22"/>
            <p:cNvSpPr/>
            <p:nvPr/>
          </p:nvSpPr>
          <p:spPr>
            <a:xfrm>
              <a:off x="627120" y="6049800"/>
              <a:ext cx="388080" cy="327960"/>
            </a:xfrm>
            <a:custGeom>
              <a:avLst/>
              <a:gdLst/>
              <a:ahLst/>
              <a:rect l="l" t="t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NZ" sz="4400" spc="-1" strike="noStrike">
                <a:latin typeface="Arial"/>
              </a:rPr>
              <a:t>Click to edit the title text format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3200" spc="-1" strike="noStrike">
                <a:latin typeface="Arial"/>
              </a:rPr>
              <a:t>Click to edit the outline text format</a:t>
            </a:r>
            <a:endParaRPr b="0" lang="en-N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800" spc="-1" strike="noStrike">
                <a:latin typeface="Arial"/>
              </a:rPr>
              <a:t>Second Outline Level</a:t>
            </a:r>
            <a:endParaRPr b="0" lang="en-N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latin typeface="Arial"/>
              </a:rPr>
              <a:t>Third Outline Level</a:t>
            </a:r>
            <a:endParaRPr b="0" lang="en-N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Arial"/>
              </a:rPr>
              <a:t>Fourth Outline Level</a:t>
            </a:r>
            <a:endParaRPr b="0" lang="en-N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Arial"/>
              </a:rPr>
              <a:t>Fifth Outline Level</a:t>
            </a:r>
            <a:endParaRPr b="0" lang="en-N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Arial"/>
              </a:rPr>
              <a:t>Sixth Outline Level</a:t>
            </a:r>
            <a:endParaRPr b="0" lang="en-N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Arial"/>
              </a:rPr>
              <a:t>Seventh Outline Level</a:t>
            </a:r>
            <a:endParaRPr b="0" lang="en-N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1oQ5Jd7p2aY&amp;t=1172s" TargetMode="External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21"/>
          <p:cNvSpPr/>
          <p:nvPr/>
        </p:nvSpPr>
        <p:spPr>
          <a:xfrm>
            <a:off x="457200" y="22824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NZ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1800" spc="-1" strike="noStrike">
              <a:latin typeface="Arial"/>
            </a:endParaRPr>
          </a:p>
        </p:txBody>
      </p:sp>
      <p:sp>
        <p:nvSpPr>
          <p:cNvPr id="117" name="TextBox 122"/>
          <p:cNvSpPr/>
          <p:nvPr/>
        </p:nvSpPr>
        <p:spPr>
          <a:xfrm>
            <a:off x="457200" y="402480"/>
            <a:ext cx="8228880" cy="569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pc="-1" strike="noStrike">
                <a:solidFill>
                  <a:srgbClr val="ffffff"/>
                </a:solidFill>
                <a:latin typeface="Arial"/>
                <a:ea typeface="DejaVu Sans"/>
              </a:rPr>
              <a:t>Week 10</a:t>
            </a:r>
            <a:endParaRPr b="0" lang="en-NZ" sz="5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Culture –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How societies adapt to survive: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Exploring a Foreign Culture –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The Bushmen of the Kalahari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216000" indent="-215640" algn="ctr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7"/>
          <p:cNvSpPr/>
          <p:nvPr/>
        </p:nvSpPr>
        <p:spPr>
          <a:xfrm>
            <a:off x="457200" y="404280"/>
            <a:ext cx="8228880" cy="56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The San Language – Continued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d.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e.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f.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Box 138"/>
          <p:cNvSpPr/>
          <p:nvPr/>
        </p:nvSpPr>
        <p:spPr>
          <a:xfrm>
            <a:off x="1134000" y="720000"/>
            <a:ext cx="7505280" cy="46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ffff"/>
                </a:solidFill>
                <a:latin typeface="Arial"/>
                <a:ea typeface="DejaVu Sans"/>
              </a:rPr>
              <a:t>To hear a “bushman” speaking in clicks, see the following short clip:  https://www.youtube.com/watch?v=W6WO5XabD-s</a:t>
            </a:r>
            <a:endParaRPr b="0" lang="en-NZ" sz="1800" spc="-1" strike="noStrike">
              <a:latin typeface="Arial"/>
            </a:endParaRPr>
          </a:p>
        </p:txBody>
      </p:sp>
      <p:pic>
        <p:nvPicPr>
          <p:cNvPr id="136" name="Picture 139" descr=""/>
          <p:cNvPicPr/>
          <p:nvPr/>
        </p:nvPicPr>
        <p:blipFill>
          <a:blip r:embed="rId1"/>
          <a:stretch/>
        </p:blipFill>
        <p:spPr>
          <a:xfrm rot="21590400">
            <a:off x="1447920" y="1373400"/>
            <a:ext cx="6479280" cy="5693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Box 140"/>
          <p:cNvSpPr/>
          <p:nvPr/>
        </p:nvSpPr>
        <p:spPr>
          <a:xfrm>
            <a:off x="457200" y="260280"/>
            <a:ext cx="8228880" cy="58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5. According to the reading, what do the modern-day bushpeople do with their wealth?  (p. 6)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6. How many different groups of bushpeople live in the Kalahari region?  (p. 6)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7. Most bushpeople live in small bands of between ____ and ____ people. (p. 7)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Box 141"/>
          <p:cNvSpPr/>
          <p:nvPr/>
        </p:nvSpPr>
        <p:spPr>
          <a:xfrm>
            <a:off x="457200" y="333000"/>
            <a:ext cx="8228880" cy="57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8. Three groups of bushpeople have become herders of animals,  List each group and tell me something about them (p. 9).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a.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b.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c.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42"/>
          <p:cNvSpPr/>
          <p:nvPr/>
        </p:nvSpPr>
        <p:spPr>
          <a:xfrm>
            <a:off x="457200" y="404280"/>
            <a:ext cx="8228880" cy="56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9. How did the Kalahari get its name and how was the original name spelled and pronounced? 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a.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b. 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Box 143"/>
          <p:cNvSpPr/>
          <p:nvPr/>
        </p:nvSpPr>
        <p:spPr>
          <a:xfrm>
            <a:off x="250920" y="259920"/>
            <a:ext cx="8804880" cy="57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10. Why is it that some bushpeople do not like to see livestock on the land?  (p. 10).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11. What happened to the /Xam people? 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What happened to the /Xam language? 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a.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b.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4"/>
          <p:cNvSpPr/>
          <p:nvPr/>
        </p:nvSpPr>
        <p:spPr>
          <a:xfrm>
            <a:off x="457200" y="22824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Culture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42" name="TextBox 145"/>
          <p:cNvSpPr/>
          <p:nvPr/>
        </p:nvSpPr>
        <p:spPr>
          <a:xfrm>
            <a:off x="457200" y="1600200"/>
            <a:ext cx="8228880" cy="449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Week 6 Lesson 3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Continue answering the questions from the San reading and write the answers in your Red Book.</a:t>
            </a:r>
            <a:endParaRPr b="0" lang="en-NZ" sz="3200" spc="-1" strike="noStrike">
              <a:latin typeface="Arial"/>
            </a:endParaRPr>
          </a:p>
          <a:p>
            <a:pPr marL="216000" indent="-215640" algn="ctr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6"/>
          <p:cNvSpPr/>
          <p:nvPr/>
        </p:nvSpPr>
        <p:spPr>
          <a:xfrm>
            <a:off x="457200" y="189000"/>
            <a:ext cx="8228880" cy="59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12. Who was the god worshipped by the /Xam and what insect did it often take the form of?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13. What is the significance of the Nharo story involving a jackal tricking people?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14. What is the goal of the Herero game called “/wi .um.”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Box 147"/>
          <p:cNvSpPr/>
          <p:nvPr/>
        </p:nvSpPr>
        <p:spPr>
          <a:xfrm>
            <a:off x="457200" y="333000"/>
            <a:ext cx="8228880" cy="57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15. List 5 things that give !Kung people status: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  <a:ea typeface="DejaVu Sans"/>
              </a:rPr>
              <a:t>1.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  <a:ea typeface="DejaVu Sans"/>
              </a:rPr>
              <a:t>2.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  <a:ea typeface="DejaVu Sans"/>
              </a:rPr>
              <a:t>3.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  <a:ea typeface="DejaVu Sans"/>
              </a:rPr>
              <a:t>4.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9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-1" strike="noStrike">
                <a:solidFill>
                  <a:srgbClr val="ffffff"/>
                </a:solidFill>
                <a:latin typeface="Arial"/>
                <a:ea typeface="DejaVu Sans"/>
              </a:rPr>
              <a:t>5.</a:t>
            </a:r>
            <a:endParaRPr b="0" lang="en-N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48"/>
          <p:cNvSpPr/>
          <p:nvPr/>
        </p:nvSpPr>
        <p:spPr>
          <a:xfrm>
            <a:off x="457200" y="260280"/>
            <a:ext cx="8228880" cy="58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16. Who do the !Kung name their children after?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17. What are two uses of the tsi bush?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18. List the five !Kung seasons and what they represent.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For example, in Northern Australia where I once lived, the wet season is between November and April and is characterized by heavy rain, cyclone threats and an abundance of wild food and game animals.</a:t>
            </a:r>
            <a:endParaRPr b="0" lang="en-NZ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1. </a:t>
            </a:r>
            <a:endParaRPr b="0" lang="en-NZ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/>
          <p:nvPr/>
        </p:nvSpPr>
        <p:spPr>
          <a:xfrm>
            <a:off x="457200" y="228240"/>
            <a:ext cx="8228880" cy="11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ffffff"/>
                </a:solidFill>
                <a:latin typeface="Arial"/>
                <a:ea typeface="DejaVu Sans"/>
              </a:rPr>
              <a:t>        </a:t>
            </a:r>
            <a:r>
              <a:rPr b="0" lang="en-US" sz="4400" spc="-1" strike="noStrike">
                <a:solidFill>
                  <a:srgbClr val="ffffff"/>
                </a:solidFill>
                <a:latin typeface="Arial"/>
                <a:ea typeface="DejaVu Sans"/>
              </a:rPr>
              <a:t>The San Bush People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19" name="Subtitle 2"/>
          <p:cNvSpPr/>
          <p:nvPr/>
        </p:nvSpPr>
        <p:spPr>
          <a:xfrm>
            <a:off x="457200" y="1353240"/>
            <a:ext cx="8228880" cy="402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1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e46c0a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e46c0a"/>
                </a:solidFill>
                <a:latin typeface="Arial"/>
                <a:ea typeface="DejaVu Sans"/>
              </a:rPr>
              <a:t>The San people of Southern Africa are thought to be the oldest culture on earth – and at the very least they are certainly one of the oldest.  Watch the video to get a big picture overview on the San.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24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e46c0a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e46c0a"/>
                </a:solidFill>
                <a:latin typeface="Arial"/>
                <a:ea typeface="DejaVu Sans"/>
              </a:rPr>
              <a:t>Stop when you reach the 20-minute mark.  It is for your own knowledge.  You do not need to write anything down, but it will help you to better understand the readings.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e46c0a"/>
                </a:solidFill>
                <a:latin typeface="Arial"/>
                <a:ea typeface="DejaVu Sans"/>
              </a:rPr>
              <a:t>https://www.youtube.com/watch?v=1oQ5Jd7p2aY&amp;t=622s  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24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Tx/>
                <a:latin typeface="Arial"/>
                <a:ea typeface="DejaVu Sans"/>
                <a:hlinkClick r:id="rId1"/>
              </a:rPr>
              <a:t>https://www.youtube.com/watch?v=1oQ5Jd7p2aY&amp;t=1172s</a:t>
            </a:r>
            <a:endParaRPr b="0" lang="en-N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NZ" sz="24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e46c0a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e46c0a"/>
                </a:solidFill>
                <a:latin typeface="Arial"/>
                <a:ea typeface="DejaVu Sans"/>
              </a:rPr>
              <a:t> 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NZ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Box 149"/>
          <p:cNvSpPr/>
          <p:nvPr/>
        </p:nvSpPr>
        <p:spPr>
          <a:xfrm>
            <a:off x="457200" y="22824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The !Kung Seasons Continued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47" name="TextBox 150"/>
          <p:cNvSpPr/>
          <p:nvPr/>
        </p:nvSpPr>
        <p:spPr>
          <a:xfrm>
            <a:off x="457200" y="1600200"/>
            <a:ext cx="8228880" cy="449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2.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3.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4.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151"/>
          <p:cNvSpPr/>
          <p:nvPr/>
        </p:nvSpPr>
        <p:spPr>
          <a:xfrm>
            <a:off x="457200" y="404280"/>
            <a:ext cx="8228880" cy="56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19. What is the significance of the place called Gautsha?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20. During the 1970s and 80s, what war interrupted the !Kung way of life?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21. Name a pastoral group who live in the Kalahari (a group who keep animals for food).  What animals do they tend to?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Box 123"/>
          <p:cNvSpPr/>
          <p:nvPr/>
        </p:nvSpPr>
        <p:spPr>
          <a:xfrm>
            <a:off x="457200" y="228600"/>
            <a:ext cx="8228880" cy="197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Lessons 1 to 3</a:t>
            </a:r>
            <a:br/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Reading about the Life of the Bush People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21" name="TextBox 124"/>
          <p:cNvSpPr/>
          <p:nvPr/>
        </p:nvSpPr>
        <p:spPr>
          <a:xfrm>
            <a:off x="511200" y="2211120"/>
            <a:ext cx="8228880" cy="374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Read the excerpt from the book </a:t>
            </a:r>
            <a:r>
              <a:rPr b="0" lang="en-US" sz="3200" spc="-1" strike="noStrike" u="sng">
                <a:solidFill>
                  <a:srgbClr val="ffffff"/>
                </a:solidFill>
                <a:uFillTx/>
                <a:latin typeface="Arial"/>
                <a:ea typeface="DejaVu Sans"/>
              </a:rPr>
              <a:t>Kalahari Bushmen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 by Alan Bernard (pages 4-24). </a:t>
            </a:r>
            <a:endParaRPr b="0" lang="en-NZ" sz="3200" spc="-1" strike="noStrike">
              <a:latin typeface="Arial"/>
            </a:endParaRPr>
          </a:p>
        </p:txBody>
      </p:sp>
      <p:pic>
        <p:nvPicPr>
          <p:cNvPr id="122" name="Picture 2" descr="Image result for botswana bushman"/>
          <p:cNvPicPr/>
          <p:nvPr/>
        </p:nvPicPr>
        <p:blipFill>
          <a:blip r:embed="rId1"/>
          <a:stretch/>
        </p:blipFill>
        <p:spPr>
          <a:xfrm>
            <a:off x="755640" y="3770280"/>
            <a:ext cx="2466360" cy="1963080"/>
          </a:xfrm>
          <a:prstGeom prst="rect">
            <a:avLst/>
          </a:prstGeom>
          <a:ln w="0">
            <a:noFill/>
          </a:ln>
        </p:spPr>
      </p:pic>
      <p:pic>
        <p:nvPicPr>
          <p:cNvPr id="123" name="Picture 4" descr="Image result for botswana bushman"/>
          <p:cNvPicPr/>
          <p:nvPr/>
        </p:nvPicPr>
        <p:blipFill>
          <a:blip r:embed="rId2"/>
          <a:stretch/>
        </p:blipFill>
        <p:spPr>
          <a:xfrm>
            <a:off x="3754440" y="3603600"/>
            <a:ext cx="1742400" cy="2618640"/>
          </a:xfrm>
          <a:prstGeom prst="rect">
            <a:avLst/>
          </a:prstGeom>
          <a:ln w="0">
            <a:noFill/>
          </a:ln>
        </p:spPr>
      </p:pic>
      <p:pic>
        <p:nvPicPr>
          <p:cNvPr id="124" name="Picture 6" descr="Image result for botswana bushman"/>
          <p:cNvPicPr/>
          <p:nvPr/>
        </p:nvPicPr>
        <p:blipFill>
          <a:blip r:embed="rId3"/>
          <a:stretch/>
        </p:blipFill>
        <p:spPr>
          <a:xfrm>
            <a:off x="5584680" y="3603600"/>
            <a:ext cx="3399840" cy="2561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128"/>
          <p:cNvSpPr/>
          <p:nvPr/>
        </p:nvSpPr>
        <p:spPr>
          <a:xfrm>
            <a:off x="457200" y="22824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Instructions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26" name="TextBox 129"/>
          <p:cNvSpPr/>
          <p:nvPr/>
        </p:nvSpPr>
        <p:spPr>
          <a:xfrm>
            <a:off x="457200" y="1600200"/>
            <a:ext cx="8228880" cy="449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18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Microsoft YaHei"/>
              </a:rPr>
              <a:t>Answer the questions in your RED Book.  Write each question into your book, followed by the answer.  I suggest you do not write all of the questions out first because it is difficult to judge how much space you will need for writing your answers – and some answers are longer than others.  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Box 130"/>
          <p:cNvSpPr/>
          <p:nvPr/>
        </p:nvSpPr>
        <p:spPr>
          <a:xfrm>
            <a:off x="457200" y="228600"/>
            <a:ext cx="8228880" cy="53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Questions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28" name="TextBox 131"/>
          <p:cNvSpPr/>
          <p:nvPr/>
        </p:nvSpPr>
        <p:spPr>
          <a:xfrm>
            <a:off x="-360" y="1052640"/>
            <a:ext cx="9108360" cy="580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Write each question in your red book starting with number 1. </a:t>
            </a: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en-N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649"/>
              </a:spcBef>
              <a:buClr>
                <a:srgbClr val="e3e3ff"/>
              </a:buClr>
              <a:buFont typeface="StarSymbo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List four different names for the “Bushmen” of the Kalahari. (the answer can be found on page 4). </a:t>
            </a: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a.</a:t>
            </a: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b.</a:t>
            </a: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c.</a:t>
            </a: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  <a:ea typeface="DejaVu Sans"/>
              </a:rPr>
              <a:t>d. </a:t>
            </a:r>
            <a:endParaRPr b="0" lang="en-NZ" sz="2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Box 132"/>
          <p:cNvSpPr/>
          <p:nvPr/>
        </p:nvSpPr>
        <p:spPr>
          <a:xfrm>
            <a:off x="457200" y="333000"/>
            <a:ext cx="8228880" cy="57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2. Of the four names listed in question one, which is the most appropriate and why? (see p. 4)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a.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Why? 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133"/>
          <p:cNvSpPr/>
          <p:nvPr/>
        </p:nvSpPr>
        <p:spPr>
          <a:xfrm>
            <a:off x="457200" y="404280"/>
            <a:ext cx="8228880" cy="56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3. List three reasons why some people want to use the land of the “bushmen.”    (p. 4).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a.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b.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342720" indent="-34200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c.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4"/>
          <p:cNvSpPr/>
          <p:nvPr/>
        </p:nvSpPr>
        <p:spPr>
          <a:xfrm>
            <a:off x="457200" y="22824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  <a:ea typeface="DejaVu Sans"/>
              </a:rPr>
              <a:t>Global Studies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32" name="TextBox 135"/>
          <p:cNvSpPr/>
          <p:nvPr/>
        </p:nvSpPr>
        <p:spPr>
          <a:xfrm>
            <a:off x="457200" y="1600200"/>
            <a:ext cx="8228880" cy="449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94000"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Week 6 Lesson 2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Continue with your reading and answer the questions.  Please write in complete and full sentences.  Please – no one word answers!  Do not rush just to finish – take your time and enjoy learning about the San people. 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216000" indent="-215640" algn="ctr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en-NZ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Box 136"/>
          <p:cNvSpPr/>
          <p:nvPr/>
        </p:nvSpPr>
        <p:spPr>
          <a:xfrm>
            <a:off x="457200" y="189000"/>
            <a:ext cx="8228880" cy="59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4. Write down the six major sounds used by the ‘bushmen” and give their meaning (p. 5). 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The first answer is provided as an example.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799"/>
              </a:spcBef>
              <a:buClr>
                <a:srgbClr val="e3e3ff"/>
              </a:buClr>
              <a:buFont typeface="StarSymbol"/>
              <a:buAutoNum type="alphaL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The / symbol represents a sucking sound that similar to “tsk” – an English expression of annoyance.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b.</a:t>
            </a: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NZ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DejaVu Sans"/>
              </a:rPr>
              <a:t>c.  </a:t>
            </a:r>
            <a:endParaRPr b="0" lang="en-NZ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2094</TotalTime>
  <Application>LibreOffice/7.1.0.3$Windows_X86_64 LibreOffice_project/f6099ecf3d29644b5008cc8f48f42f4a40986e4c</Application>
  <AppVersion>15.0000</AppVersion>
  <Words>860</Words>
  <Paragraphs>142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2007-07-13T11:58:46Z</dcterms:created>
  <dc:creator>a.derbyshire</dc:creator>
  <dc:description/>
  <dc:language>en-NZ</dc:language>
  <cp:lastModifiedBy/>
  <dcterms:modified xsi:type="dcterms:W3CDTF">2022-04-04T15:11:56Z</dcterms:modified>
  <cp:revision>203</cp:revision>
  <dc:subject/>
  <dc:title>Treaty Essay Test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21</vt:i4>
  </property>
  <property fmtid="{D5CDD505-2E9C-101B-9397-08002B2CF9AE}" pid="4" name="Version">
    <vt:r8>8</vt:r8>
  </property>
</Properties>
</file>