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aleway"/>
      <p:regular r:id="rId17"/>
      <p:bold r:id="rId18"/>
      <p:italic r:id="rId19"/>
      <p:boldItalic r:id="rId20"/>
    </p:embeddedFont>
    <p:embeddedFont>
      <p:font typeface="Roboto"/>
      <p:regular r:id="rId21"/>
      <p:bold r:id="rId22"/>
      <p:italic r:id="rId23"/>
      <p:boldItalic r:id="rId24"/>
    </p:embeddedFont>
    <p:embeddedFont>
      <p:font typeface="Lato"/>
      <p:regular r:id="rId25"/>
      <p:bold r:id="rId26"/>
      <p:italic r:id="rId27"/>
      <p:boldItalic r:id="rId28"/>
    </p:embeddedFont>
    <p:embeddedFont>
      <p:font typeface="Source Code Pro"/>
      <p:regular r:id="rId29"/>
      <p:bold r:id="rId30"/>
      <p:italic r:id="rId31"/>
      <p:boldItalic r:id="rId32"/>
    </p:embeddedFont>
    <p:embeddedFont>
      <p:font typeface="Comfortaa"/>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B41D04B-D0EB-4544-B65F-FF774003C38C}">
  <a:tblStyle styleId="{DB41D04B-D0EB-4544-B65F-FF774003C38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CodePr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CodePro-italic.fntdata"/><Relationship Id="rId30" Type="http://schemas.openxmlformats.org/officeDocument/2006/relationships/font" Target="fonts/SourceCodePro-bold.fntdata"/><Relationship Id="rId11" Type="http://schemas.openxmlformats.org/officeDocument/2006/relationships/slide" Target="slides/slide5.xml"/><Relationship Id="rId33" Type="http://schemas.openxmlformats.org/officeDocument/2006/relationships/font" Target="fonts/Comfortaa-regular.fntdata"/><Relationship Id="rId10" Type="http://schemas.openxmlformats.org/officeDocument/2006/relationships/slide" Target="slides/slide4.xml"/><Relationship Id="rId32" Type="http://schemas.openxmlformats.org/officeDocument/2006/relationships/font" Target="fonts/SourceCodePro-bold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Comfortaa-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regular.fntdata"/><Relationship Id="rId16" Type="http://schemas.openxmlformats.org/officeDocument/2006/relationships/slide" Target="slides/slide10.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f3cf5b289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f3cf5b289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fb8594f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efb8594f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efb8594fe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efb8594fe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efb8594fe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efb8594fe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fdb36e87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efdb36e87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efdb36e8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efdb36e8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f3cf5b28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f3cf5b28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3cf5b289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3cf5b289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f3cf5b289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f3cf5b289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youtube.com/watch?v=0UB3a18Iluw"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nationalgeographic.com/adventure/article/how-to-survive-natural-disaster-storm-hurricane-expert-tips"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Disaster Innovation Literacy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400">
                <a:solidFill>
                  <a:srgbClr val="1D2125"/>
                </a:solidFill>
                <a:highlight>
                  <a:srgbClr val="FFFFFF"/>
                </a:highlight>
                <a:latin typeface="Roboto"/>
                <a:ea typeface="Roboto"/>
                <a:cs typeface="Roboto"/>
                <a:sym typeface="Roboto"/>
              </a:rPr>
              <a:t>L.I: We are PLANNING to demonstrate that, as a text creator, I can </a:t>
            </a:r>
            <a:r>
              <a:rPr i="1" lang="en" sz="1400">
                <a:solidFill>
                  <a:srgbClr val="1D2125"/>
                </a:solidFill>
                <a:highlight>
                  <a:srgbClr val="FFFFFF"/>
                </a:highlight>
                <a:latin typeface="Roboto"/>
                <a:ea typeface="Roboto"/>
                <a:cs typeface="Roboto"/>
                <a:sym typeface="Roboto"/>
              </a:rPr>
              <a:t>create</a:t>
            </a:r>
            <a:r>
              <a:rPr lang="en" sz="1400">
                <a:solidFill>
                  <a:srgbClr val="1D2125"/>
                </a:solidFill>
                <a:highlight>
                  <a:srgbClr val="FFFFFF"/>
                </a:highlight>
                <a:latin typeface="Roboto"/>
                <a:ea typeface="Roboto"/>
                <a:cs typeface="Roboto"/>
                <a:sym typeface="Roboto"/>
              </a:rPr>
              <a:t> texts to advocate for myself, for others, and to try to change my world.</a:t>
            </a:r>
            <a:endParaRPr sz="1400"/>
          </a:p>
        </p:txBody>
      </p:sp>
      <p:pic>
        <p:nvPicPr>
          <p:cNvPr id="74" name="Google Shape;74;p13"/>
          <p:cNvPicPr preferRelativeResize="0"/>
          <p:nvPr/>
        </p:nvPicPr>
        <p:blipFill>
          <a:blip r:embed="rId3">
            <a:alphaModFix/>
          </a:blip>
          <a:stretch>
            <a:fillRect/>
          </a:stretch>
        </p:blipFill>
        <p:spPr>
          <a:xfrm>
            <a:off x="152400" y="1605350"/>
            <a:ext cx="2085466" cy="20854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36" name="Google Shape;136;p22"/>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the items you wrote from slide 9 in your English books to </a:t>
            </a:r>
            <a:r>
              <a:rPr b="1" lang="en" sz="1800" u="sng">
                <a:solidFill>
                  <a:srgbClr val="1C1C1C"/>
                </a:solidFill>
                <a:latin typeface="Arial"/>
                <a:ea typeface="Arial"/>
                <a:cs typeface="Arial"/>
                <a:sym typeface="Arial"/>
              </a:rPr>
              <a:t>AT LEAST A YEAR EIGHT STANDARD</a:t>
            </a:r>
            <a:r>
              <a:rPr lang="en" sz="1400">
                <a:solidFill>
                  <a:srgbClr val="333333"/>
                </a:solidFill>
                <a:highlight>
                  <a:schemeClr val="lt1"/>
                </a:highlight>
                <a:latin typeface="Comfortaa"/>
                <a:ea typeface="Comfortaa"/>
                <a:cs typeface="Comfortaa"/>
                <a:sym typeface="Comfortaa"/>
              </a:rPr>
              <a:t>.</a:t>
            </a:r>
            <a:endParaRPr/>
          </a:p>
        </p:txBody>
      </p:sp>
      <p:pic>
        <p:nvPicPr>
          <p:cNvPr id="137" name="Google Shape;137;p22"/>
          <p:cNvPicPr preferRelativeResize="0"/>
          <p:nvPr/>
        </p:nvPicPr>
        <p:blipFill>
          <a:blip r:embed="rId3">
            <a:alphaModFix/>
          </a:blip>
          <a:stretch>
            <a:fillRect/>
          </a:stretch>
        </p:blipFill>
        <p:spPr>
          <a:xfrm>
            <a:off x="4058325" y="1300650"/>
            <a:ext cx="3834275" cy="2542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To Save Lives</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Watch the following </a:t>
            </a:r>
            <a:r>
              <a:rPr lang="en" u="sng">
                <a:solidFill>
                  <a:schemeClr val="hlink"/>
                </a:solidFill>
                <a:hlinkClick r:id="rId3"/>
              </a:rPr>
              <a:t>video</a:t>
            </a:r>
            <a:r>
              <a:rPr lang="en"/>
              <a:t> about disaster innovation to save lives.</a:t>
            </a:r>
            <a:endParaRPr/>
          </a:p>
        </p:txBody>
      </p:sp>
      <p:pic>
        <p:nvPicPr>
          <p:cNvPr id="81" name="Google Shape;81;p14"/>
          <p:cNvPicPr preferRelativeResize="0"/>
          <p:nvPr/>
        </p:nvPicPr>
        <p:blipFill>
          <a:blip r:embed="rId4">
            <a:alphaModFix/>
          </a:blip>
          <a:stretch>
            <a:fillRect/>
          </a:stretch>
        </p:blipFill>
        <p:spPr>
          <a:xfrm>
            <a:off x="4010350" y="1399200"/>
            <a:ext cx="3645773" cy="2443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nvSpPr>
        <p:spPr>
          <a:xfrm>
            <a:off x="0" y="0"/>
            <a:ext cx="9144000" cy="2289900"/>
          </a:xfrm>
          <a:prstGeom prst="rect">
            <a:avLst/>
          </a:prstGeom>
          <a:noFill/>
          <a:ln>
            <a:noFill/>
          </a:ln>
        </p:spPr>
        <p:txBody>
          <a:bodyPr anchorCtr="0" anchor="t" bIns="91425" lIns="91425" spcFirstLastPara="1" rIns="91425" wrap="square" tIns="91425">
            <a:spAutoFit/>
          </a:bodyPr>
          <a:lstStyle/>
          <a:p>
            <a:pPr indent="0" lvl="0" marL="0" rtl="0" algn="l">
              <a:lnSpc>
                <a:spcPct val="162000"/>
              </a:lnSpc>
              <a:spcBef>
                <a:spcPts val="0"/>
              </a:spcBef>
              <a:spcAft>
                <a:spcPts val="0"/>
              </a:spcAft>
              <a:buNone/>
            </a:pPr>
            <a:r>
              <a:rPr lang="en" sz="1100">
                <a:solidFill>
                  <a:srgbClr val="1E252B"/>
                </a:solidFill>
                <a:highlight>
                  <a:srgbClr val="FFFFFF"/>
                </a:highlight>
                <a:latin typeface="Times New Roman"/>
                <a:ea typeface="Times New Roman"/>
                <a:cs typeface="Times New Roman"/>
                <a:sym typeface="Times New Roman"/>
              </a:rPr>
              <a:t>Mātauranga Māori lets communities tap into indigenous wisdom, observations, and sustainable practices developed and refined by Māori over centuries.</a:t>
            </a:r>
            <a:endParaRPr sz="1100">
              <a:solidFill>
                <a:srgbClr val="1E252B"/>
              </a:solidFill>
              <a:highlight>
                <a:srgbClr val="FFFFFF"/>
              </a:highlight>
              <a:latin typeface="Times New Roman"/>
              <a:ea typeface="Times New Roman"/>
              <a:cs typeface="Times New Roman"/>
              <a:sym typeface="Times New Roman"/>
            </a:endParaRPr>
          </a:p>
          <a:p>
            <a:pPr indent="0" lvl="0" marL="0" rtl="0" algn="l">
              <a:lnSpc>
                <a:spcPct val="162000"/>
              </a:lnSpc>
              <a:spcBef>
                <a:spcPts val="2200"/>
              </a:spcBef>
              <a:spcAft>
                <a:spcPts val="0"/>
              </a:spcAft>
              <a:buNone/>
            </a:pPr>
            <a:r>
              <a:rPr lang="en" sz="1100">
                <a:solidFill>
                  <a:srgbClr val="1E252B"/>
                </a:solidFill>
                <a:highlight>
                  <a:srgbClr val="FFFFFF"/>
                </a:highlight>
                <a:latin typeface="Times New Roman"/>
                <a:ea typeface="Times New Roman"/>
                <a:cs typeface="Times New Roman"/>
                <a:sym typeface="Times New Roman"/>
              </a:rPr>
              <a:t>Central to Mātauranga Māori is an emphasis on working harmoniously with nature instead of trying to dominate or control it. Traditional practices, rooted in an understanding of natural landforms and waterways, can inform flood mitigation strategies. </a:t>
            </a:r>
            <a:endParaRPr sz="1100">
              <a:solidFill>
                <a:srgbClr val="1E252B"/>
              </a:solidFill>
              <a:highlight>
                <a:srgbClr val="FFFFFF"/>
              </a:highlight>
              <a:latin typeface="Times New Roman"/>
              <a:ea typeface="Times New Roman"/>
              <a:cs typeface="Times New Roman"/>
              <a:sym typeface="Times New Roman"/>
            </a:endParaRPr>
          </a:p>
          <a:p>
            <a:pPr indent="0" lvl="0" marL="0" rtl="0" algn="l">
              <a:lnSpc>
                <a:spcPct val="162000"/>
              </a:lnSpc>
              <a:spcBef>
                <a:spcPts val="2200"/>
              </a:spcBef>
              <a:spcAft>
                <a:spcPts val="2200"/>
              </a:spcAft>
              <a:buNone/>
            </a:pPr>
            <a:r>
              <a:rPr lang="en" sz="1100">
                <a:solidFill>
                  <a:srgbClr val="1E252B"/>
                </a:solidFill>
                <a:highlight>
                  <a:srgbClr val="FFFFFF"/>
                </a:highlight>
                <a:latin typeface="Times New Roman"/>
                <a:ea typeface="Times New Roman"/>
                <a:cs typeface="Times New Roman"/>
                <a:sym typeface="Times New Roman"/>
              </a:rPr>
              <a:t>Māori knowledge recognises the natural flow patterns of rivers and respects ecosystems' ability to absorb water, giving valuable insights into sustainable approaches for managing floodwaters. Examples include re-establishing wetlands and protecting riparian vegetation, which enhance water retention and minimise the impacts of flooding.</a:t>
            </a:r>
            <a:endParaRPr sz="1100">
              <a:solidFill>
                <a:srgbClr val="1E252B"/>
              </a:solidFill>
              <a:highlight>
                <a:srgbClr val="FFFFFF"/>
              </a:highlight>
              <a:latin typeface="Times New Roman"/>
              <a:ea typeface="Times New Roman"/>
              <a:cs typeface="Times New Roman"/>
              <a:sym typeface="Times New Roman"/>
            </a:endParaRPr>
          </a:p>
        </p:txBody>
      </p:sp>
      <p:pic>
        <p:nvPicPr>
          <p:cNvPr id="87" name="Google Shape;87;p15"/>
          <p:cNvPicPr preferRelativeResize="0"/>
          <p:nvPr/>
        </p:nvPicPr>
        <p:blipFill>
          <a:blip r:embed="rId3">
            <a:alphaModFix/>
          </a:blip>
          <a:stretch>
            <a:fillRect/>
          </a:stretch>
        </p:blipFill>
        <p:spPr>
          <a:xfrm>
            <a:off x="2867350" y="2463350"/>
            <a:ext cx="3639501" cy="236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Of Natural Disaster</a:t>
            </a:r>
            <a:endParaRPr/>
          </a:p>
        </p:txBody>
      </p:sp>
      <p:sp>
        <p:nvSpPr>
          <p:cNvPr id="93" name="Google Shape;93;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424242"/>
                </a:solidFill>
                <a:latin typeface="Source Code Pro"/>
                <a:ea typeface="Source Code Pro"/>
                <a:cs typeface="Source Code Pro"/>
                <a:sym typeface="Source Code Pro"/>
              </a:rPr>
              <a:t>On the next slide you will see a list of natural disasters. Choose one of them.</a:t>
            </a:r>
            <a:endParaRPr>
              <a:solidFill>
                <a:srgbClr val="424242"/>
              </a:solidFill>
              <a:latin typeface="Source Code Pro"/>
              <a:ea typeface="Source Code Pro"/>
              <a:cs typeface="Source Code Pro"/>
              <a:sym typeface="Source Code Pro"/>
            </a:endParaRPr>
          </a:p>
          <a:p>
            <a:pPr indent="0" lvl="0" marL="0" rtl="0" algn="l">
              <a:spcBef>
                <a:spcPts val="1200"/>
              </a:spcBef>
              <a:spcAft>
                <a:spcPts val="1200"/>
              </a:spcAft>
              <a:buClr>
                <a:schemeClr val="dk2"/>
              </a:buClr>
              <a:buSzPts val="1100"/>
              <a:buFont typeface="Arial"/>
              <a:buNone/>
            </a:pPr>
            <a:r>
              <a:rPr lang="en">
                <a:solidFill>
                  <a:srgbClr val="424242"/>
                </a:solidFill>
                <a:latin typeface="Source Code Pro"/>
                <a:ea typeface="Source Code Pro"/>
                <a:cs typeface="Source Code Pro"/>
                <a:sym typeface="Source Code Pro"/>
              </a:rPr>
              <a:t>Then imagine you have survived the events of that natural disaster. You will need to know how to have better chances of surviving that natural disaster with technology and without technology.</a:t>
            </a:r>
            <a:endParaRPr>
              <a:solidFill>
                <a:srgbClr val="424242"/>
              </a:solidFill>
              <a:latin typeface="Source Code Pro"/>
              <a:ea typeface="Source Code Pro"/>
              <a:cs typeface="Source Code Pro"/>
              <a:sym typeface="Source Code Pro"/>
            </a:endParaRPr>
          </a:p>
        </p:txBody>
      </p:sp>
      <p:pic>
        <p:nvPicPr>
          <p:cNvPr id="94" name="Google Shape;94;p16"/>
          <p:cNvPicPr preferRelativeResize="0"/>
          <p:nvPr/>
        </p:nvPicPr>
        <p:blipFill>
          <a:blip r:embed="rId3">
            <a:alphaModFix/>
          </a:blip>
          <a:stretch>
            <a:fillRect/>
          </a:stretch>
        </p:blipFill>
        <p:spPr>
          <a:xfrm>
            <a:off x="181950" y="1519088"/>
            <a:ext cx="2105313" cy="21053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Natural Disasters Choice</a:t>
            </a:r>
            <a:endParaRPr/>
          </a:p>
        </p:txBody>
      </p:sp>
      <p:sp>
        <p:nvSpPr>
          <p:cNvPr id="100" name="Google Shape;100;p17"/>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Earthquake</a:t>
            </a:r>
            <a:endParaRPr/>
          </a:p>
          <a:p>
            <a:pPr indent="-342900" lvl="0" marL="457200" rtl="0" algn="l">
              <a:spcBef>
                <a:spcPts val="0"/>
              </a:spcBef>
              <a:spcAft>
                <a:spcPts val="0"/>
              </a:spcAft>
              <a:buSzPts val="1800"/>
              <a:buAutoNum type="arabicPeriod"/>
            </a:pPr>
            <a:r>
              <a:rPr lang="en"/>
              <a:t>Flood</a:t>
            </a:r>
            <a:endParaRPr/>
          </a:p>
          <a:p>
            <a:pPr indent="-342900" lvl="0" marL="457200" rtl="0" algn="l">
              <a:spcBef>
                <a:spcPts val="0"/>
              </a:spcBef>
              <a:spcAft>
                <a:spcPts val="0"/>
              </a:spcAft>
              <a:buSzPts val="1800"/>
              <a:buAutoNum type="arabicPeriod"/>
            </a:pPr>
            <a:r>
              <a:rPr lang="en"/>
              <a:t>Tsunami</a:t>
            </a:r>
            <a:endParaRPr/>
          </a:p>
          <a:p>
            <a:pPr indent="-342900" lvl="0" marL="457200" rtl="0" algn="l">
              <a:spcBef>
                <a:spcPts val="0"/>
              </a:spcBef>
              <a:spcAft>
                <a:spcPts val="0"/>
              </a:spcAft>
              <a:buSzPts val="1800"/>
              <a:buAutoNum type="arabicPeriod"/>
            </a:pPr>
            <a:r>
              <a:rPr lang="en"/>
              <a:t>Volcanic Eruption</a:t>
            </a:r>
            <a:endParaRPr/>
          </a:p>
          <a:p>
            <a:pPr indent="-342900" lvl="0" marL="457200" rtl="0" algn="l">
              <a:spcBef>
                <a:spcPts val="0"/>
              </a:spcBef>
              <a:spcAft>
                <a:spcPts val="0"/>
              </a:spcAft>
              <a:buSzPts val="1800"/>
              <a:buAutoNum type="arabicPeriod"/>
            </a:pPr>
            <a:r>
              <a:rPr lang="en"/>
              <a:t>Wildfire</a:t>
            </a:r>
            <a:endParaRPr/>
          </a:p>
          <a:p>
            <a:pPr indent="-342900" lvl="0" marL="457200" rtl="0" algn="l">
              <a:spcBef>
                <a:spcPts val="0"/>
              </a:spcBef>
              <a:spcAft>
                <a:spcPts val="0"/>
              </a:spcAft>
              <a:buSzPts val="1800"/>
              <a:buAutoNum type="arabicPeriod"/>
            </a:pPr>
            <a:r>
              <a:rPr lang="en"/>
              <a:t>Blizzard</a:t>
            </a:r>
            <a:endParaRPr/>
          </a:p>
          <a:p>
            <a:pPr indent="-342900" lvl="0" marL="457200" rtl="0" algn="l">
              <a:spcBef>
                <a:spcPts val="0"/>
              </a:spcBef>
              <a:spcAft>
                <a:spcPts val="0"/>
              </a:spcAft>
              <a:buSzPts val="1800"/>
              <a:buAutoNum type="arabicPeriod"/>
            </a:pPr>
            <a:r>
              <a:rPr lang="en"/>
              <a:t>Avalanche</a:t>
            </a:r>
            <a:endParaRPr/>
          </a:p>
          <a:p>
            <a:pPr indent="-342900" lvl="0" marL="457200" rtl="0" algn="l">
              <a:spcBef>
                <a:spcPts val="0"/>
              </a:spcBef>
              <a:spcAft>
                <a:spcPts val="0"/>
              </a:spcAft>
              <a:buSzPts val="1800"/>
              <a:buAutoNum type="arabicPeriod"/>
            </a:pPr>
            <a:r>
              <a:rPr lang="en"/>
              <a:t>Cyclone</a:t>
            </a:r>
            <a:endParaRPr/>
          </a:p>
          <a:p>
            <a:pPr indent="-342900" lvl="0" marL="457200" rtl="0" algn="l">
              <a:spcBef>
                <a:spcPts val="0"/>
              </a:spcBef>
              <a:spcAft>
                <a:spcPts val="0"/>
              </a:spcAft>
              <a:buSzPts val="1800"/>
              <a:buAutoNum type="arabicPeriod"/>
            </a:pPr>
            <a:r>
              <a:rPr lang="en"/>
              <a:t>Sandstorm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8"/>
          <p:cNvPicPr preferRelativeResize="0"/>
          <p:nvPr/>
        </p:nvPicPr>
        <p:blipFill>
          <a:blip r:embed="rId3">
            <a:alphaModFix/>
          </a:blip>
          <a:stretch>
            <a:fillRect/>
          </a:stretch>
        </p:blipFill>
        <p:spPr>
          <a:xfrm>
            <a:off x="122850" y="2423950"/>
            <a:ext cx="4360475" cy="2611150"/>
          </a:xfrm>
          <a:prstGeom prst="rect">
            <a:avLst/>
          </a:prstGeom>
          <a:noFill/>
          <a:ln>
            <a:noFill/>
          </a:ln>
        </p:spPr>
      </p:pic>
      <p:pic>
        <p:nvPicPr>
          <p:cNvPr id="106" name="Google Shape;106;p18"/>
          <p:cNvPicPr preferRelativeResize="0"/>
          <p:nvPr/>
        </p:nvPicPr>
        <p:blipFill>
          <a:blip r:embed="rId4">
            <a:alphaModFix/>
          </a:blip>
          <a:stretch>
            <a:fillRect/>
          </a:stretch>
        </p:blipFill>
        <p:spPr>
          <a:xfrm>
            <a:off x="4684975" y="2423950"/>
            <a:ext cx="4326324" cy="2611149"/>
          </a:xfrm>
          <a:prstGeom prst="rect">
            <a:avLst/>
          </a:prstGeom>
          <a:noFill/>
          <a:ln>
            <a:noFill/>
          </a:ln>
        </p:spPr>
      </p:pic>
      <p:cxnSp>
        <p:nvCxnSpPr>
          <p:cNvPr id="107" name="Google Shape;107;p18"/>
          <p:cNvCxnSpPr/>
          <p:nvPr/>
        </p:nvCxnSpPr>
        <p:spPr>
          <a:xfrm flipH="1">
            <a:off x="2256500" y="738950"/>
            <a:ext cx="1763700" cy="1034700"/>
          </a:xfrm>
          <a:prstGeom prst="straightConnector1">
            <a:avLst/>
          </a:prstGeom>
          <a:noFill/>
          <a:ln cap="flat" cmpd="sng" w="9525">
            <a:solidFill>
              <a:schemeClr val="dk2"/>
            </a:solidFill>
            <a:prstDash val="solid"/>
            <a:round/>
            <a:headEnd len="med" w="med" type="none"/>
            <a:tailEnd len="med" w="med" type="triangle"/>
          </a:ln>
        </p:spPr>
      </p:cxnSp>
      <p:sp>
        <p:nvSpPr>
          <p:cNvPr id="108" name="Google Shape;108;p18"/>
          <p:cNvSpPr txBox="1"/>
          <p:nvPr/>
        </p:nvSpPr>
        <p:spPr>
          <a:xfrm>
            <a:off x="817825" y="1872150"/>
            <a:ext cx="30840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With technology</a:t>
            </a:r>
            <a:endParaRPr sz="1800">
              <a:solidFill>
                <a:schemeClr val="dk2"/>
              </a:solidFill>
              <a:latin typeface="Lato"/>
              <a:ea typeface="Lato"/>
              <a:cs typeface="Lato"/>
              <a:sym typeface="Lato"/>
            </a:endParaRPr>
          </a:p>
        </p:txBody>
      </p:sp>
      <p:sp>
        <p:nvSpPr>
          <p:cNvPr id="109" name="Google Shape;109;p18"/>
          <p:cNvSpPr txBox="1"/>
          <p:nvPr/>
        </p:nvSpPr>
        <p:spPr>
          <a:xfrm>
            <a:off x="4059625" y="108400"/>
            <a:ext cx="11430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Lato"/>
                <a:ea typeface="Lato"/>
                <a:cs typeface="Lato"/>
                <a:sym typeface="Lato"/>
              </a:rPr>
              <a:t>After</a:t>
            </a:r>
            <a:endParaRPr sz="1800">
              <a:solidFill>
                <a:schemeClr val="dk2"/>
              </a:solidFill>
              <a:latin typeface="Lato"/>
              <a:ea typeface="Lato"/>
              <a:cs typeface="Lato"/>
              <a:sym typeface="Lato"/>
            </a:endParaRPr>
          </a:p>
          <a:p>
            <a:pPr indent="0" lvl="0" marL="0" rtl="0" algn="l">
              <a:spcBef>
                <a:spcPts val="0"/>
              </a:spcBef>
              <a:spcAft>
                <a:spcPts val="0"/>
              </a:spcAft>
              <a:buNone/>
            </a:pPr>
            <a:r>
              <a:rPr lang="en" sz="1800">
                <a:solidFill>
                  <a:schemeClr val="dk2"/>
                </a:solidFill>
                <a:latin typeface="Lato"/>
                <a:ea typeface="Lato"/>
                <a:cs typeface="Lato"/>
                <a:sym typeface="Lato"/>
              </a:rPr>
              <a:t>surviving natural disaster</a:t>
            </a:r>
            <a:endParaRPr sz="1800">
              <a:solidFill>
                <a:schemeClr val="dk2"/>
              </a:solidFill>
              <a:latin typeface="Lato"/>
              <a:ea typeface="Lato"/>
              <a:cs typeface="Lato"/>
              <a:sym typeface="Lato"/>
            </a:endParaRPr>
          </a:p>
        </p:txBody>
      </p:sp>
      <p:cxnSp>
        <p:nvCxnSpPr>
          <p:cNvPr id="110" name="Google Shape;110;p18"/>
          <p:cNvCxnSpPr/>
          <p:nvPr/>
        </p:nvCxnSpPr>
        <p:spPr>
          <a:xfrm>
            <a:off x="5379975" y="709450"/>
            <a:ext cx="1694700" cy="1074000"/>
          </a:xfrm>
          <a:prstGeom prst="straightConnector1">
            <a:avLst/>
          </a:prstGeom>
          <a:noFill/>
          <a:ln cap="flat" cmpd="sng" w="9525">
            <a:solidFill>
              <a:schemeClr val="dk2"/>
            </a:solidFill>
            <a:prstDash val="solid"/>
            <a:round/>
            <a:headEnd len="med" w="med" type="none"/>
            <a:tailEnd len="med" w="med" type="triangle"/>
          </a:ln>
        </p:spPr>
      </p:cxnSp>
      <p:sp>
        <p:nvSpPr>
          <p:cNvPr id="111" name="Google Shape;111;p18"/>
          <p:cNvSpPr txBox="1"/>
          <p:nvPr/>
        </p:nvSpPr>
        <p:spPr>
          <a:xfrm>
            <a:off x="5348138" y="187285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Lato"/>
                <a:ea typeface="Lato"/>
                <a:cs typeface="Lato"/>
                <a:sym typeface="Lato"/>
              </a:rPr>
              <a:t>                  </a:t>
            </a:r>
            <a:r>
              <a:rPr lang="en" sz="1800">
                <a:solidFill>
                  <a:schemeClr val="dk2"/>
                </a:solidFill>
                <a:latin typeface="Lato"/>
                <a:ea typeface="Lato"/>
                <a:cs typeface="Lato"/>
                <a:sym typeface="Lato"/>
              </a:rPr>
              <a:t>Without technology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Activity</a:t>
            </a:r>
            <a:endParaRPr/>
          </a:p>
        </p:txBody>
      </p:sp>
      <p:sp>
        <p:nvSpPr>
          <p:cNvPr id="117" name="Google Shape;117;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will first look at how to survive natural disasters without technology.</a:t>
            </a:r>
            <a:endParaRPr/>
          </a:p>
          <a:p>
            <a:pPr indent="0" lvl="0" marL="0" rtl="0" algn="l">
              <a:spcBef>
                <a:spcPts val="1200"/>
              </a:spcBef>
              <a:spcAft>
                <a:spcPts val="0"/>
              </a:spcAft>
              <a:buNone/>
            </a:pPr>
            <a:r>
              <a:rPr lang="en"/>
              <a:t>Imagine that you are a guide who has to clearly tell people how to survive a natural disaster with the most basic tools necessary for survival.</a:t>
            </a:r>
            <a:endParaRPr/>
          </a:p>
          <a:p>
            <a:pPr indent="0" lvl="0" marL="0" rtl="0" algn="l">
              <a:spcBef>
                <a:spcPts val="1200"/>
              </a:spcBef>
              <a:spcAft>
                <a:spcPts val="1200"/>
              </a:spcAft>
              <a:buNone/>
            </a:pPr>
            <a:r>
              <a:rPr lang="en"/>
              <a:t>Read this </a:t>
            </a:r>
            <a:r>
              <a:rPr lang="en" u="sng">
                <a:solidFill>
                  <a:schemeClr val="hlink"/>
                </a:solidFill>
                <a:hlinkClick r:id="rId3"/>
              </a:rPr>
              <a:t>article</a:t>
            </a:r>
            <a:r>
              <a:rPr lang="en"/>
              <a:t> about how to survive a natural disaster and write everything you need to help people survive a natural disaster with only basic tools.</a:t>
            </a:r>
            <a:endParaRPr/>
          </a:p>
        </p:txBody>
      </p:sp>
      <p:pic>
        <p:nvPicPr>
          <p:cNvPr id="118" name="Google Shape;118;p19"/>
          <p:cNvPicPr preferRelativeResize="0"/>
          <p:nvPr/>
        </p:nvPicPr>
        <p:blipFill>
          <a:blip r:embed="rId4">
            <a:alphaModFix/>
          </a:blip>
          <a:stretch>
            <a:fillRect/>
          </a:stretch>
        </p:blipFill>
        <p:spPr>
          <a:xfrm>
            <a:off x="4030050" y="1349925"/>
            <a:ext cx="4079350" cy="2532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24" name="Google Shape;124;p20"/>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On the next slide you will see a table. Draw the table into your English books.</a:t>
            </a:r>
            <a:endParaRPr sz="1400"/>
          </a:p>
          <a:p>
            <a:pPr indent="0" lvl="0" marL="0" rtl="0" algn="l">
              <a:spcBef>
                <a:spcPts val="1200"/>
              </a:spcBef>
              <a:spcAft>
                <a:spcPts val="0"/>
              </a:spcAft>
              <a:buNone/>
            </a:pPr>
            <a:r>
              <a:t/>
            </a:r>
            <a:endParaRPr sz="1400"/>
          </a:p>
          <a:p>
            <a:pPr indent="0" lvl="0" marL="0" rtl="0" algn="l">
              <a:spcBef>
                <a:spcPts val="1200"/>
              </a:spcBef>
              <a:spcAft>
                <a:spcPts val="1200"/>
              </a:spcAft>
              <a:buNone/>
            </a:pPr>
            <a:r>
              <a:rPr lang="en" sz="1400"/>
              <a:t>Then write in the table underneath each heading a list of items you absolutely need and items you want to bring with you but don’t actually need. (All items shouldn’t be technological).</a:t>
            </a:r>
            <a:endParaRPr sz="1400"/>
          </a:p>
        </p:txBody>
      </p:sp>
      <p:pic>
        <p:nvPicPr>
          <p:cNvPr id="125" name="Google Shape;125;p20"/>
          <p:cNvPicPr preferRelativeResize="0"/>
          <p:nvPr/>
        </p:nvPicPr>
        <p:blipFill>
          <a:blip r:embed="rId3">
            <a:alphaModFix/>
          </a:blip>
          <a:stretch>
            <a:fillRect/>
          </a:stretch>
        </p:blipFill>
        <p:spPr>
          <a:xfrm>
            <a:off x="4079325" y="1261250"/>
            <a:ext cx="3901975" cy="267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21"/>
          <p:cNvGraphicFramePr/>
          <p:nvPr/>
        </p:nvGraphicFramePr>
        <p:xfrm>
          <a:off x="1011625" y="101825"/>
          <a:ext cx="3000000" cy="3000000"/>
        </p:xfrm>
        <a:graphic>
          <a:graphicData uri="http://schemas.openxmlformats.org/drawingml/2006/table">
            <a:tbl>
              <a:tblPr>
                <a:noFill/>
                <a:tableStyleId>{DB41D04B-D0EB-4544-B65F-FF774003C38C}</a:tableStyleId>
              </a:tblPr>
              <a:tblGrid>
                <a:gridCol w="3619500"/>
                <a:gridCol w="3619500"/>
              </a:tblGrid>
              <a:tr h="381000">
                <a:tc>
                  <a:txBody>
                    <a:bodyPr/>
                    <a:lstStyle/>
                    <a:p>
                      <a:pPr indent="0" lvl="0" marL="0" rtl="0" algn="ctr">
                        <a:spcBef>
                          <a:spcPts val="0"/>
                        </a:spcBef>
                        <a:spcAft>
                          <a:spcPts val="0"/>
                        </a:spcAft>
                        <a:buNone/>
                      </a:pPr>
                      <a:r>
                        <a:rPr lang="en"/>
                        <a:t>Items I </a:t>
                      </a:r>
                      <a:r>
                        <a:rPr lang="en"/>
                        <a:t>absolutely</a:t>
                      </a:r>
                      <a:r>
                        <a:rPr lang="en"/>
                        <a:t> need for survival</a:t>
                      </a:r>
                      <a:endParaRPr/>
                    </a:p>
                  </a:txBody>
                  <a:tcPr marT="91425" marB="91425" marR="91425" marL="91425"/>
                </a:tc>
                <a:tc>
                  <a:txBody>
                    <a:bodyPr/>
                    <a:lstStyle/>
                    <a:p>
                      <a:pPr indent="0" lvl="0" marL="0" rtl="0" algn="ctr">
                        <a:spcBef>
                          <a:spcPts val="0"/>
                        </a:spcBef>
                        <a:spcAft>
                          <a:spcPts val="0"/>
                        </a:spcAft>
                        <a:buNone/>
                      </a:pPr>
                      <a:r>
                        <a:rPr lang="en"/>
                        <a:t>Items I do not need but want to take</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