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5143500" cx="9144000"/>
  <p:notesSz cx="6858000" cy="9144000"/>
  <p:embeddedFontLst>
    <p:embeddedFont>
      <p:font typeface="Roboto"/>
      <p:regular r:id="rId16"/>
      <p:bold r:id="rId17"/>
      <p:italic r:id="rId18"/>
      <p:boldItalic r:id="rId19"/>
    </p:embeddedFont>
    <p:embeddedFont>
      <p:font typeface="Lato"/>
      <p:regular r:id="rId20"/>
      <p:bold r:id="rId21"/>
      <p:italic r:id="rId22"/>
      <p:boldItalic r:id="rId23"/>
    </p:embeddedFont>
    <p:embeddedFont>
      <p:font typeface="Source Code Pro"/>
      <p:regular r:id="rId24"/>
      <p:bold r:id="rId25"/>
      <p:italic r:id="rId26"/>
      <p:boldItalic r:id="rId27"/>
    </p:embeddedFont>
    <p:embeddedFont>
      <p:font typeface="Oswald"/>
      <p:regular r:id="rId28"/>
      <p:bold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AF3E657-4706-4B1B-9C8D-79C934C06016}">
  <a:tblStyle styleId="{EAF3E657-4706-4B1B-9C8D-79C934C0601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regular.fntdata"/><Relationship Id="rId22" Type="http://schemas.openxmlformats.org/officeDocument/2006/relationships/font" Target="fonts/Lato-italic.fntdata"/><Relationship Id="rId21" Type="http://schemas.openxmlformats.org/officeDocument/2006/relationships/font" Target="fonts/Lato-bold.fntdata"/><Relationship Id="rId24" Type="http://schemas.openxmlformats.org/officeDocument/2006/relationships/font" Target="fonts/SourceCodePro-regular.fntdata"/><Relationship Id="rId23" Type="http://schemas.openxmlformats.org/officeDocument/2006/relationships/font" Target="fonts/Lato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SourceCodePro-italic.fntdata"/><Relationship Id="rId25" Type="http://schemas.openxmlformats.org/officeDocument/2006/relationships/font" Target="fonts/SourceCodePro-bold.fntdata"/><Relationship Id="rId28" Type="http://schemas.openxmlformats.org/officeDocument/2006/relationships/font" Target="fonts/Oswald-regular.fntdata"/><Relationship Id="rId27" Type="http://schemas.openxmlformats.org/officeDocument/2006/relationships/font" Target="fonts/SourceCodePro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Oswald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Roboto-bold.fntdata"/><Relationship Id="rId16" Type="http://schemas.openxmlformats.org/officeDocument/2006/relationships/font" Target="fonts/Roboto-regular.fntdata"/><Relationship Id="rId19" Type="http://schemas.openxmlformats.org/officeDocument/2006/relationships/font" Target="fonts/Roboto-boldItalic.fntdata"/><Relationship Id="rId18" Type="http://schemas.openxmlformats.org/officeDocument/2006/relationships/font" Target="fonts/Roboto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76d80cf912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76d80cf912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76d80cf912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76d80cf912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76d80cf912_0_2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76d80cf912_0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76d80cf912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76d80cf912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d80cf912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276d80cf912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76d80cf912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76d80cf912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76d80cf912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76d80cf912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76d80cf912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76d80cf912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10800000">
            <a:off x="4226100" y="2933550"/>
            <a:ext cx="691800" cy="388500"/>
          </a:xfrm>
          <a:prstGeom prst="triangle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25" y="0"/>
            <a:ext cx="9144000" cy="3124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411175" y="644300"/>
            <a:ext cx="8282400" cy="2109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411175" y="3398250"/>
            <a:ext cx="8282400" cy="126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Google Shape;52;p11"/>
          <p:cNvCxnSpPr/>
          <p:nvPr/>
        </p:nvCxnSpPr>
        <p:spPr>
          <a:xfrm>
            <a:off x="413275" y="2988275"/>
            <a:ext cx="91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53" name="Google Shape;53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1567350"/>
            <a:ext cx="9144000" cy="2008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430800" y="1889700"/>
            <a:ext cx="8282400" cy="151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Google Shape;20;p4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Google Shape;25;p5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468825"/>
            <a:ext cx="39999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468825"/>
            <a:ext cx="39999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Google Shape;34;p7"/>
          <p:cNvCxnSpPr/>
          <p:nvPr/>
        </p:nvCxnSpPr>
        <p:spPr>
          <a:xfrm>
            <a:off x="418675" y="1457787"/>
            <a:ext cx="614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35" name="Google Shape;35;p7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" name="Google Shape;36;p7"/>
          <p:cNvSpPr txBox="1"/>
          <p:nvPr>
            <p:ph idx="1" type="body"/>
          </p:nvPr>
        </p:nvSpPr>
        <p:spPr>
          <a:xfrm>
            <a:off x="311700" y="1618204"/>
            <a:ext cx="2808000" cy="295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" name="Google Shape;37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/>
          <p:nvPr>
            <p:ph type="title"/>
          </p:nvPr>
        </p:nvSpPr>
        <p:spPr>
          <a:xfrm>
            <a:off x="490250" y="528900"/>
            <a:ext cx="5678100" cy="408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1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175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5772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44" name="Google Shape;44;p9"/>
          <p:cNvSpPr txBox="1"/>
          <p:nvPr>
            <p:ph type="title"/>
          </p:nvPr>
        </p:nvSpPr>
        <p:spPr>
          <a:xfrm>
            <a:off x="265500" y="1078750"/>
            <a:ext cx="4045200" cy="1789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swald"/>
              <a:buNone/>
              <a:defRPr sz="2100"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dern-writer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xUp3Xmf_Yjw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nz.pinterest.com/pin/450641506437656786/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learnz.org.nz/location192/bg-standard-f/m%C4%81ori-arrival-in-aotearoa#:~:text=Hunting%2C%20gathering%20and%20growing&amp;text=They%20hunted%20native%20birds%20with,native%20vegetables%2C%20roots%20and%20berries." TargetMode="External"/><Relationship Id="rId4" Type="http://schemas.openxmlformats.org/officeDocument/2006/relationships/hyperlink" Target="https://docs.google.com/presentation/d/1--uuJ-_N_IMHY4ls0a-HOcMVAMScKif1KhEWYCX3mxg/edit#slide=id.g276c4e3ef0f_0_767" TargetMode="External"/><Relationship Id="rId5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ctrTitle"/>
          </p:nvPr>
        </p:nvSpPr>
        <p:spPr>
          <a:xfrm>
            <a:off x="411175" y="644300"/>
            <a:ext cx="8282400" cy="2109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Letter Writing Slideshow</a:t>
            </a:r>
            <a:endParaRPr/>
          </a:p>
        </p:txBody>
      </p:sp>
      <p:sp>
        <p:nvSpPr>
          <p:cNvPr id="63" name="Google Shape;63;p13"/>
          <p:cNvSpPr txBox="1"/>
          <p:nvPr>
            <p:ph idx="1" type="subTitle"/>
          </p:nvPr>
        </p:nvSpPr>
        <p:spPr>
          <a:xfrm>
            <a:off x="411175" y="3398250"/>
            <a:ext cx="8282400" cy="126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L.I: We are EXPLORING letter writing by recognising how texts include or exclude people, places, or ideas in different cultural, historical, political and social contexts.</a:t>
            </a:r>
            <a:endParaRPr sz="1400"/>
          </a:p>
        </p:txBody>
      </p:sp>
      <p:pic>
        <p:nvPicPr>
          <p:cNvPr id="64" name="Google Shape;6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9100" y="177350"/>
            <a:ext cx="3438875" cy="147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Parts Of A Letter</a:t>
            </a:r>
            <a:endParaRPr/>
          </a:p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>
            <a:off x="311700" y="1618204"/>
            <a:ext cx="2808000" cy="295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Watch the following </a:t>
            </a:r>
            <a:r>
              <a:rPr lang="en" u="sng">
                <a:solidFill>
                  <a:schemeClr val="hlink"/>
                </a:solidFill>
                <a:hlinkClick r:id="rId3"/>
              </a:rPr>
              <a:t>video</a:t>
            </a:r>
            <a:r>
              <a:rPr lang="en"/>
              <a:t> about parts of a letter from 4:05 to 4:49</a:t>
            </a:r>
            <a:endParaRPr/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11825" y="1290800"/>
            <a:ext cx="4227126" cy="237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Read the following letter example which shows the parts of a letter as well. The link is </a:t>
            </a:r>
            <a:r>
              <a:rPr lang="en" sz="13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here</a:t>
            </a:r>
            <a:r>
              <a:rPr lang="en" sz="13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 too if you want to access it.</a:t>
            </a:r>
            <a:endParaRPr/>
          </a:p>
        </p:txBody>
      </p:sp>
      <p:pic>
        <p:nvPicPr>
          <p:cNvPr id="77" name="Google Shape;7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39675" y="126275"/>
            <a:ext cx="4926725" cy="4104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1</a:t>
            </a:r>
            <a:endParaRPr/>
          </a:p>
        </p:txBody>
      </p:sp>
      <p:sp>
        <p:nvSpPr>
          <p:cNvPr id="83" name="Google Shape;83;p16"/>
          <p:cNvSpPr txBox="1"/>
          <p:nvPr>
            <p:ph idx="1" type="body"/>
          </p:nvPr>
        </p:nvSpPr>
        <p:spPr>
          <a:xfrm>
            <a:off x="311700" y="1618204"/>
            <a:ext cx="2808000" cy="295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Read the letter which is on the previous slide.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/>
              <a:t>Then write the topic of what each paragraph is about.</a:t>
            </a:r>
            <a:endParaRPr sz="1800"/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82250" y="1340075"/>
            <a:ext cx="4128601" cy="241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What Maori Did Before Anybody Arrived In NZ</a:t>
            </a:r>
            <a:endParaRPr/>
          </a:p>
        </p:txBody>
      </p:sp>
      <p:sp>
        <p:nvSpPr>
          <p:cNvPr id="90" name="Google Shape;90;p17"/>
          <p:cNvSpPr txBox="1"/>
          <p:nvPr>
            <p:ph idx="1" type="body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Hunting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Fishing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Growing crops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Building houses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Making weapons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Making tools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Praying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Telling stories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Fighting in wars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2</a:t>
            </a:r>
            <a:endParaRPr/>
          </a:p>
        </p:txBody>
      </p:sp>
      <p:sp>
        <p:nvSpPr>
          <p:cNvPr id="96" name="Google Shape;96;p18"/>
          <p:cNvSpPr txBox="1"/>
          <p:nvPr>
            <p:ph idx="1" type="body"/>
          </p:nvPr>
        </p:nvSpPr>
        <p:spPr>
          <a:xfrm>
            <a:off x="311700" y="1618204"/>
            <a:ext cx="2808000" cy="295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need to write a letter to the Maori before anybody arrived in NZ asking about how they did what they did.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 first, on the next slide you will see a template of where to put researched information for your letter. Use this </a:t>
            </a:r>
            <a:r>
              <a:rPr lang="en" sz="1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link</a:t>
            </a: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to help write your letter as well as the </a:t>
            </a:r>
            <a:r>
              <a:rPr lang="en" sz="1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Explanation Writing Slideshow</a:t>
            </a: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" name="Google Shape;97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93575" y="1387500"/>
            <a:ext cx="4345374" cy="2435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" name="Google Shape;102;p19"/>
          <p:cNvGraphicFramePr/>
          <p:nvPr/>
        </p:nvGraphicFramePr>
        <p:xfrm>
          <a:off x="952500" y="1399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{EAF3E657-4706-4B1B-9C8D-79C934C06016}</a:tableStyleId>
              </a:tblPr>
              <a:tblGrid>
                <a:gridCol w="7239000"/>
              </a:tblGrid>
              <a:tr h="381000">
                <a:tc>
                  <a:txBody>
                    <a:bodyPr/>
                    <a:lstStyle/>
                    <a:p>
                      <a:pPr indent="-3048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200"/>
                        <a:buFont typeface="Lato"/>
                        <a:buAutoNum type="arabicPeriod"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Introduction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2.      Your current knowledge of what Maori did when they first arrived in NZ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3.       The modern ways of people doing what Maori did when they first arrived in NZ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4.     What you would like to know more from the Maori when they first arrived in NZ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accen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5.   Conclusion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3</a:t>
            </a:r>
            <a:endParaRPr/>
          </a:p>
        </p:txBody>
      </p:sp>
      <p:sp>
        <p:nvSpPr>
          <p:cNvPr id="108" name="Google Shape;108;p20"/>
          <p:cNvSpPr txBox="1"/>
          <p:nvPr>
            <p:ph idx="1" type="body"/>
          </p:nvPr>
        </p:nvSpPr>
        <p:spPr>
          <a:xfrm>
            <a:off x="311700" y="1618204"/>
            <a:ext cx="2808000" cy="295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</a:rPr>
              <a:t>Write a </a:t>
            </a:r>
            <a:r>
              <a:rPr lang="en" sz="1400">
                <a:solidFill>
                  <a:srgbClr val="000000"/>
                </a:solidFill>
              </a:rPr>
              <a:t>letter to the Maori before anybody arrived in NZ asking about how they did what they did.</a:t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400">
                <a:solidFill>
                  <a:srgbClr val="000000"/>
                </a:solidFill>
              </a:rPr>
              <a:t>You can use the structure on the previous slide to help you write your letter.</a:t>
            </a:r>
            <a:endParaRPr/>
          </a:p>
        </p:txBody>
      </p:sp>
      <p:pic>
        <p:nvPicPr>
          <p:cNvPr id="109" name="Google Shape;10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93575" y="1387500"/>
            <a:ext cx="4335524" cy="2455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4</a:t>
            </a:r>
            <a:endParaRPr/>
          </a:p>
        </p:txBody>
      </p:sp>
      <p:sp>
        <p:nvSpPr>
          <p:cNvPr id="115" name="Google Shape;115;p21"/>
          <p:cNvSpPr txBox="1"/>
          <p:nvPr>
            <p:ph idx="1" type="body"/>
          </p:nvPr>
        </p:nvSpPr>
        <p:spPr>
          <a:xfrm>
            <a:off x="311700" y="1618204"/>
            <a:ext cx="2808000" cy="295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Draw, label and colour in a picture of what your letter is about into your English books </a:t>
            </a:r>
            <a:r>
              <a:rPr lang="en">
                <a:solidFill>
                  <a:srgbClr val="202729"/>
                </a:solidFill>
              </a:rPr>
              <a:t>to</a:t>
            </a:r>
            <a:r>
              <a:rPr lang="en"/>
              <a:t> </a:t>
            </a:r>
            <a:r>
              <a:rPr b="1" lang="en" sz="1800" u="sng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rPr>
              <a:t>AT LEAST A YEAR NINE STANDARD</a:t>
            </a:r>
            <a:r>
              <a:rPr lang="en"/>
              <a:t>.</a:t>
            </a:r>
            <a:endParaRPr/>
          </a:p>
        </p:txBody>
      </p:sp>
      <p:pic>
        <p:nvPicPr>
          <p:cNvPr id="116" name="Google Shape;1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1375" y="1458300"/>
            <a:ext cx="4118750" cy="225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dern Writer">
  <a:themeElements>
    <a:clrScheme name="Modern Writer">
      <a:dk1>
        <a:srgbClr val="E91D63"/>
      </a:dk1>
      <a:lt1>
        <a:srgbClr val="FFFFFF"/>
      </a:lt1>
      <a:dk2>
        <a:srgbClr val="424242"/>
      </a:dk2>
      <a:lt2>
        <a:srgbClr val="999999"/>
      </a:lt2>
      <a:accent1>
        <a:srgbClr val="607D8B"/>
      </a:accent1>
      <a:accent2>
        <a:srgbClr val="673AB7"/>
      </a:accent2>
      <a:accent3>
        <a:srgbClr val="9C26B0"/>
      </a:accent3>
      <a:accent4>
        <a:srgbClr val="0090AC"/>
      </a:accent4>
      <a:accent5>
        <a:srgbClr val="00838F"/>
      </a:accent5>
      <a:accent6>
        <a:srgbClr val="F8E71C"/>
      </a:accent6>
      <a:hlink>
        <a:srgbClr val="00838F"/>
      </a:hlink>
      <a:folHlink>
        <a:srgbClr val="00838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