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01732d29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01732d29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01732d292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e01732d292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01732d292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01732d292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01732d29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e01732d29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01732d29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01732d29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01732d292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01732d292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01732d292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01732d292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01732d29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01732d29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01732d29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01732d29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e01732d29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e01732d29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01732d29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e01732d29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e01732d29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e01732d29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e01732d29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e01732d29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01732d29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01732d29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01732d29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e01732d29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01732d29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e01732d29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01732d292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e01732d292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matariki.com/" TargetMode="External"/><Relationship Id="rId4" Type="http://schemas.openxmlformats.org/officeDocument/2006/relationships/image" Target="../media/image16.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hyperlink" Target="https://teara.govt.nz/en/glossary#marae" TargetMode="External"/><Relationship Id="rId5" Type="http://schemas.openxmlformats.org/officeDocument/2006/relationships/hyperlink" Target="https://teara.govt.nz/en/artwork/40267/inside-a-hangi"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canva.com/templates/?query=venn-diagram" TargetMode="External"/><Relationship Id="rId4" Type="http://schemas.openxmlformats.org/officeDocument/2006/relationships/hyperlink" Target="https://www.canva.com/templates/?query=compare-and-contrast" TargetMode="External"/><Relationship Id="rId5" Type="http://schemas.openxmlformats.org/officeDocument/2006/relationships/image" Target="../media/image19.png"/><Relationship Id="rId6"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FOEB87B0Zas" TargetMode="External"/><Relationship Id="rId4" Type="http://schemas.openxmlformats.org/officeDocument/2006/relationships/image" Target="../media/image4.jpg"/><Relationship Id="rId5" Type="http://schemas.openxmlformats.org/officeDocument/2006/relationships/hyperlink" Target="http://www.youtube.com/watch?v=yB7WwENGOgw" TargetMode="External"/><Relationship Id="rId6"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teara.govt.nz/en/glossary#atua" TargetMode="External"/><Relationship Id="rId4" Type="http://schemas.openxmlformats.org/officeDocument/2006/relationships/hyperlink" Target="https://www.twinkl.co.nz/teaching-wiki/papatuanuku-and-ranginui" TargetMode="External"/><Relationship Id="rId11" Type="http://schemas.openxmlformats.org/officeDocument/2006/relationships/hyperlink" Target="https://www.twinkl.co.nz/resource/nz-mfl-180-ruaumoko-the-god-of-earthquakes-and-volcanoes-powerpoint-te-reo-maori-english" TargetMode="External"/><Relationship Id="rId10" Type="http://schemas.openxmlformats.org/officeDocument/2006/relationships/hyperlink" Target="https://www.twinkl.co.nz/teaching-wiki/tumatauenga" TargetMode="External"/><Relationship Id="rId12" Type="http://schemas.openxmlformats.org/officeDocument/2006/relationships/image" Target="../media/image7.png"/><Relationship Id="rId9" Type="http://schemas.openxmlformats.org/officeDocument/2006/relationships/hyperlink" Target="https://www.twinkl.co.nz/teaching-wiki/tangaroa" TargetMode="External"/><Relationship Id="rId5" Type="http://schemas.openxmlformats.org/officeDocument/2006/relationships/hyperlink" Target="https://www.twinkl.co.nz/teaching-wiki/papatuanuku-and-ranginui" TargetMode="External"/><Relationship Id="rId6" Type="http://schemas.openxmlformats.org/officeDocument/2006/relationships/hyperlink" Target="https://www.twinkl.co.nz/teaching-wiki/tane-mahuta" TargetMode="External"/><Relationship Id="rId7" Type="http://schemas.openxmlformats.org/officeDocument/2006/relationships/hyperlink" Target="https://www.twinkl.co.nz/resource/nz-t-27345-the-eyes-of-tawhirimatea-story-powerpoint" TargetMode="External"/><Relationship Id="rId8" Type="http://schemas.openxmlformats.org/officeDocument/2006/relationships/hyperlink" Target="https://www.twinkl.co.nz/teaching-wiki/haumia-tiketik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hyperlink" Target="https://collections.tepapa.govt.nz/topic/3633" TargetMode="External"/><Relationship Id="rId10" Type="http://schemas.openxmlformats.org/officeDocument/2006/relationships/image" Target="../media/image18.png"/><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hyperlink" Target="https://www.tepapa.govt.nz/discover-collections/read-watch-play/maori/tamoko-maori-tattoos-history-practice-and-meaning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047125" y="0"/>
            <a:ext cx="5143499" cy="5143499"/>
          </a:xfrm>
          <a:prstGeom prst="rect">
            <a:avLst/>
          </a:prstGeom>
          <a:noFill/>
          <a:ln>
            <a:noFill/>
          </a:ln>
        </p:spPr>
      </p:pic>
      <p:sp>
        <p:nvSpPr>
          <p:cNvPr id="55" name="Google Shape;55;p13"/>
          <p:cNvSpPr/>
          <p:nvPr/>
        </p:nvSpPr>
        <p:spPr>
          <a:xfrm rot="-5400000">
            <a:off x="-1569048" y="2029127"/>
            <a:ext cx="4827671" cy="949875"/>
          </a:xfrm>
          <a:prstGeom prst="rect">
            <a:avLst/>
          </a:prstGeom>
        </p:spPr>
        <p:txBody>
          <a:bodyPr>
            <a:prstTxWarp prst="textPlain"/>
          </a:bodyPr>
          <a:lstStyle/>
          <a:p>
            <a:pPr lvl="0" algn="ctr"/>
            <a:r>
              <a:rPr b="0" i="0">
                <a:ln cap="flat" cmpd="sng" w="19050">
                  <a:solidFill>
                    <a:srgbClr val="FFFFFF"/>
                  </a:solidFill>
                  <a:prstDash val="solid"/>
                  <a:round/>
                  <a:headEnd len="sm" w="sm" type="none"/>
                  <a:tailEnd len="sm" w="sm" type="none"/>
                </a:ln>
                <a:solidFill>
                  <a:srgbClr val="00FF00"/>
                </a:solidFill>
                <a:latin typeface="Arial"/>
              </a:rPr>
              <a:t>Cultures</a:t>
            </a:r>
          </a:p>
        </p:txBody>
      </p:sp>
      <p:sp>
        <p:nvSpPr>
          <p:cNvPr id="56" name="Google Shape;56;p13"/>
          <p:cNvSpPr/>
          <p:nvPr/>
        </p:nvSpPr>
        <p:spPr>
          <a:xfrm rot="5400000">
            <a:off x="5651079" y="1985222"/>
            <a:ext cx="4996868" cy="1161774"/>
          </a:xfrm>
          <a:prstGeom prst="rect">
            <a:avLst/>
          </a:prstGeom>
        </p:spPr>
        <p:txBody>
          <a:bodyPr>
            <a:prstTxWarp prst="textPlain"/>
          </a:bodyPr>
          <a:lstStyle/>
          <a:p>
            <a:pPr lvl="0" algn="ctr"/>
            <a:r>
              <a:rPr b="0" i="0">
                <a:ln cap="flat" cmpd="sng" w="19050">
                  <a:solidFill>
                    <a:srgbClr val="FFFFFF"/>
                  </a:solidFill>
                  <a:prstDash val="solid"/>
                  <a:round/>
                  <a:headEnd len="sm" w="sm" type="none"/>
                  <a:tailEnd len="sm" w="sm" type="none"/>
                </a:ln>
                <a:solidFill>
                  <a:srgbClr val="00FF00"/>
                </a:solidFill>
                <a:latin typeface="Arial"/>
              </a:rPr>
              <a:t>Compare &amp; Contrast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nvSpPr>
        <p:spPr>
          <a:xfrm>
            <a:off x="0" y="0"/>
            <a:ext cx="9144000" cy="6090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TASK:</a:t>
            </a:r>
            <a:r>
              <a:rPr lang="en" sz="1800">
                <a:solidFill>
                  <a:schemeClr val="dk1"/>
                </a:solidFill>
              </a:rPr>
              <a:t> </a:t>
            </a:r>
            <a:r>
              <a:rPr lang="en" sz="1500">
                <a:solidFill>
                  <a:schemeClr val="dk1"/>
                </a:solidFill>
              </a:rPr>
              <a:t>Create a slide with pictures and descriptions of traditionally clothing from your chosen culture</a:t>
            </a:r>
            <a:endParaRPr sz="15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Are there any clothes / garments similar to Māori clothing? </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p:nvPr/>
        </p:nvSpPr>
        <p:spPr>
          <a:xfrm>
            <a:off x="4167800" y="145525"/>
            <a:ext cx="4709254" cy="892200"/>
          </a:xfrm>
          <a:prstGeom prst="rect">
            <a:avLst/>
          </a:prstGeom>
        </p:spPr>
        <p:txBody>
          <a:bodyPr>
            <a:prstTxWarp prst="textPlain"/>
          </a:bodyPr>
          <a:lstStyle/>
          <a:p>
            <a:pPr lvl="0" algn="ctr"/>
            <a:r>
              <a:rPr b="0" i="0">
                <a:ln cap="flat" cmpd="sng" w="9525">
                  <a:solidFill>
                    <a:srgbClr val="FF00FF"/>
                  </a:solidFill>
                  <a:prstDash val="solid"/>
                  <a:round/>
                  <a:headEnd len="sm" w="sm" type="none"/>
                  <a:tailEnd len="sm" w="sm" type="none"/>
                </a:ln>
                <a:solidFill>
                  <a:srgbClr val="674EA7"/>
                </a:solidFill>
                <a:latin typeface="Pacifico"/>
              </a:rPr>
              <a:t>Language</a:t>
            </a:r>
          </a:p>
        </p:txBody>
      </p:sp>
      <p:sp>
        <p:nvSpPr>
          <p:cNvPr id="135" name="Google Shape;135;p23"/>
          <p:cNvSpPr txBox="1"/>
          <p:nvPr/>
        </p:nvSpPr>
        <p:spPr>
          <a:xfrm>
            <a:off x="45125" y="1692000"/>
            <a:ext cx="3993000" cy="3451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Te Reo Māori</a:t>
            </a:r>
            <a:endParaRPr b="1" sz="1800" u="sng">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An official language in NZ</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19th Century it was the main language spoken in NZ</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As more English speakers arrived in NZ it was spoken only in Māori </a:t>
            </a:r>
            <a:r>
              <a:rPr lang="en">
                <a:solidFill>
                  <a:schemeClr val="dk1"/>
                </a:solidFill>
              </a:rPr>
              <a:t>communities</a:t>
            </a:r>
            <a:r>
              <a:rPr lang="en">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Mid 20th Century there were concerns it was dying out - we now have the revival of Te Reo Māori</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Māori traditionally had no written language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There were regional variations and dialects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have an official language week; Te Wiki o Te Reo Māori and </a:t>
            </a:r>
            <a:r>
              <a:rPr lang="en">
                <a:solidFill>
                  <a:schemeClr val="dk1"/>
                </a:solidFill>
              </a:rPr>
              <a:t>language</a:t>
            </a:r>
            <a:r>
              <a:rPr lang="en">
                <a:solidFill>
                  <a:schemeClr val="dk1"/>
                </a:solidFill>
              </a:rPr>
              <a:t> month - September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900">
              <a:solidFill>
                <a:schemeClr val="dk2"/>
              </a:solidFill>
            </a:endParaRPr>
          </a:p>
        </p:txBody>
      </p:sp>
      <p:sp>
        <p:nvSpPr>
          <p:cNvPr id="136" name="Google Shape;136;p23"/>
          <p:cNvSpPr txBox="1"/>
          <p:nvPr/>
        </p:nvSpPr>
        <p:spPr>
          <a:xfrm>
            <a:off x="4111500" y="1139250"/>
            <a:ext cx="5032500" cy="4004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highlight>
                  <a:srgbClr val="00FFFF"/>
                </a:highlight>
              </a:rPr>
              <a:t>TASK:</a:t>
            </a:r>
            <a:r>
              <a:rPr lang="en" sz="1800">
                <a:solidFill>
                  <a:schemeClr val="dk1"/>
                </a:solidFill>
                <a:highlight>
                  <a:srgbClr val="00FFFF"/>
                </a:highlight>
              </a:rPr>
              <a:t> what language is spoken in your chosen culture?</a:t>
            </a:r>
            <a:endParaRPr sz="1800">
              <a:solidFill>
                <a:schemeClr val="dk1"/>
              </a:solidFill>
              <a:highlight>
                <a:srgbClr val="00FFFF"/>
              </a:highlight>
            </a:endParaRPr>
          </a:p>
          <a:p>
            <a:pPr indent="-304800" lvl="0" marL="457200" rtl="0" algn="l">
              <a:spcBef>
                <a:spcPts val="0"/>
              </a:spcBef>
              <a:spcAft>
                <a:spcPts val="0"/>
              </a:spcAft>
              <a:buClr>
                <a:schemeClr val="dk1"/>
              </a:buClr>
              <a:buSzPts val="1200"/>
              <a:buChar char="-"/>
            </a:pPr>
            <a:r>
              <a:rPr lang="en" sz="1200">
                <a:solidFill>
                  <a:schemeClr val="dk1"/>
                </a:solidFill>
              </a:rPr>
              <a:t>Does everyone speak the same language?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Are there different dialects spoken around the country?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Is it an oral (spoken) or oral and written language?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Are there any similarities to Māori language or other languages from other cultures?</a:t>
            </a:r>
            <a:endParaRPr sz="1200">
              <a:solidFill>
                <a:schemeClr val="dk1"/>
              </a:solidFill>
            </a:endParaRPr>
          </a:p>
          <a:p>
            <a:pPr indent="0" lvl="0" marL="0" rtl="0" algn="l">
              <a:spcBef>
                <a:spcPts val="0"/>
              </a:spcBef>
              <a:spcAft>
                <a:spcPts val="0"/>
              </a:spcAft>
              <a:buNone/>
            </a:pPr>
            <a:r>
              <a:t/>
            </a:r>
            <a:endParaRPr sz="1900">
              <a:solidFill>
                <a:schemeClr val="dk2"/>
              </a:solidFill>
            </a:endParaRPr>
          </a:p>
        </p:txBody>
      </p:sp>
      <p:pic>
        <p:nvPicPr>
          <p:cNvPr id="137" name="Google Shape;137;p23"/>
          <p:cNvPicPr preferRelativeResize="0"/>
          <p:nvPr/>
        </p:nvPicPr>
        <p:blipFill rotWithShape="1">
          <a:blip r:embed="rId3">
            <a:alphaModFix/>
          </a:blip>
          <a:srcRect b="9062" l="6398" r="6188" t="7722"/>
          <a:stretch/>
        </p:blipFill>
        <p:spPr>
          <a:xfrm>
            <a:off x="642950" y="45125"/>
            <a:ext cx="3220299" cy="1568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nvSpPr>
        <p:spPr>
          <a:xfrm>
            <a:off x="0" y="0"/>
            <a:ext cx="9144000" cy="4851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lang="en" sz="2200">
                <a:solidFill>
                  <a:schemeClr val="dk1"/>
                </a:solidFill>
              </a:rPr>
              <a:t> </a:t>
            </a:r>
            <a:r>
              <a:rPr lang="en" sz="1900">
                <a:solidFill>
                  <a:schemeClr val="dk1"/>
                </a:solidFill>
              </a:rPr>
              <a:t>Write down the following words/phrases in your chosen culture’s language</a:t>
            </a:r>
            <a:endParaRPr sz="1600">
              <a:solidFill>
                <a:schemeClr val="dk1"/>
              </a:solidFill>
            </a:endParaRPr>
          </a:p>
        </p:txBody>
      </p:sp>
      <p:sp>
        <p:nvSpPr>
          <p:cNvPr id="143" name="Google Shape;143;p24"/>
          <p:cNvSpPr txBox="1"/>
          <p:nvPr/>
        </p:nvSpPr>
        <p:spPr>
          <a:xfrm>
            <a:off x="135325" y="1376150"/>
            <a:ext cx="2752200" cy="3688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Kia ora! </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Kei te pēhea koe?</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rgbClr val="222222"/>
                </a:solidFill>
                <a:highlight>
                  <a:srgbClr val="FFFFFF"/>
                </a:highlight>
                <a:latin typeface="Roboto"/>
                <a:ea typeface="Roboto"/>
                <a:cs typeface="Roboto"/>
                <a:sym typeface="Roboto"/>
              </a:rPr>
              <a:t>Ka nui te ora!</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rPr b="1" lang="en" sz="1800">
                <a:solidFill>
                  <a:srgbClr val="222222"/>
                </a:solidFill>
                <a:highlight>
                  <a:srgbClr val="FFFFFF"/>
                </a:highlight>
                <a:latin typeface="Roboto"/>
                <a:ea typeface="Roboto"/>
                <a:cs typeface="Roboto"/>
                <a:sym typeface="Roboto"/>
              </a:rPr>
              <a:t>Haere rā!</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rPr b="1" lang="en" sz="1800">
                <a:solidFill>
                  <a:srgbClr val="222222"/>
                </a:solidFill>
                <a:highlight>
                  <a:srgbClr val="FFFFFF"/>
                </a:highlight>
                <a:latin typeface="Roboto"/>
                <a:ea typeface="Roboto"/>
                <a:cs typeface="Roboto"/>
                <a:sym typeface="Roboto"/>
              </a:rPr>
              <a:t>Whānau</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rPr b="1" lang="en" sz="1800">
                <a:solidFill>
                  <a:srgbClr val="222222"/>
                </a:solidFill>
                <a:highlight>
                  <a:srgbClr val="FFFFFF"/>
                </a:highlight>
                <a:latin typeface="Roboto"/>
                <a:ea typeface="Roboto"/>
                <a:cs typeface="Roboto"/>
                <a:sym typeface="Roboto"/>
              </a:rPr>
              <a:t>Kai</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sz="1800">
              <a:solidFill>
                <a:srgbClr val="222222"/>
              </a:solidFill>
              <a:highlight>
                <a:srgbClr val="FFFFFF"/>
              </a:highlight>
              <a:latin typeface="Roboto"/>
              <a:ea typeface="Roboto"/>
              <a:cs typeface="Roboto"/>
              <a:sym typeface="Roboto"/>
            </a:endParaRPr>
          </a:p>
          <a:p>
            <a:pPr indent="0" lvl="0" marL="0" rtl="0" algn="ctr">
              <a:spcBef>
                <a:spcPts val="0"/>
              </a:spcBef>
              <a:spcAft>
                <a:spcPts val="0"/>
              </a:spcAft>
              <a:buNone/>
            </a:pPr>
            <a:r>
              <a:rPr b="1" lang="en" sz="1800">
                <a:solidFill>
                  <a:srgbClr val="222222"/>
                </a:solidFill>
                <a:highlight>
                  <a:srgbClr val="FFFFFF"/>
                </a:highlight>
                <a:latin typeface="Roboto"/>
                <a:ea typeface="Roboto"/>
                <a:cs typeface="Roboto"/>
                <a:sym typeface="Roboto"/>
              </a:rPr>
              <a:t>Aroha</a:t>
            </a:r>
            <a:endParaRPr b="1" sz="1800">
              <a:solidFill>
                <a:srgbClr val="222222"/>
              </a:solidFill>
              <a:highlight>
                <a:srgbClr val="FFFFFF"/>
              </a:highlight>
              <a:latin typeface="Roboto"/>
              <a:ea typeface="Roboto"/>
              <a:cs typeface="Roboto"/>
              <a:sym typeface="Roboto"/>
            </a:endParaRPr>
          </a:p>
        </p:txBody>
      </p:sp>
      <p:sp>
        <p:nvSpPr>
          <p:cNvPr id="144" name="Google Shape;144;p24"/>
          <p:cNvSpPr txBox="1"/>
          <p:nvPr/>
        </p:nvSpPr>
        <p:spPr>
          <a:xfrm>
            <a:off x="3090500" y="1376150"/>
            <a:ext cx="2910300" cy="3688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Hello!</a:t>
            </a:r>
            <a:r>
              <a:rPr b="1" lang="en" sz="1800">
                <a:solidFill>
                  <a:schemeClr val="dk1"/>
                </a:solidFill>
              </a:rPr>
              <a:t> </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How are you?</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I’m great!</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Goodbye!</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Family</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Food</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ctr">
              <a:spcBef>
                <a:spcPts val="0"/>
              </a:spcBef>
              <a:spcAft>
                <a:spcPts val="0"/>
              </a:spcAft>
              <a:buNone/>
            </a:pPr>
            <a:r>
              <a:rPr b="1" lang="en" sz="1800">
                <a:solidFill>
                  <a:schemeClr val="dk1"/>
                </a:solidFill>
              </a:rPr>
              <a:t>Love</a:t>
            </a:r>
            <a:endParaRPr b="1" sz="1800">
              <a:solidFill>
                <a:schemeClr val="dk1"/>
              </a:solidFill>
            </a:endParaRPr>
          </a:p>
        </p:txBody>
      </p:sp>
      <p:sp>
        <p:nvSpPr>
          <p:cNvPr id="145" name="Google Shape;145;p24"/>
          <p:cNvSpPr txBox="1"/>
          <p:nvPr/>
        </p:nvSpPr>
        <p:spPr>
          <a:xfrm>
            <a:off x="6203775" y="1376150"/>
            <a:ext cx="2752200" cy="3688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solidFill>
                <a:schemeClr val="dk1"/>
              </a:solidFill>
            </a:endParaRPr>
          </a:p>
        </p:txBody>
      </p:sp>
      <p:pic>
        <p:nvPicPr>
          <p:cNvPr id="146" name="Google Shape;146;p24"/>
          <p:cNvPicPr preferRelativeResize="0"/>
          <p:nvPr/>
        </p:nvPicPr>
        <p:blipFill>
          <a:blip r:embed="rId3">
            <a:alphaModFix/>
          </a:blip>
          <a:stretch>
            <a:fillRect/>
          </a:stretch>
        </p:blipFill>
        <p:spPr>
          <a:xfrm>
            <a:off x="744388" y="485100"/>
            <a:ext cx="1534067" cy="853325"/>
          </a:xfrm>
          <a:prstGeom prst="rect">
            <a:avLst/>
          </a:prstGeom>
          <a:noFill/>
          <a:ln>
            <a:noFill/>
          </a:ln>
        </p:spPr>
      </p:pic>
      <p:pic>
        <p:nvPicPr>
          <p:cNvPr id="147" name="Google Shape;147;p24"/>
          <p:cNvPicPr preferRelativeResize="0"/>
          <p:nvPr/>
        </p:nvPicPr>
        <p:blipFill>
          <a:blip r:embed="rId4">
            <a:alphaModFix/>
          </a:blip>
          <a:stretch>
            <a:fillRect/>
          </a:stretch>
        </p:blipFill>
        <p:spPr>
          <a:xfrm>
            <a:off x="3718663" y="485100"/>
            <a:ext cx="1706680" cy="85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p:nvPr/>
        </p:nvSpPr>
        <p:spPr>
          <a:xfrm>
            <a:off x="124075" y="62050"/>
            <a:ext cx="6508344" cy="970051"/>
          </a:xfrm>
          <a:prstGeom prst="rect">
            <a:avLst/>
          </a:prstGeom>
        </p:spPr>
        <p:txBody>
          <a:bodyPr>
            <a:prstTxWarp prst="textPlain"/>
          </a:bodyPr>
          <a:lstStyle/>
          <a:p>
            <a:pPr lvl="0" algn="ctr"/>
            <a:r>
              <a:rPr b="0" i="0">
                <a:ln cap="flat" cmpd="sng" w="9525">
                  <a:solidFill>
                    <a:srgbClr val="FF00FF"/>
                  </a:solidFill>
                  <a:prstDash val="solid"/>
                  <a:round/>
                  <a:headEnd len="sm" w="sm" type="none"/>
                  <a:tailEnd len="sm" w="sm" type="none"/>
                </a:ln>
                <a:solidFill>
                  <a:srgbClr val="674EA7"/>
                </a:solidFill>
                <a:latin typeface="Pacifico"/>
              </a:rPr>
              <a:t>Celebrations</a:t>
            </a:r>
          </a:p>
        </p:txBody>
      </p:sp>
      <p:sp>
        <p:nvSpPr>
          <p:cNvPr id="153" name="Google Shape;153;p25"/>
          <p:cNvSpPr txBox="1"/>
          <p:nvPr/>
        </p:nvSpPr>
        <p:spPr>
          <a:xfrm>
            <a:off x="0" y="1206925"/>
            <a:ext cx="5211300" cy="39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Māori Celebration: Matariki (Māori New Year)</a:t>
            </a:r>
            <a:endParaRPr b="1" sz="1600"/>
          </a:p>
          <a:p>
            <a:pPr indent="0" lvl="0" marL="0" rtl="0" algn="l">
              <a:spcBef>
                <a:spcPts val="0"/>
              </a:spcBef>
              <a:spcAft>
                <a:spcPts val="0"/>
              </a:spcAft>
              <a:buNone/>
            </a:pPr>
            <a:r>
              <a:rPr lang="en" u="sng">
                <a:solidFill>
                  <a:srgbClr val="FF00FF"/>
                </a:solidFill>
                <a:hlinkClick r:id="rId3">
                  <a:extLst>
                    <a:ext uri="{A12FA001-AC4F-418D-AE19-62706E023703}">
                      <ahyp:hlinkClr val="tx"/>
                    </a:ext>
                  </a:extLst>
                </a:hlinkClick>
              </a:rPr>
              <a:t>Mānawatia a Matariki</a:t>
            </a:r>
            <a:endParaRPr>
              <a:solidFill>
                <a:srgbClr val="FF00FF"/>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sz="1300">
                <a:solidFill>
                  <a:srgbClr val="454F5E"/>
                </a:solidFill>
                <a:highlight>
                  <a:srgbClr val="FFFFFF"/>
                </a:highlight>
              </a:rPr>
              <a:t>Matariki celebrations carry deep symbolic and spiritual meanings.</a:t>
            </a:r>
            <a:endParaRPr sz="1300">
              <a:solidFill>
                <a:srgbClr val="454F5E"/>
              </a:solidFill>
              <a:highlight>
                <a:srgbClr val="FFFFFF"/>
              </a:highlight>
            </a:endParaRPr>
          </a:p>
          <a:p>
            <a:pPr indent="0" lvl="0" marL="0" rtl="0" algn="l">
              <a:spcBef>
                <a:spcPts val="0"/>
              </a:spcBef>
              <a:spcAft>
                <a:spcPts val="0"/>
              </a:spcAft>
              <a:buNone/>
            </a:pPr>
            <a:r>
              <a:rPr lang="en" sz="1300">
                <a:solidFill>
                  <a:srgbClr val="454F5E"/>
                </a:solidFill>
                <a:highlight>
                  <a:srgbClr val="FFFFFF"/>
                </a:highlight>
              </a:rPr>
              <a:t>The seven (or 9) stars of Matariki hold significance in guiding the Māori agricultural cycles.</a:t>
            </a:r>
            <a:endParaRPr sz="1300">
              <a:solidFill>
                <a:srgbClr val="454F5E"/>
              </a:solidFill>
              <a:highlight>
                <a:srgbClr val="FFFFFF"/>
              </a:highlight>
            </a:endParaRPr>
          </a:p>
          <a:p>
            <a:pPr indent="0" lvl="0" marL="0" rtl="0" algn="l">
              <a:spcBef>
                <a:spcPts val="0"/>
              </a:spcBef>
              <a:spcAft>
                <a:spcPts val="0"/>
              </a:spcAft>
              <a:buNone/>
            </a:pPr>
            <a:r>
              <a:rPr lang="en" sz="1300">
                <a:solidFill>
                  <a:srgbClr val="454F5E"/>
                </a:solidFill>
                <a:highlight>
                  <a:srgbClr val="FFFFFF"/>
                </a:highlight>
              </a:rPr>
              <a:t>They also serve as a commemoration of ancestors and a time of reflection on the past.</a:t>
            </a:r>
            <a:endParaRPr sz="1300">
              <a:solidFill>
                <a:srgbClr val="454F5E"/>
              </a:solidFill>
              <a:highlight>
                <a:srgbClr val="FFFFFF"/>
              </a:highlight>
            </a:endParaRPr>
          </a:p>
          <a:p>
            <a:pPr indent="0" lvl="0" marL="0" rtl="0" algn="l">
              <a:spcBef>
                <a:spcPts val="0"/>
              </a:spcBef>
              <a:spcAft>
                <a:spcPts val="0"/>
              </a:spcAft>
              <a:buNone/>
            </a:pPr>
            <a:r>
              <a:t/>
            </a:r>
            <a:endParaRPr sz="1300">
              <a:solidFill>
                <a:srgbClr val="454F5E"/>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b="1" lang="en" sz="1550">
                <a:solidFill>
                  <a:schemeClr val="dk1"/>
                </a:solidFill>
              </a:rPr>
              <a:t>Matariki Hunga Nui </a:t>
            </a:r>
            <a:r>
              <a:rPr lang="en" sz="1550">
                <a:solidFill>
                  <a:schemeClr val="dk1"/>
                </a:solidFill>
              </a:rPr>
              <a:t>- Remembrance</a:t>
            </a:r>
            <a:endParaRPr sz="1550">
              <a:solidFill>
                <a:schemeClr val="dk1"/>
              </a:solidFill>
            </a:endParaRPr>
          </a:p>
          <a:p>
            <a:pPr indent="0" lvl="0" marL="0" rtl="0" algn="l">
              <a:lnSpc>
                <a:spcPct val="100000"/>
              </a:lnSpc>
              <a:spcBef>
                <a:spcPts val="0"/>
              </a:spcBef>
              <a:spcAft>
                <a:spcPts val="0"/>
              </a:spcAft>
              <a:buNone/>
            </a:pPr>
            <a:r>
              <a:rPr lang="en" sz="1350">
                <a:solidFill>
                  <a:schemeClr val="dk1"/>
                </a:solidFill>
              </a:rPr>
              <a:t>Honouring those we have lost since the last rising of Matariki.</a:t>
            </a:r>
            <a:endParaRPr sz="135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5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550">
                <a:solidFill>
                  <a:schemeClr val="dk1"/>
                </a:solidFill>
              </a:rPr>
              <a:t>Matariki Ahunga Nui </a:t>
            </a:r>
            <a:r>
              <a:rPr lang="en" sz="1550">
                <a:solidFill>
                  <a:schemeClr val="dk1"/>
                </a:solidFill>
              </a:rPr>
              <a:t>- Celebrating the Present</a:t>
            </a:r>
            <a:endParaRPr sz="1550">
              <a:solidFill>
                <a:schemeClr val="dk1"/>
              </a:solidFill>
            </a:endParaRPr>
          </a:p>
          <a:p>
            <a:pPr indent="0" lvl="0" marL="0" rtl="0" algn="l">
              <a:lnSpc>
                <a:spcPct val="100000"/>
              </a:lnSpc>
              <a:spcBef>
                <a:spcPts val="0"/>
              </a:spcBef>
              <a:spcAft>
                <a:spcPts val="0"/>
              </a:spcAft>
              <a:buNone/>
            </a:pPr>
            <a:r>
              <a:rPr lang="en" sz="1350">
                <a:solidFill>
                  <a:schemeClr val="dk1"/>
                </a:solidFill>
              </a:rPr>
              <a:t>Gathering together to give thanks for what we have.</a:t>
            </a:r>
            <a:endParaRPr sz="135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35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sz="1550">
                <a:solidFill>
                  <a:schemeClr val="dk1"/>
                </a:solidFill>
              </a:rPr>
              <a:t>Matariki Manako Nui </a:t>
            </a:r>
            <a:r>
              <a:rPr lang="en" sz="1550">
                <a:solidFill>
                  <a:schemeClr val="dk1"/>
                </a:solidFill>
              </a:rPr>
              <a:t>- Looking to the Future</a:t>
            </a:r>
            <a:endParaRPr sz="155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350">
                <a:solidFill>
                  <a:schemeClr val="dk1"/>
                </a:solidFill>
              </a:rPr>
              <a:t>Looking forward to the promise of a new year.</a:t>
            </a:r>
            <a:endParaRPr sz="1350">
              <a:solidFill>
                <a:schemeClr val="dk1"/>
              </a:solidFill>
            </a:endParaRPr>
          </a:p>
          <a:p>
            <a:pPr indent="0" lvl="0" marL="0" rtl="0" algn="l">
              <a:spcBef>
                <a:spcPts val="0"/>
              </a:spcBef>
              <a:spcAft>
                <a:spcPts val="0"/>
              </a:spcAft>
              <a:buNone/>
            </a:pPr>
            <a:r>
              <a:t/>
            </a:r>
            <a:endParaRPr sz="1800">
              <a:solidFill>
                <a:schemeClr val="dk1"/>
              </a:solidFill>
            </a:endParaRPr>
          </a:p>
        </p:txBody>
      </p:sp>
      <p:pic>
        <p:nvPicPr>
          <p:cNvPr id="154" name="Google Shape;154;p25"/>
          <p:cNvPicPr preferRelativeResize="0"/>
          <p:nvPr/>
        </p:nvPicPr>
        <p:blipFill>
          <a:blip r:embed="rId4">
            <a:alphaModFix/>
          </a:blip>
          <a:stretch>
            <a:fillRect/>
          </a:stretch>
        </p:blipFill>
        <p:spPr>
          <a:xfrm>
            <a:off x="5397574" y="1125163"/>
            <a:ext cx="3395139" cy="1940076"/>
          </a:xfrm>
          <a:prstGeom prst="rect">
            <a:avLst/>
          </a:prstGeom>
          <a:noFill/>
          <a:ln>
            <a:noFill/>
          </a:ln>
        </p:spPr>
      </p:pic>
      <p:pic>
        <p:nvPicPr>
          <p:cNvPr id="155" name="Google Shape;155;p25"/>
          <p:cNvPicPr preferRelativeResize="0"/>
          <p:nvPr/>
        </p:nvPicPr>
        <p:blipFill>
          <a:blip r:embed="rId5">
            <a:alphaModFix/>
          </a:blip>
          <a:stretch>
            <a:fillRect/>
          </a:stretch>
        </p:blipFill>
        <p:spPr>
          <a:xfrm>
            <a:off x="5376763" y="3158300"/>
            <a:ext cx="3436725" cy="1940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nvSpPr>
        <p:spPr>
          <a:xfrm>
            <a:off x="0" y="0"/>
            <a:ext cx="9144000" cy="13536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lang="en" sz="2200">
                <a:solidFill>
                  <a:schemeClr val="dk1"/>
                </a:solidFill>
              </a:rPr>
              <a:t> </a:t>
            </a:r>
            <a:r>
              <a:rPr b="1" lang="en" sz="1500">
                <a:solidFill>
                  <a:schemeClr val="dk1"/>
                </a:solidFill>
              </a:rPr>
              <a:t>Create 1-2 slides about at least one celebration that takes place in your chosen culture</a:t>
            </a:r>
            <a:endParaRPr b="1" sz="15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Describe the celebration - what is being celebrated (why) and when?</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What takes place during this celebration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How do people celebrate - who celebrates and how?</a:t>
            </a:r>
            <a:endParaRPr sz="1300">
              <a:solidFill>
                <a:schemeClr val="dk1"/>
              </a:solidFill>
            </a:endParaRPr>
          </a:p>
          <a:p>
            <a:pPr indent="-336550" lvl="0" marL="457200" rtl="0" algn="l">
              <a:spcBef>
                <a:spcPts val="0"/>
              </a:spcBef>
              <a:spcAft>
                <a:spcPts val="0"/>
              </a:spcAft>
              <a:buClr>
                <a:schemeClr val="dk1"/>
              </a:buClr>
              <a:buSzPts val="1700"/>
              <a:buChar char="-"/>
            </a:pPr>
            <a:r>
              <a:rPr lang="en" sz="1300">
                <a:solidFill>
                  <a:schemeClr val="dk1"/>
                </a:solidFill>
              </a:rPr>
              <a:t>Add pictures / images and links about this celebration</a:t>
            </a:r>
            <a:r>
              <a:rPr lang="en" sz="1700">
                <a:solidFill>
                  <a:schemeClr val="dk1"/>
                </a:solidFill>
              </a:rPr>
              <a:t>  </a:t>
            </a:r>
            <a:endParaRPr sz="17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p:nvPr/>
        </p:nvSpPr>
        <p:spPr>
          <a:xfrm>
            <a:off x="124075" y="62050"/>
            <a:ext cx="2827605" cy="954000"/>
          </a:xfrm>
          <a:prstGeom prst="rect">
            <a:avLst/>
          </a:prstGeom>
        </p:spPr>
        <p:txBody>
          <a:bodyPr>
            <a:prstTxWarp prst="textPlain"/>
          </a:bodyPr>
          <a:lstStyle/>
          <a:p>
            <a:pPr lvl="0" algn="ctr"/>
            <a:r>
              <a:rPr b="0" i="0">
                <a:ln cap="flat" cmpd="sng" w="9525">
                  <a:solidFill>
                    <a:srgbClr val="FF00FF"/>
                  </a:solidFill>
                  <a:prstDash val="solid"/>
                  <a:round/>
                  <a:headEnd len="sm" w="sm" type="none"/>
                  <a:tailEnd len="sm" w="sm" type="none"/>
                </a:ln>
                <a:solidFill>
                  <a:srgbClr val="674EA7"/>
                </a:solidFill>
                <a:latin typeface="Pacifico"/>
              </a:rPr>
              <a:t>Food</a:t>
            </a:r>
          </a:p>
        </p:txBody>
      </p:sp>
      <p:pic>
        <p:nvPicPr>
          <p:cNvPr id="166" name="Google Shape;166;p27"/>
          <p:cNvPicPr preferRelativeResize="0"/>
          <p:nvPr/>
        </p:nvPicPr>
        <p:blipFill rotWithShape="1">
          <a:blip r:embed="rId3">
            <a:alphaModFix/>
          </a:blip>
          <a:srcRect b="4718" l="2179" r="4266" t="22235"/>
          <a:stretch/>
        </p:blipFill>
        <p:spPr>
          <a:xfrm>
            <a:off x="67675" y="1179605"/>
            <a:ext cx="5267576" cy="3180644"/>
          </a:xfrm>
          <a:prstGeom prst="rect">
            <a:avLst/>
          </a:prstGeom>
          <a:noFill/>
          <a:ln>
            <a:noFill/>
          </a:ln>
        </p:spPr>
      </p:pic>
      <p:sp>
        <p:nvSpPr>
          <p:cNvPr id="167" name="Google Shape;167;p27"/>
          <p:cNvSpPr txBox="1"/>
          <p:nvPr/>
        </p:nvSpPr>
        <p:spPr>
          <a:xfrm>
            <a:off x="3346075" y="225600"/>
            <a:ext cx="5797800" cy="9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1"/>
                </a:solidFill>
              </a:rPr>
              <a:t>Hāngī</a:t>
            </a:r>
            <a:endParaRPr b="1" sz="2300">
              <a:solidFill>
                <a:schemeClr val="dk1"/>
              </a:solidFill>
            </a:endParaRPr>
          </a:p>
          <a:p>
            <a:pPr indent="0" lvl="0" marL="0" rtl="0" algn="l">
              <a:spcBef>
                <a:spcPts val="0"/>
              </a:spcBef>
              <a:spcAft>
                <a:spcPts val="0"/>
              </a:spcAft>
              <a:buNone/>
            </a:pPr>
            <a:r>
              <a:rPr lang="en" sz="1800">
                <a:solidFill>
                  <a:schemeClr val="dk1"/>
                </a:solidFill>
              </a:rPr>
              <a:t>The traditional way of cooking food in Māori culture.  </a:t>
            </a:r>
            <a:endParaRPr sz="1800">
              <a:solidFill>
                <a:schemeClr val="dk1"/>
              </a:solidFill>
            </a:endParaRPr>
          </a:p>
        </p:txBody>
      </p:sp>
      <p:sp>
        <p:nvSpPr>
          <p:cNvPr id="168" name="Google Shape;168;p27"/>
          <p:cNvSpPr txBox="1"/>
          <p:nvPr/>
        </p:nvSpPr>
        <p:spPr>
          <a:xfrm>
            <a:off x="5267575" y="1179600"/>
            <a:ext cx="3876300" cy="3963900"/>
          </a:xfrm>
          <a:prstGeom prst="rect">
            <a:avLst/>
          </a:prstGeom>
          <a:noFill/>
          <a:ln>
            <a:noFill/>
          </a:ln>
        </p:spPr>
        <p:txBody>
          <a:bodyPr anchorCtr="0" anchor="t" bIns="91425" lIns="91425" spcFirstLastPara="1" rIns="91425" wrap="square" tIns="91425">
            <a:noAutofit/>
          </a:bodyPr>
          <a:lstStyle/>
          <a:p>
            <a:pPr indent="-314325" lvl="0" marL="457200" rtl="0" algn="l">
              <a:spcBef>
                <a:spcPts val="0"/>
              </a:spcBef>
              <a:spcAft>
                <a:spcPts val="0"/>
              </a:spcAft>
              <a:buClr>
                <a:srgbClr val="333333"/>
              </a:buClr>
              <a:buSzPts val="1350"/>
              <a:buFont typeface="Georgia"/>
              <a:buChar char="●"/>
            </a:pPr>
            <a:r>
              <a:rPr lang="en" sz="1350">
                <a:solidFill>
                  <a:srgbClr val="333333"/>
                </a:solidFill>
                <a:latin typeface="Georgia"/>
                <a:ea typeface="Georgia"/>
                <a:cs typeface="Georgia"/>
                <a:sym typeface="Georgia"/>
              </a:rPr>
              <a:t>First a pit is dug in the earth and a hot woodfire is lit in the bottom with rocks on top. </a:t>
            </a:r>
            <a:endParaRPr sz="1350">
              <a:solidFill>
                <a:srgbClr val="333333"/>
              </a:solidFill>
              <a:latin typeface="Georgia"/>
              <a:ea typeface="Georgia"/>
              <a:cs typeface="Georgia"/>
              <a:sym typeface="Georgia"/>
            </a:endParaRPr>
          </a:p>
          <a:p>
            <a:pPr indent="-314325" lvl="0" marL="457200" rtl="0" algn="l">
              <a:spcBef>
                <a:spcPts val="0"/>
              </a:spcBef>
              <a:spcAft>
                <a:spcPts val="0"/>
              </a:spcAft>
              <a:buClr>
                <a:srgbClr val="333333"/>
              </a:buClr>
              <a:buSzPts val="1350"/>
              <a:buFont typeface="Georgia"/>
              <a:buChar char="●"/>
            </a:pPr>
            <a:r>
              <a:rPr lang="en" sz="1350">
                <a:solidFill>
                  <a:srgbClr val="333333"/>
                </a:solidFill>
                <a:latin typeface="Georgia"/>
                <a:ea typeface="Georgia"/>
                <a:cs typeface="Georgia"/>
                <a:sym typeface="Georgia"/>
              </a:rPr>
              <a:t>Once the wood has burned out the embers are removed. </a:t>
            </a:r>
            <a:endParaRPr sz="1350">
              <a:solidFill>
                <a:srgbClr val="333333"/>
              </a:solidFill>
              <a:latin typeface="Georgia"/>
              <a:ea typeface="Georgia"/>
              <a:cs typeface="Georgia"/>
              <a:sym typeface="Georgia"/>
            </a:endParaRPr>
          </a:p>
          <a:p>
            <a:pPr indent="-314325" lvl="0" marL="457200" rtl="0" algn="l">
              <a:spcBef>
                <a:spcPts val="0"/>
              </a:spcBef>
              <a:spcAft>
                <a:spcPts val="0"/>
              </a:spcAft>
              <a:buClr>
                <a:srgbClr val="333333"/>
              </a:buClr>
              <a:buSzPts val="1350"/>
              <a:buFont typeface="Georgia"/>
              <a:buChar char="●"/>
            </a:pPr>
            <a:r>
              <a:rPr lang="en" sz="1350">
                <a:solidFill>
                  <a:srgbClr val="333333"/>
                </a:solidFill>
                <a:latin typeface="Georgia"/>
                <a:ea typeface="Georgia"/>
                <a:cs typeface="Georgia"/>
                <a:sym typeface="Georgia"/>
              </a:rPr>
              <a:t>Then baskets of meat, followed by vegetables, are placed on top of the hot rocks. </a:t>
            </a:r>
            <a:endParaRPr sz="1350">
              <a:solidFill>
                <a:srgbClr val="333333"/>
              </a:solidFill>
              <a:latin typeface="Georgia"/>
              <a:ea typeface="Georgia"/>
              <a:cs typeface="Georgia"/>
              <a:sym typeface="Georgia"/>
            </a:endParaRPr>
          </a:p>
          <a:p>
            <a:pPr indent="-314325" lvl="0" marL="457200" rtl="0" algn="l">
              <a:spcBef>
                <a:spcPts val="0"/>
              </a:spcBef>
              <a:spcAft>
                <a:spcPts val="0"/>
              </a:spcAft>
              <a:buClr>
                <a:srgbClr val="333333"/>
              </a:buClr>
              <a:buSzPts val="1350"/>
              <a:buFont typeface="Georgia"/>
              <a:buChar char="●"/>
            </a:pPr>
            <a:r>
              <a:rPr lang="en" sz="1350">
                <a:solidFill>
                  <a:srgbClr val="333333"/>
                </a:solidFill>
                <a:latin typeface="Georgia"/>
                <a:ea typeface="Georgia"/>
                <a:cs typeface="Georgia"/>
                <a:sym typeface="Georgia"/>
              </a:rPr>
              <a:t>The food is covered with damp cloths or leaves. </a:t>
            </a:r>
            <a:endParaRPr sz="1350">
              <a:solidFill>
                <a:srgbClr val="333333"/>
              </a:solidFill>
              <a:latin typeface="Georgia"/>
              <a:ea typeface="Georgia"/>
              <a:cs typeface="Georgia"/>
              <a:sym typeface="Georgia"/>
            </a:endParaRPr>
          </a:p>
          <a:p>
            <a:pPr indent="-314325" lvl="0" marL="457200" rtl="0" algn="l">
              <a:spcBef>
                <a:spcPts val="0"/>
              </a:spcBef>
              <a:spcAft>
                <a:spcPts val="0"/>
              </a:spcAft>
              <a:buClr>
                <a:srgbClr val="333333"/>
              </a:buClr>
              <a:buSzPts val="1350"/>
              <a:buFont typeface="Georgia"/>
              <a:buChar char="●"/>
            </a:pPr>
            <a:r>
              <a:rPr lang="en" sz="1350">
                <a:solidFill>
                  <a:srgbClr val="333333"/>
                </a:solidFill>
                <a:latin typeface="Georgia"/>
                <a:ea typeface="Georgia"/>
                <a:cs typeface="Georgia"/>
                <a:sym typeface="Georgia"/>
              </a:rPr>
              <a:t>Plenty of water is thrown on top to create steam, and the pit is quickly covered with earth to hold in the steam for several hours of slow cooking. </a:t>
            </a:r>
            <a:endParaRPr sz="1350">
              <a:solidFill>
                <a:srgbClr val="333333"/>
              </a:solidFill>
              <a:latin typeface="Georgia"/>
              <a:ea typeface="Georgia"/>
              <a:cs typeface="Georgia"/>
              <a:sym typeface="Georgia"/>
            </a:endParaRPr>
          </a:p>
          <a:p>
            <a:pPr indent="-314325" lvl="0" marL="457200" rtl="0" algn="l">
              <a:spcBef>
                <a:spcPts val="0"/>
              </a:spcBef>
              <a:spcAft>
                <a:spcPts val="0"/>
              </a:spcAft>
              <a:buSzPts val="1350"/>
              <a:buFont typeface="Georgia"/>
              <a:buChar char="●"/>
            </a:pPr>
            <a:r>
              <a:rPr lang="en" sz="1350">
                <a:solidFill>
                  <a:srgbClr val="333333"/>
                </a:solidFill>
                <a:latin typeface="Georgia"/>
                <a:ea typeface="Georgia"/>
                <a:cs typeface="Georgia"/>
                <a:sym typeface="Georgia"/>
              </a:rPr>
              <a:t>It remains a favourite cooking technique for </a:t>
            </a:r>
            <a:r>
              <a:rPr lang="en" sz="1350">
                <a:solidFill>
                  <a:srgbClr val="963333"/>
                </a:solidFill>
                <a:uFill>
                  <a:noFill/>
                </a:uFill>
                <a:latin typeface="Georgia"/>
                <a:ea typeface="Georgia"/>
                <a:cs typeface="Georgia"/>
                <a:sym typeface="Georgia"/>
                <a:hlinkClick r:id="rId4">
                  <a:extLst>
                    <a:ext uri="{A12FA001-AC4F-418D-AE19-62706E023703}">
                      <ahyp:hlinkClr val="tx"/>
                    </a:ext>
                  </a:extLst>
                </a:hlinkClick>
              </a:rPr>
              <a:t>marae</a:t>
            </a:r>
            <a:r>
              <a:rPr lang="en" sz="1350">
                <a:solidFill>
                  <a:srgbClr val="333333"/>
                </a:solidFill>
                <a:latin typeface="Georgia"/>
                <a:ea typeface="Georgia"/>
                <a:cs typeface="Georgia"/>
                <a:sym typeface="Georgia"/>
              </a:rPr>
              <a:t>, institutions and households, especially on special occasions</a:t>
            </a:r>
            <a:endParaRPr sz="1350">
              <a:solidFill>
                <a:srgbClr val="333333"/>
              </a:solidFill>
              <a:latin typeface="Georgia"/>
              <a:ea typeface="Georgia"/>
              <a:cs typeface="Georgia"/>
              <a:sym typeface="Georgia"/>
            </a:endParaRPr>
          </a:p>
          <a:p>
            <a:pPr indent="0" lvl="0" marL="457200" rtl="0" algn="l">
              <a:spcBef>
                <a:spcPts val="0"/>
              </a:spcBef>
              <a:spcAft>
                <a:spcPts val="0"/>
              </a:spcAft>
              <a:buNone/>
            </a:pPr>
            <a:r>
              <a:t/>
            </a:r>
            <a:endParaRPr sz="750">
              <a:solidFill>
                <a:srgbClr val="333333"/>
              </a:solidFill>
              <a:latin typeface="Georgia"/>
              <a:ea typeface="Georgia"/>
              <a:cs typeface="Georgia"/>
              <a:sym typeface="Georgia"/>
            </a:endParaRPr>
          </a:p>
          <a:p>
            <a:pPr indent="0" lvl="0" marL="0" rtl="0" algn="l">
              <a:spcBef>
                <a:spcPts val="0"/>
              </a:spcBef>
              <a:spcAft>
                <a:spcPts val="0"/>
              </a:spcAft>
              <a:buNone/>
            </a:pPr>
            <a:r>
              <a:rPr i="1" lang="en" sz="1350">
                <a:solidFill>
                  <a:srgbClr val="333333"/>
                </a:solidFill>
                <a:latin typeface="Georgia"/>
                <a:ea typeface="Georgia"/>
                <a:cs typeface="Georgia"/>
                <a:sym typeface="Georgia"/>
              </a:rPr>
              <a:t>           Taken from teara.govt.nz  </a:t>
            </a:r>
            <a:r>
              <a:rPr i="1" lang="en" sz="1350" u="sng">
                <a:solidFill>
                  <a:schemeClr val="hlink"/>
                </a:solidFill>
                <a:latin typeface="Georgia"/>
                <a:ea typeface="Georgia"/>
                <a:cs typeface="Georgia"/>
                <a:sym typeface="Georgia"/>
                <a:hlinkClick r:id="rId5"/>
              </a:rPr>
              <a:t>Link</a:t>
            </a:r>
            <a:endParaRPr i="1" sz="1350">
              <a:solidFill>
                <a:srgbClr val="333333"/>
              </a:solidFill>
              <a:latin typeface="Georgia"/>
              <a:ea typeface="Georgia"/>
              <a:cs typeface="Georgia"/>
              <a:sym typeface="Georgia"/>
            </a:endParaRPr>
          </a:p>
          <a:p>
            <a:pPr indent="0" lvl="0" marL="0" rtl="0" algn="l">
              <a:spcBef>
                <a:spcPts val="0"/>
              </a:spcBef>
              <a:spcAft>
                <a:spcPts val="0"/>
              </a:spcAft>
              <a:buNone/>
            </a:pPr>
            <a:r>
              <a:t/>
            </a:r>
            <a:endParaRPr sz="1350">
              <a:solidFill>
                <a:srgbClr val="333333"/>
              </a:solidFill>
              <a:latin typeface="Georgia"/>
              <a:ea typeface="Georgia"/>
              <a:cs typeface="Georgia"/>
              <a:sym typeface="Georgia"/>
            </a:endParaRPr>
          </a:p>
        </p:txBody>
      </p:sp>
      <p:sp>
        <p:nvSpPr>
          <p:cNvPr id="169" name="Google Shape;169;p27"/>
          <p:cNvSpPr txBox="1"/>
          <p:nvPr/>
        </p:nvSpPr>
        <p:spPr>
          <a:xfrm>
            <a:off x="112800" y="4399050"/>
            <a:ext cx="5154900" cy="7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Meat (chicken, beef, lamb) and seafood, </a:t>
            </a:r>
            <a:r>
              <a:rPr lang="en" sz="1500">
                <a:solidFill>
                  <a:schemeClr val="dk1"/>
                </a:solidFill>
              </a:rPr>
              <a:t>pumpkin</a:t>
            </a:r>
            <a:r>
              <a:rPr lang="en" sz="1500">
                <a:solidFill>
                  <a:schemeClr val="dk1"/>
                </a:solidFill>
              </a:rPr>
              <a:t>, kumara, cabbage and potatoes can be cooked in a hāngī</a:t>
            </a:r>
            <a:endParaRPr sz="15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nvSpPr>
        <p:spPr>
          <a:xfrm>
            <a:off x="0" y="0"/>
            <a:ext cx="9144000" cy="5865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lang="en" sz="2200">
                <a:solidFill>
                  <a:schemeClr val="dk1"/>
                </a:solidFill>
              </a:rPr>
              <a:t> </a:t>
            </a:r>
            <a:r>
              <a:rPr b="1" lang="en" sz="1500">
                <a:solidFill>
                  <a:schemeClr val="dk1"/>
                </a:solidFill>
              </a:rPr>
              <a:t>Describe the main food/s or popular dishes or ways of cooking in your chosen culture</a:t>
            </a:r>
            <a:r>
              <a:rPr lang="en" sz="1700">
                <a:solidFill>
                  <a:schemeClr val="dk1"/>
                </a:solidFill>
              </a:rPr>
              <a:t> </a:t>
            </a:r>
            <a:endParaRPr sz="17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nvSpPr>
        <p:spPr>
          <a:xfrm>
            <a:off x="3564350" y="56400"/>
            <a:ext cx="5579700" cy="50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highlight>
                  <a:srgbClr val="00FFFF"/>
                </a:highlight>
              </a:rPr>
              <a:t>TASK: Compare and contrast Māori Culture with YOUR chosen </a:t>
            </a:r>
            <a:r>
              <a:rPr b="1" lang="en" sz="2100">
                <a:solidFill>
                  <a:schemeClr val="dk1"/>
                </a:solidFill>
                <a:highlight>
                  <a:srgbClr val="00FFFF"/>
                </a:highlight>
              </a:rPr>
              <a:t>culture</a:t>
            </a:r>
            <a:r>
              <a:rPr b="1" lang="en" sz="2100">
                <a:solidFill>
                  <a:schemeClr val="dk1"/>
                </a:solidFill>
              </a:rPr>
              <a:t> </a:t>
            </a:r>
            <a:endParaRPr b="1" sz="21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Use the information you have gathered to summarise and show the features that are similar or the same between the two cultures and the features that are different.</a:t>
            </a:r>
            <a:endParaRPr sz="1800">
              <a:solidFill>
                <a:schemeClr val="dk1"/>
              </a:solidFill>
            </a:endParaRPr>
          </a:p>
          <a:p>
            <a:pPr indent="0" lvl="0" marL="0" rtl="0" algn="l">
              <a:spcBef>
                <a:spcPts val="0"/>
              </a:spcBef>
              <a:spcAft>
                <a:spcPts val="0"/>
              </a:spcAft>
              <a:buNone/>
            </a:pPr>
            <a:r>
              <a:t/>
            </a:r>
            <a:endParaRPr b="1" sz="2100">
              <a:solidFill>
                <a:schemeClr val="dk1"/>
              </a:solidFill>
            </a:endParaRPr>
          </a:p>
          <a:p>
            <a:pPr indent="0" lvl="0" marL="0" rtl="0" algn="l">
              <a:spcBef>
                <a:spcPts val="0"/>
              </a:spcBef>
              <a:spcAft>
                <a:spcPts val="0"/>
              </a:spcAft>
              <a:buNone/>
            </a:pPr>
            <a:r>
              <a:rPr b="1" lang="en" sz="1800">
                <a:solidFill>
                  <a:schemeClr val="dk1"/>
                </a:solidFill>
              </a:rPr>
              <a:t>You can do this either by:</a:t>
            </a:r>
            <a:endParaRPr b="1"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Writing and describing the similarities and differences </a:t>
            </a:r>
            <a:endParaRPr sz="1800">
              <a:solidFill>
                <a:schemeClr val="dk1"/>
              </a:solidFill>
            </a:endParaRPr>
          </a:p>
          <a:p>
            <a:pPr indent="-342900" lvl="0" marL="457200" rtl="0" algn="l">
              <a:spcBef>
                <a:spcPts val="0"/>
              </a:spcBef>
              <a:spcAft>
                <a:spcPts val="0"/>
              </a:spcAft>
              <a:buClr>
                <a:schemeClr val="dk2"/>
              </a:buClr>
              <a:buSzPts val="1800"/>
              <a:buChar char="-"/>
            </a:pPr>
            <a:r>
              <a:rPr lang="en" sz="1800">
                <a:solidFill>
                  <a:schemeClr val="dk1"/>
                </a:solidFill>
              </a:rPr>
              <a:t>Use a Venn diagram </a:t>
            </a:r>
            <a:r>
              <a:rPr lang="en" sz="1700">
                <a:solidFill>
                  <a:schemeClr val="dk1"/>
                </a:solidFill>
              </a:rPr>
              <a:t>(there are </a:t>
            </a:r>
            <a:r>
              <a:rPr lang="en" sz="1700">
                <a:solidFill>
                  <a:schemeClr val="dk1"/>
                </a:solidFill>
              </a:rPr>
              <a:t>templates</a:t>
            </a:r>
            <a:r>
              <a:rPr lang="en" sz="1700">
                <a:solidFill>
                  <a:schemeClr val="dk1"/>
                </a:solidFill>
              </a:rPr>
              <a:t> on canva)</a:t>
            </a:r>
            <a:r>
              <a:rPr lang="en" sz="1700">
                <a:solidFill>
                  <a:schemeClr val="dk2"/>
                </a:solidFill>
              </a:rPr>
              <a:t> </a:t>
            </a:r>
            <a:r>
              <a:rPr lang="en" sz="1700" u="sng">
                <a:solidFill>
                  <a:schemeClr val="hlink"/>
                </a:solidFill>
                <a:hlinkClick r:id="rId3"/>
              </a:rPr>
              <a:t>Venn Diagram Templates</a:t>
            </a:r>
            <a:endParaRPr sz="17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1"/>
                </a:solidFill>
              </a:rPr>
              <a:t>Use a compare and contrast diagram</a:t>
            </a:r>
            <a:r>
              <a:rPr lang="en" sz="1800">
                <a:solidFill>
                  <a:schemeClr val="dk2"/>
                </a:solidFill>
              </a:rPr>
              <a:t>: </a:t>
            </a:r>
            <a:r>
              <a:rPr lang="en" sz="1800" u="sng">
                <a:solidFill>
                  <a:schemeClr val="hlink"/>
                </a:solidFill>
                <a:hlinkClick r:id="rId4"/>
              </a:rPr>
              <a:t>compare&amp;contrast templates</a:t>
            </a:r>
            <a:endParaRPr sz="1800">
              <a:solidFill>
                <a:schemeClr val="dk2"/>
              </a:solidFill>
            </a:endParaRPr>
          </a:p>
          <a:p>
            <a:pPr indent="-342900" lvl="0" marL="457200" rtl="0" algn="l">
              <a:spcBef>
                <a:spcPts val="0"/>
              </a:spcBef>
              <a:spcAft>
                <a:spcPts val="0"/>
              </a:spcAft>
              <a:buClr>
                <a:schemeClr val="dk1"/>
              </a:buClr>
              <a:buSzPts val="1800"/>
              <a:buChar char="-"/>
            </a:pPr>
            <a:r>
              <a:rPr lang="en" sz="1800">
                <a:solidFill>
                  <a:schemeClr val="dk1"/>
                </a:solidFill>
              </a:rPr>
              <a:t>Draw a </a:t>
            </a:r>
            <a:r>
              <a:rPr lang="en" sz="1800">
                <a:solidFill>
                  <a:schemeClr val="dk1"/>
                </a:solidFill>
              </a:rPr>
              <a:t>poster</a:t>
            </a:r>
            <a:r>
              <a:rPr lang="en" sz="1800">
                <a:solidFill>
                  <a:schemeClr val="dk1"/>
                </a:solidFill>
              </a:rPr>
              <a:t> to show similarities and differences </a:t>
            </a:r>
            <a:endParaRPr sz="1800">
              <a:solidFill>
                <a:schemeClr val="dk1"/>
              </a:solidFill>
            </a:endParaRPr>
          </a:p>
        </p:txBody>
      </p:sp>
      <p:pic>
        <p:nvPicPr>
          <p:cNvPr id="180" name="Google Shape;180;p29"/>
          <p:cNvPicPr preferRelativeResize="0"/>
          <p:nvPr/>
        </p:nvPicPr>
        <p:blipFill>
          <a:blip r:embed="rId5">
            <a:alphaModFix/>
          </a:blip>
          <a:stretch>
            <a:fillRect/>
          </a:stretch>
        </p:blipFill>
        <p:spPr>
          <a:xfrm>
            <a:off x="275038" y="2786975"/>
            <a:ext cx="3054753" cy="2356525"/>
          </a:xfrm>
          <a:prstGeom prst="rect">
            <a:avLst/>
          </a:prstGeom>
          <a:noFill/>
          <a:ln>
            <a:noFill/>
          </a:ln>
        </p:spPr>
      </p:pic>
      <p:pic>
        <p:nvPicPr>
          <p:cNvPr id="181" name="Google Shape;181;p29"/>
          <p:cNvPicPr preferRelativeResize="0"/>
          <p:nvPr/>
        </p:nvPicPr>
        <p:blipFill>
          <a:blip r:embed="rId6">
            <a:alphaModFix/>
          </a:blip>
          <a:stretch>
            <a:fillRect/>
          </a:stretch>
        </p:blipFill>
        <p:spPr>
          <a:xfrm>
            <a:off x="275050" y="56400"/>
            <a:ext cx="3054752" cy="2361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descr="This short video explains the term &quot;culture&quot; and &quot;tradition&quot; for kids aged K-5. Subscribe to get alerts for new, upcoming videos!" id="61" name="Google Shape;61;p14" title="Understanding Traditions and Cultures for Kids">
            <a:hlinkClick r:id="rId3"/>
          </p:cNvPr>
          <p:cNvPicPr preferRelativeResize="0"/>
          <p:nvPr/>
        </p:nvPicPr>
        <p:blipFill>
          <a:blip r:embed="rId4">
            <a:alphaModFix/>
          </a:blip>
          <a:stretch>
            <a:fillRect/>
          </a:stretch>
        </p:blipFill>
        <p:spPr>
          <a:xfrm>
            <a:off x="186750" y="1497438"/>
            <a:ext cx="4030575" cy="2267200"/>
          </a:xfrm>
          <a:prstGeom prst="rect">
            <a:avLst/>
          </a:prstGeom>
          <a:noFill/>
          <a:ln>
            <a:noFill/>
          </a:ln>
        </p:spPr>
      </p:pic>
      <p:sp>
        <p:nvSpPr>
          <p:cNvPr id="62" name="Google Shape;62;p14"/>
          <p:cNvSpPr txBox="1"/>
          <p:nvPr/>
        </p:nvSpPr>
        <p:spPr>
          <a:xfrm>
            <a:off x="0" y="372225"/>
            <a:ext cx="7320600" cy="4512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lang="en" sz="1800">
                <a:solidFill>
                  <a:schemeClr val="dk1"/>
                </a:solidFill>
              </a:rPr>
              <a:t> We will watch one or both of the videos in class.</a:t>
            </a:r>
            <a:endParaRPr sz="1800">
              <a:solidFill>
                <a:schemeClr val="dk1"/>
              </a:solidFill>
            </a:endParaRPr>
          </a:p>
        </p:txBody>
      </p:sp>
      <p:pic>
        <p:nvPicPr>
          <p:cNvPr descr="How does your culture affect the way you experience the world?  Take a moment to think about how you frame right and wrong or make and share expectations.  Culture has everything to do with how you perceive and become successful.&#10;&#10;Moving to a new country, you will experience some of the “edges” of your cultural framework, showing you different levels of yourself, as well as the cultural makeup of the new culture you are interacting with.&#10;&#10;Cultural competency strengthens when you dive deeper into understanding how others communicate and act and react, in contrast to yourself, allowing you insight into a deeper understanding of expectations and interactions in a new cultural space. Learn more about culture and cultural competency: https://www.ualberta.ca/international/international-student-services/life-in-canada/cultural-competency.html" id="63" name="Google Shape;63;p14" title="What is Culture?">
            <a:hlinkClick r:id="rId5"/>
          </p:cNvPr>
          <p:cNvPicPr preferRelativeResize="0"/>
          <p:nvPr/>
        </p:nvPicPr>
        <p:blipFill>
          <a:blip r:embed="rId6">
            <a:alphaModFix/>
          </a:blip>
          <a:stretch>
            <a:fillRect/>
          </a:stretch>
        </p:blipFill>
        <p:spPr>
          <a:xfrm>
            <a:off x="4629625" y="1398675"/>
            <a:ext cx="4110900" cy="231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nvSpPr>
        <p:spPr>
          <a:xfrm>
            <a:off x="157925" y="834700"/>
            <a:ext cx="8899500" cy="39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Write in your own words “what is culture”?</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b="1" lang="en" sz="1800">
                <a:solidFill>
                  <a:schemeClr val="dk1"/>
                </a:solidFill>
              </a:rPr>
              <a:t>List as many things that you can think of that make </a:t>
            </a:r>
            <a:r>
              <a:rPr b="1" lang="en" sz="1800">
                <a:solidFill>
                  <a:schemeClr val="dk1"/>
                </a:solidFill>
              </a:rPr>
              <a:t>up</a:t>
            </a:r>
            <a:r>
              <a:rPr b="1" lang="en" sz="1800">
                <a:solidFill>
                  <a:schemeClr val="dk1"/>
                </a:solidFill>
              </a:rPr>
              <a:t> culture: </a:t>
            </a:r>
            <a:r>
              <a:rPr b="1" i="1" lang="en">
                <a:solidFill>
                  <a:schemeClr val="dk1"/>
                </a:solidFill>
              </a:rPr>
              <a:t>e.g. food / beliefs etc</a:t>
            </a:r>
            <a:endParaRPr b="1" i="1">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69" name="Google Shape;69;p15"/>
          <p:cNvPicPr preferRelativeResize="0"/>
          <p:nvPr/>
        </p:nvPicPr>
        <p:blipFill>
          <a:blip r:embed="rId3">
            <a:alphaModFix/>
          </a:blip>
          <a:stretch>
            <a:fillRect/>
          </a:stretch>
        </p:blipFill>
        <p:spPr>
          <a:xfrm>
            <a:off x="5459325" y="56400"/>
            <a:ext cx="3684675" cy="1855975"/>
          </a:xfrm>
          <a:prstGeom prst="rect">
            <a:avLst/>
          </a:prstGeom>
          <a:noFill/>
          <a:ln>
            <a:noFill/>
          </a:ln>
        </p:spPr>
      </p:pic>
      <p:sp>
        <p:nvSpPr>
          <p:cNvPr id="70" name="Google Shape;70;p15"/>
          <p:cNvSpPr txBox="1"/>
          <p:nvPr/>
        </p:nvSpPr>
        <p:spPr>
          <a:xfrm>
            <a:off x="0" y="101525"/>
            <a:ext cx="6000900" cy="4512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rPr>
              <a:t>Task:</a:t>
            </a:r>
            <a:r>
              <a:rPr lang="en" sz="1800">
                <a:solidFill>
                  <a:schemeClr val="dk1"/>
                </a:solidFill>
              </a:rPr>
              <a:t> Discuss with a partner and answer the questions</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b="4607" l="0" r="0" t="0"/>
          <a:stretch/>
        </p:blipFill>
        <p:spPr>
          <a:xfrm>
            <a:off x="2070046" y="0"/>
            <a:ext cx="7073956" cy="5143499"/>
          </a:xfrm>
          <a:prstGeom prst="rect">
            <a:avLst/>
          </a:prstGeom>
          <a:noFill/>
          <a:ln>
            <a:noFill/>
          </a:ln>
        </p:spPr>
      </p:pic>
      <p:sp>
        <p:nvSpPr>
          <p:cNvPr id="76" name="Google Shape;76;p16"/>
          <p:cNvSpPr txBox="1"/>
          <p:nvPr/>
        </p:nvSpPr>
        <p:spPr>
          <a:xfrm>
            <a:off x="2070050" y="0"/>
            <a:ext cx="2870400" cy="496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rPr>
              <a:t>My Culture Iceberg</a:t>
            </a:r>
            <a:endParaRPr b="1" sz="2100">
              <a:solidFill>
                <a:schemeClr val="dk1"/>
              </a:solidFill>
            </a:endParaRPr>
          </a:p>
        </p:txBody>
      </p:sp>
      <p:sp>
        <p:nvSpPr>
          <p:cNvPr id="77" name="Google Shape;77;p16"/>
          <p:cNvSpPr txBox="1"/>
          <p:nvPr/>
        </p:nvSpPr>
        <p:spPr>
          <a:xfrm>
            <a:off x="124100" y="1015175"/>
            <a:ext cx="1737000" cy="34629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TASK:</a:t>
            </a:r>
            <a:r>
              <a:rPr lang="en" sz="1800">
                <a:solidFill>
                  <a:schemeClr val="dk1"/>
                </a:solidFill>
              </a:rPr>
              <a:t> </a:t>
            </a:r>
            <a:endParaRPr sz="1800">
              <a:solidFill>
                <a:schemeClr val="dk1"/>
              </a:solidFill>
            </a:endParaRPr>
          </a:p>
          <a:p>
            <a:pPr indent="0" lvl="0" marL="0" rtl="0" algn="l">
              <a:spcBef>
                <a:spcPts val="0"/>
              </a:spcBef>
              <a:spcAft>
                <a:spcPts val="0"/>
              </a:spcAft>
              <a:buNone/>
            </a:pPr>
            <a:r>
              <a:rPr lang="en" sz="1800">
                <a:solidFill>
                  <a:schemeClr val="dk1"/>
                </a:solidFill>
              </a:rPr>
              <a:t>Add in text boxes with features of </a:t>
            </a:r>
            <a:r>
              <a:rPr b="1" lang="en" sz="1800">
                <a:solidFill>
                  <a:schemeClr val="dk1"/>
                </a:solidFill>
              </a:rPr>
              <a:t>YOUR </a:t>
            </a:r>
            <a:r>
              <a:rPr lang="en" sz="1800">
                <a:solidFill>
                  <a:schemeClr val="dk1"/>
                </a:solidFill>
              </a:rPr>
              <a:t>culture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Put them at surface (things easily seen) or deep (harder to see) level on the iceberg </a:t>
            </a:r>
            <a:endParaRPr sz="1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218075" y="168200"/>
            <a:ext cx="8707860" cy="745450"/>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rgbClr val="9900FF"/>
                </a:solidFill>
                <a:latin typeface="Arial"/>
              </a:rPr>
              <a:t>Comparing Cultures</a:t>
            </a:r>
          </a:p>
        </p:txBody>
      </p:sp>
      <p:sp>
        <p:nvSpPr>
          <p:cNvPr id="83" name="Google Shape;83;p17"/>
          <p:cNvSpPr txBox="1"/>
          <p:nvPr/>
        </p:nvSpPr>
        <p:spPr>
          <a:xfrm>
            <a:off x="270700" y="913650"/>
            <a:ext cx="8707800" cy="9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rPr>
              <a:t>We are now going to compare Māori culture (beliefs, values, tikanga, practices, worldviews) with another culture </a:t>
            </a:r>
            <a:endParaRPr b="1" sz="2200">
              <a:solidFill>
                <a:schemeClr val="dk1"/>
              </a:solidFill>
            </a:endParaRPr>
          </a:p>
        </p:txBody>
      </p:sp>
      <p:pic>
        <p:nvPicPr>
          <p:cNvPr id="84" name="Google Shape;84;p17"/>
          <p:cNvPicPr preferRelativeResize="0"/>
          <p:nvPr/>
        </p:nvPicPr>
        <p:blipFill>
          <a:blip r:embed="rId3">
            <a:alphaModFix/>
          </a:blip>
          <a:stretch>
            <a:fillRect/>
          </a:stretch>
        </p:blipFill>
        <p:spPr>
          <a:xfrm>
            <a:off x="218075" y="1985200"/>
            <a:ext cx="4349390" cy="2419350"/>
          </a:xfrm>
          <a:prstGeom prst="rect">
            <a:avLst/>
          </a:prstGeom>
          <a:noFill/>
          <a:ln>
            <a:noFill/>
          </a:ln>
        </p:spPr>
      </p:pic>
      <p:sp>
        <p:nvSpPr>
          <p:cNvPr id="85" name="Google Shape;85;p17"/>
          <p:cNvSpPr txBox="1"/>
          <p:nvPr/>
        </p:nvSpPr>
        <p:spPr>
          <a:xfrm>
            <a:off x="4737425" y="1996500"/>
            <a:ext cx="4117200" cy="2419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Paste a picture of the chosen culture here that you will be comparing</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It can be YOUR culture or another culture of </a:t>
            </a:r>
            <a:r>
              <a:rPr lang="en" sz="1800">
                <a:solidFill>
                  <a:schemeClr val="dk2"/>
                </a:solidFill>
              </a:rPr>
              <a:t>your</a:t>
            </a:r>
            <a:r>
              <a:rPr lang="en" sz="1800">
                <a:solidFill>
                  <a:schemeClr val="dk2"/>
                </a:solidFill>
              </a:rPr>
              <a:t> choice </a:t>
            </a:r>
            <a:endParaRPr sz="1800">
              <a:solidFill>
                <a:schemeClr val="dk2"/>
              </a:solidFill>
            </a:endParaRPr>
          </a:p>
        </p:txBody>
      </p:sp>
      <p:sp>
        <p:nvSpPr>
          <p:cNvPr id="86" name="Google Shape;86;p17"/>
          <p:cNvSpPr txBox="1"/>
          <p:nvPr/>
        </p:nvSpPr>
        <p:spPr>
          <a:xfrm>
            <a:off x="218075" y="4478000"/>
            <a:ext cx="42855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0000"/>
                </a:solidFill>
              </a:rPr>
              <a:t>Māori Culture </a:t>
            </a:r>
            <a:endParaRPr b="1" sz="2100">
              <a:solidFill>
                <a:srgbClr val="FF0000"/>
              </a:solidFill>
            </a:endParaRPr>
          </a:p>
        </p:txBody>
      </p:sp>
      <p:sp>
        <p:nvSpPr>
          <p:cNvPr id="87" name="Google Shape;87;p17"/>
          <p:cNvSpPr txBox="1"/>
          <p:nvPr/>
        </p:nvSpPr>
        <p:spPr>
          <a:xfrm>
            <a:off x="4737425" y="4551450"/>
            <a:ext cx="25266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 Culture</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18"/>
          <p:cNvSpPr txBox="1"/>
          <p:nvPr/>
        </p:nvSpPr>
        <p:spPr>
          <a:xfrm>
            <a:off x="135350" y="981325"/>
            <a:ext cx="2571900" cy="17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rPr>
              <a:t>Māori creation story: </a:t>
            </a:r>
            <a:endParaRPr b="1" sz="1900">
              <a:solidFill>
                <a:schemeClr val="dk1"/>
              </a:solidFill>
            </a:endParaRPr>
          </a:p>
          <a:p>
            <a:pPr indent="0" lvl="0" marL="0" rtl="0" algn="ctr">
              <a:spcBef>
                <a:spcPts val="0"/>
              </a:spcBef>
              <a:spcAft>
                <a:spcPts val="0"/>
              </a:spcAft>
              <a:buNone/>
            </a:pPr>
            <a:r>
              <a:rPr lang="en" sz="1900">
                <a:solidFill>
                  <a:schemeClr val="dk1"/>
                </a:solidFill>
              </a:rPr>
              <a:t>The story of how Papatūānuku (Earth Mother) and Ranginui (Sky Father) were separated </a:t>
            </a:r>
            <a:endParaRPr sz="1900">
              <a:solidFill>
                <a:schemeClr val="dk1"/>
              </a:solidFill>
            </a:endParaRPr>
          </a:p>
        </p:txBody>
      </p:sp>
      <p:pic>
        <p:nvPicPr>
          <p:cNvPr id="93" name="Google Shape;93;p18"/>
          <p:cNvPicPr preferRelativeResize="0"/>
          <p:nvPr/>
        </p:nvPicPr>
        <p:blipFill>
          <a:blip r:embed="rId3">
            <a:alphaModFix/>
          </a:blip>
          <a:stretch>
            <a:fillRect/>
          </a:stretch>
        </p:blipFill>
        <p:spPr>
          <a:xfrm>
            <a:off x="51050" y="3006399"/>
            <a:ext cx="2972124" cy="2137100"/>
          </a:xfrm>
          <a:prstGeom prst="rect">
            <a:avLst/>
          </a:prstGeom>
          <a:noFill/>
          <a:ln>
            <a:noFill/>
          </a:ln>
        </p:spPr>
      </p:pic>
      <p:sp>
        <p:nvSpPr>
          <p:cNvPr id="94" name="Google Shape;94;p18"/>
          <p:cNvSpPr txBox="1"/>
          <p:nvPr/>
        </p:nvSpPr>
        <p:spPr>
          <a:xfrm>
            <a:off x="3113175" y="1060275"/>
            <a:ext cx="5978100" cy="4083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rgbClr val="00FFFF"/>
                </a:highlight>
              </a:rPr>
              <a:t>TASK: Find out the creation story from YOUR culture (or another chosen culture)</a:t>
            </a:r>
            <a:endParaRPr b="1" sz="18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Write a brief description of the story</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Add 1-2 pictures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How is it different or similar to the Māori creation story?</a:t>
            </a:r>
            <a:endParaRPr sz="1600">
              <a:solidFill>
                <a:schemeClr val="dk1"/>
              </a:solidFill>
            </a:endParaRPr>
          </a:p>
          <a:p>
            <a:pPr indent="0" lvl="0" marL="457200" rtl="0" algn="l">
              <a:spcBef>
                <a:spcPts val="0"/>
              </a:spcBef>
              <a:spcAft>
                <a:spcPts val="0"/>
              </a:spcAft>
              <a:buNone/>
            </a:pPr>
            <a:r>
              <a:t/>
            </a:r>
            <a:endParaRPr sz="1600">
              <a:solidFill>
                <a:schemeClr val="dk1"/>
              </a:solidFill>
            </a:endParaRPr>
          </a:p>
        </p:txBody>
      </p:sp>
      <p:sp>
        <p:nvSpPr>
          <p:cNvPr id="95" name="Google Shape;95;p18"/>
          <p:cNvSpPr/>
          <p:nvPr/>
        </p:nvSpPr>
        <p:spPr>
          <a:xfrm>
            <a:off x="1441075" y="67550"/>
            <a:ext cx="5997478" cy="788350"/>
          </a:xfrm>
          <a:prstGeom prst="rect">
            <a:avLst/>
          </a:prstGeom>
        </p:spPr>
        <p:txBody>
          <a:bodyPr>
            <a:prstTxWarp prst="textPlain"/>
          </a:bodyPr>
          <a:lstStyle/>
          <a:p>
            <a:pPr lvl="0" algn="ctr"/>
            <a:r>
              <a:rPr b="0" i="0">
                <a:ln cap="flat" cmpd="sng" w="28575">
                  <a:solidFill>
                    <a:schemeClr val="dk1"/>
                  </a:solidFill>
                  <a:prstDash val="solid"/>
                  <a:round/>
                  <a:headEnd len="sm" w="sm" type="none"/>
                  <a:tailEnd len="sm" w="sm" type="none"/>
                </a:ln>
                <a:solidFill>
                  <a:srgbClr val="9900FF"/>
                </a:solidFill>
                <a:latin typeface="Pacifico"/>
              </a:rPr>
              <a:t>Creation Stories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9"/>
          <p:cNvSpPr txBox="1"/>
          <p:nvPr/>
        </p:nvSpPr>
        <p:spPr>
          <a:xfrm>
            <a:off x="112800" y="1015175"/>
            <a:ext cx="9031200" cy="4083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Māori Atua (Gods)</a:t>
            </a:r>
            <a:endParaRPr b="1" sz="1800">
              <a:solidFill>
                <a:schemeClr val="dk1"/>
              </a:solidFill>
            </a:endParaRPr>
          </a:p>
          <a:p>
            <a:pPr indent="0" lvl="0" marL="0" rtl="0" algn="l">
              <a:spcBef>
                <a:spcPts val="0"/>
              </a:spcBef>
              <a:spcAft>
                <a:spcPts val="0"/>
              </a:spcAft>
              <a:buNone/>
            </a:pPr>
            <a:r>
              <a:rPr lang="en" sz="1450">
                <a:solidFill>
                  <a:schemeClr val="dk1"/>
                </a:solidFill>
                <a:latin typeface="Georgia"/>
                <a:ea typeface="Georgia"/>
                <a:cs typeface="Georgia"/>
                <a:sym typeface="Georgia"/>
              </a:rPr>
              <a:t>At the centre of Māori religion were the </a:t>
            </a:r>
            <a:r>
              <a:rPr lang="en" sz="1450">
                <a:solidFill>
                  <a:schemeClr val="dk1"/>
                </a:solidFill>
                <a:uFill>
                  <a:noFill/>
                </a:uFill>
                <a:latin typeface="Georgia"/>
                <a:ea typeface="Georgia"/>
                <a:cs typeface="Georgia"/>
                <a:sym typeface="Georgia"/>
                <a:hlinkClick r:id="rId3">
                  <a:extLst>
                    <a:ext uri="{A12FA001-AC4F-418D-AE19-62706E023703}">
                      <ahyp:hlinkClr val="tx"/>
                    </a:ext>
                  </a:extLst>
                </a:hlinkClick>
              </a:rPr>
              <a:t>atua</a:t>
            </a:r>
            <a:r>
              <a:rPr lang="en" sz="1450">
                <a:solidFill>
                  <a:schemeClr val="dk1"/>
                </a:solidFill>
                <a:latin typeface="Georgia"/>
                <a:ea typeface="Georgia"/>
                <a:cs typeface="Georgia"/>
                <a:sym typeface="Georgia"/>
              </a:rPr>
              <a:t> or gods. </a:t>
            </a:r>
            <a:endParaRPr sz="1450">
              <a:solidFill>
                <a:schemeClr val="dk1"/>
              </a:solidFill>
              <a:latin typeface="Georgia"/>
              <a:ea typeface="Georgia"/>
              <a:cs typeface="Georgia"/>
              <a:sym typeface="Georgia"/>
            </a:endParaRPr>
          </a:p>
          <a:p>
            <a:pPr indent="0" lvl="0" marL="0" rtl="0" algn="l">
              <a:spcBef>
                <a:spcPts val="0"/>
              </a:spcBef>
              <a:spcAft>
                <a:spcPts val="0"/>
              </a:spcAft>
              <a:buNone/>
            </a:pPr>
            <a:r>
              <a:rPr lang="en" sz="1450">
                <a:solidFill>
                  <a:srgbClr val="333333"/>
                </a:solidFill>
                <a:latin typeface="Georgia"/>
                <a:ea typeface="Georgia"/>
                <a:cs typeface="Georgia"/>
                <a:sym typeface="Georgia"/>
              </a:rPr>
              <a:t>In Māori belief the natural and supernatural worlds were one – there was no Māori word for religion. </a:t>
            </a:r>
            <a:endParaRPr sz="1450">
              <a:solidFill>
                <a:srgbClr val="333333"/>
              </a:solidFill>
              <a:latin typeface="Georgia"/>
              <a:ea typeface="Georgia"/>
              <a:cs typeface="Georgia"/>
              <a:sym typeface="Georgia"/>
            </a:endParaRPr>
          </a:p>
          <a:p>
            <a:pPr indent="0" lvl="0" marL="0" rtl="0" algn="l">
              <a:spcBef>
                <a:spcPts val="0"/>
              </a:spcBef>
              <a:spcAft>
                <a:spcPts val="0"/>
              </a:spcAft>
              <a:buNone/>
            </a:pPr>
            <a:r>
              <a:rPr lang="en" sz="1450">
                <a:solidFill>
                  <a:srgbClr val="333333"/>
                </a:solidFill>
                <a:latin typeface="Georgia"/>
                <a:ea typeface="Georgia"/>
                <a:cs typeface="Georgia"/>
                <a:sym typeface="Georgia"/>
              </a:rPr>
              <a:t>The use of the term ‘whakapono’ for religion was introduced by missionaries. </a:t>
            </a:r>
            <a:endParaRPr sz="1450">
              <a:solidFill>
                <a:srgbClr val="333333"/>
              </a:solidFill>
              <a:latin typeface="Georgia"/>
              <a:ea typeface="Georgia"/>
              <a:cs typeface="Georgia"/>
              <a:sym typeface="Georgia"/>
            </a:endParaRPr>
          </a:p>
          <a:p>
            <a:pPr indent="0" lvl="0" marL="0" rtl="0" algn="l">
              <a:spcBef>
                <a:spcPts val="0"/>
              </a:spcBef>
              <a:spcAft>
                <a:spcPts val="0"/>
              </a:spcAft>
              <a:buNone/>
            </a:pPr>
            <a:r>
              <a:rPr lang="en" sz="1450">
                <a:solidFill>
                  <a:srgbClr val="333333"/>
                </a:solidFill>
                <a:latin typeface="Georgia"/>
                <a:ea typeface="Georgia"/>
                <a:cs typeface="Georgia"/>
                <a:sym typeface="Georgia"/>
              </a:rPr>
              <a:t>Whakapono also means faith and trust.</a:t>
            </a:r>
            <a:endParaRPr sz="1450">
              <a:solidFill>
                <a:srgbClr val="333333"/>
              </a:solidFill>
              <a:latin typeface="Georgia"/>
              <a:ea typeface="Georgia"/>
              <a:cs typeface="Georgia"/>
              <a:sym typeface="Georgia"/>
            </a:endParaRPr>
          </a:p>
          <a:p>
            <a:pPr indent="0" lvl="0" marL="0" rtl="0" algn="l">
              <a:spcBef>
                <a:spcPts val="0"/>
              </a:spcBef>
              <a:spcAft>
                <a:spcPts val="0"/>
              </a:spcAft>
              <a:buNone/>
            </a:pPr>
            <a:r>
              <a:t/>
            </a:r>
            <a:endParaRPr sz="1450">
              <a:solidFill>
                <a:srgbClr val="333333"/>
              </a:solidFill>
              <a:latin typeface="Georgia"/>
              <a:ea typeface="Georgia"/>
              <a:cs typeface="Georgia"/>
              <a:sym typeface="Georgia"/>
            </a:endParaRPr>
          </a:p>
          <a:p>
            <a:pPr indent="0" lvl="0" marL="0" rtl="0" algn="l">
              <a:spcBef>
                <a:spcPts val="0"/>
              </a:spcBef>
              <a:spcAft>
                <a:spcPts val="0"/>
              </a:spcAft>
              <a:buNone/>
            </a:pPr>
            <a:r>
              <a:rPr b="1" lang="en" sz="1450" u="sng">
                <a:solidFill>
                  <a:srgbClr val="333333"/>
                </a:solidFill>
                <a:latin typeface="Georgia"/>
                <a:ea typeface="Georgia"/>
                <a:cs typeface="Georgia"/>
                <a:sym typeface="Georgia"/>
              </a:rPr>
              <a:t>Māori Atua:</a:t>
            </a:r>
            <a:endParaRPr b="1" sz="1450" u="sng">
              <a:solidFill>
                <a:srgbClr val="333333"/>
              </a:solidFill>
              <a:latin typeface="Georgia"/>
              <a:ea typeface="Georgia"/>
              <a:cs typeface="Georgia"/>
              <a:sym typeface="Georgia"/>
            </a:endParaRPr>
          </a:p>
          <a:p>
            <a:pPr indent="-304800" lvl="0" marL="457200" marR="381000" rtl="0" algn="l">
              <a:lnSpc>
                <a:spcPct val="115000"/>
              </a:lnSpc>
              <a:spcBef>
                <a:spcPts val="1200"/>
              </a:spcBef>
              <a:spcAft>
                <a:spcPts val="0"/>
              </a:spcAft>
              <a:buClr>
                <a:schemeClr val="dk1"/>
              </a:buClr>
              <a:buSzPts val="1200"/>
              <a:buChar char="●"/>
            </a:pPr>
            <a:r>
              <a:rPr lang="en" sz="1200">
                <a:solidFill>
                  <a:schemeClr val="dk1"/>
                </a:solidFill>
                <a:highlight>
                  <a:srgbClr val="FFFFFF"/>
                </a:highlight>
                <a:uFill>
                  <a:noFill/>
                </a:uFill>
                <a:hlinkClick r:id="rId4">
                  <a:extLst>
                    <a:ext uri="{A12FA001-AC4F-418D-AE19-62706E023703}">
                      <ahyp:hlinkClr val="tx"/>
                    </a:ext>
                  </a:extLst>
                </a:hlinkClick>
              </a:rPr>
              <a:t>Papatūānuku</a:t>
            </a:r>
            <a:r>
              <a:rPr lang="en" sz="1200">
                <a:solidFill>
                  <a:schemeClr val="dk1"/>
                </a:solidFill>
                <a:highlight>
                  <a:srgbClr val="FFFFFF"/>
                </a:highlight>
              </a:rPr>
              <a:t> - The Earth Mother</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5">
                  <a:extLst>
                    <a:ext uri="{A12FA001-AC4F-418D-AE19-62706E023703}">
                      <ahyp:hlinkClr val="tx"/>
                    </a:ext>
                  </a:extLst>
                </a:hlinkClick>
              </a:rPr>
              <a:t>Ranginui</a:t>
            </a:r>
            <a:r>
              <a:rPr lang="en" sz="1200">
                <a:solidFill>
                  <a:schemeClr val="dk1"/>
                </a:solidFill>
                <a:highlight>
                  <a:srgbClr val="FFFFFF"/>
                </a:highlight>
              </a:rPr>
              <a:t> - The Sky Father</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6">
                  <a:extLst>
                    <a:ext uri="{A12FA001-AC4F-418D-AE19-62706E023703}">
                      <ahyp:hlinkClr val="tx"/>
                    </a:ext>
                  </a:extLst>
                </a:hlinkClick>
              </a:rPr>
              <a:t>Tāne-mahuta</a:t>
            </a:r>
            <a:r>
              <a:rPr lang="en" sz="1200">
                <a:solidFill>
                  <a:schemeClr val="dk1"/>
                </a:solidFill>
                <a:highlight>
                  <a:srgbClr val="FFFFFF"/>
                </a:highlight>
              </a:rPr>
              <a:t> - God of forests and birds</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7">
                  <a:extLst>
                    <a:ext uri="{A12FA001-AC4F-418D-AE19-62706E023703}">
                      <ahyp:hlinkClr val="tx"/>
                    </a:ext>
                  </a:extLst>
                </a:hlinkClick>
              </a:rPr>
              <a:t>Tāwhirimātea</a:t>
            </a:r>
            <a:r>
              <a:rPr lang="en" sz="1200">
                <a:solidFill>
                  <a:schemeClr val="dk1"/>
                </a:solidFill>
                <a:highlight>
                  <a:srgbClr val="FFFFFF"/>
                </a:highlight>
              </a:rPr>
              <a:t> - God of weather</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8">
                  <a:extLst>
                    <a:ext uri="{A12FA001-AC4F-418D-AE19-62706E023703}">
                      <ahyp:hlinkClr val="tx"/>
                    </a:ext>
                  </a:extLst>
                </a:hlinkClick>
              </a:rPr>
              <a:t>Haumia-tiketike</a:t>
            </a:r>
            <a:r>
              <a:rPr lang="en" sz="1200">
                <a:solidFill>
                  <a:schemeClr val="dk1"/>
                </a:solidFill>
                <a:highlight>
                  <a:srgbClr val="FFFFFF"/>
                </a:highlight>
              </a:rPr>
              <a:t> - God of uncultivated food</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rPr>
              <a:t>Rongomātāne - God of cultivated plants</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9">
                  <a:extLst>
                    <a:ext uri="{A12FA001-AC4F-418D-AE19-62706E023703}">
                      <ahyp:hlinkClr val="tx"/>
                    </a:ext>
                  </a:extLst>
                </a:hlinkClick>
              </a:rPr>
              <a:t>Tangaroa</a:t>
            </a:r>
            <a:r>
              <a:rPr lang="en" sz="1200">
                <a:solidFill>
                  <a:schemeClr val="dk1"/>
                </a:solidFill>
                <a:highlight>
                  <a:srgbClr val="FFFFFF"/>
                </a:highlight>
              </a:rPr>
              <a:t> - God of the sea</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10">
                  <a:extLst>
                    <a:ext uri="{A12FA001-AC4F-418D-AE19-62706E023703}">
                      <ahyp:hlinkClr val="tx"/>
                    </a:ext>
                  </a:extLst>
                </a:hlinkClick>
              </a:rPr>
              <a:t>Tūmatauenga</a:t>
            </a:r>
            <a:r>
              <a:rPr lang="en" sz="1200">
                <a:solidFill>
                  <a:schemeClr val="dk1"/>
                </a:solidFill>
                <a:highlight>
                  <a:srgbClr val="FFFFFF"/>
                </a:highlight>
              </a:rPr>
              <a:t> - God of war and hunting</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uFill>
                  <a:noFill/>
                </a:uFill>
                <a:hlinkClick r:id="rId11">
                  <a:extLst>
                    <a:ext uri="{A12FA001-AC4F-418D-AE19-62706E023703}">
                      <ahyp:hlinkClr val="tx"/>
                    </a:ext>
                  </a:extLst>
                </a:hlinkClick>
              </a:rPr>
              <a:t>Rūaumoko</a:t>
            </a:r>
            <a:r>
              <a:rPr lang="en" sz="1200">
                <a:solidFill>
                  <a:schemeClr val="dk1"/>
                </a:solidFill>
                <a:highlight>
                  <a:srgbClr val="FFFFFF"/>
                </a:highlight>
              </a:rPr>
              <a:t> - God of earthquakes and underground forces</a:t>
            </a:r>
            <a:endParaRPr sz="1200">
              <a:solidFill>
                <a:schemeClr val="dk1"/>
              </a:solidFill>
              <a:highlight>
                <a:srgbClr val="FFFFFF"/>
              </a:highlight>
            </a:endParaRPr>
          </a:p>
          <a:p>
            <a:pPr indent="-304800" lvl="0" marL="457200" marR="381000" rtl="0" algn="l">
              <a:lnSpc>
                <a:spcPct val="115000"/>
              </a:lnSpc>
              <a:spcBef>
                <a:spcPts val="0"/>
              </a:spcBef>
              <a:spcAft>
                <a:spcPts val="0"/>
              </a:spcAft>
              <a:buClr>
                <a:schemeClr val="dk1"/>
              </a:buClr>
              <a:buSzPts val="1200"/>
              <a:buChar char="●"/>
            </a:pPr>
            <a:r>
              <a:rPr lang="en" sz="1200">
                <a:solidFill>
                  <a:schemeClr val="dk1"/>
                </a:solidFill>
                <a:highlight>
                  <a:srgbClr val="FFFFFF"/>
                </a:highlight>
              </a:rPr>
              <a:t>Rehua - Star god with the power to heal</a:t>
            </a:r>
            <a:endParaRPr sz="1200">
              <a:solidFill>
                <a:schemeClr val="dk1"/>
              </a:solidFill>
              <a:highlight>
                <a:srgbClr val="FFFFFF"/>
              </a:highlight>
            </a:endParaRPr>
          </a:p>
          <a:p>
            <a:pPr indent="0" lvl="0" marL="0" rtl="0" algn="l">
              <a:spcBef>
                <a:spcPts val="2300"/>
              </a:spcBef>
              <a:spcAft>
                <a:spcPts val="0"/>
              </a:spcAft>
              <a:buNone/>
            </a:pPr>
            <a:r>
              <a:t/>
            </a:r>
            <a:endParaRPr sz="1450">
              <a:solidFill>
                <a:srgbClr val="333333"/>
              </a:solidFill>
              <a:latin typeface="Georgia"/>
              <a:ea typeface="Georgia"/>
              <a:cs typeface="Georgia"/>
              <a:sym typeface="Georgia"/>
            </a:endParaRPr>
          </a:p>
          <a:p>
            <a:pPr indent="0" lvl="0" marL="0" rtl="0" algn="l">
              <a:spcBef>
                <a:spcPts val="0"/>
              </a:spcBef>
              <a:spcAft>
                <a:spcPts val="0"/>
              </a:spcAft>
              <a:buNone/>
            </a:pPr>
            <a:r>
              <a:t/>
            </a:r>
            <a:endParaRPr sz="1450">
              <a:solidFill>
                <a:srgbClr val="333333"/>
              </a:solidFill>
              <a:latin typeface="Georgia"/>
              <a:ea typeface="Georgia"/>
              <a:cs typeface="Georgia"/>
              <a:sym typeface="Georgia"/>
            </a:endParaRPr>
          </a:p>
        </p:txBody>
      </p:sp>
      <p:pic>
        <p:nvPicPr>
          <p:cNvPr id="101" name="Google Shape;101;p19"/>
          <p:cNvPicPr preferRelativeResize="0"/>
          <p:nvPr/>
        </p:nvPicPr>
        <p:blipFill>
          <a:blip r:embed="rId12">
            <a:alphaModFix/>
          </a:blip>
          <a:stretch>
            <a:fillRect/>
          </a:stretch>
        </p:blipFill>
        <p:spPr>
          <a:xfrm>
            <a:off x="4731882" y="2672336"/>
            <a:ext cx="4167525" cy="2248990"/>
          </a:xfrm>
          <a:prstGeom prst="rect">
            <a:avLst/>
          </a:prstGeom>
          <a:noFill/>
          <a:ln>
            <a:noFill/>
          </a:ln>
        </p:spPr>
      </p:pic>
      <p:sp>
        <p:nvSpPr>
          <p:cNvPr id="102" name="Google Shape;102;p19"/>
          <p:cNvSpPr/>
          <p:nvPr/>
        </p:nvSpPr>
        <p:spPr>
          <a:xfrm>
            <a:off x="1149900" y="124076"/>
            <a:ext cx="7329896" cy="1217303"/>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rgbClr val="674EA7"/>
                </a:solidFill>
                <a:latin typeface="Pacifico"/>
              </a:rPr>
              <a:t>Beliefs and Faith</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236875" y="112825"/>
            <a:ext cx="8696400" cy="1116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highlight>
                  <a:srgbClr val="00FFFF"/>
                </a:highlight>
              </a:rPr>
              <a:t>TASK: what faith (religion) / God/s or beliefs does your chosen culture have</a:t>
            </a:r>
            <a:endParaRPr b="1" sz="1800">
              <a:solidFill>
                <a:schemeClr val="dk1"/>
              </a:solidFill>
              <a:highlight>
                <a:srgbClr val="00FFFF"/>
              </a:highlight>
            </a:endParaRPr>
          </a:p>
          <a:p>
            <a:pPr indent="-320675" lvl="0" marL="457200" rtl="0" algn="l">
              <a:spcBef>
                <a:spcPts val="0"/>
              </a:spcBef>
              <a:spcAft>
                <a:spcPts val="0"/>
              </a:spcAft>
              <a:buClr>
                <a:srgbClr val="333333"/>
              </a:buClr>
              <a:buSzPts val="1450"/>
              <a:buFont typeface="Georgia"/>
              <a:buChar char="●"/>
            </a:pPr>
            <a:r>
              <a:rPr lang="en" sz="1450">
                <a:solidFill>
                  <a:schemeClr val="dk1"/>
                </a:solidFill>
                <a:latin typeface="Georgia"/>
                <a:ea typeface="Georgia"/>
                <a:cs typeface="Georgia"/>
                <a:sym typeface="Georgia"/>
              </a:rPr>
              <a:t>Describe any God/Gods / Deities or beliefs of your culture</a:t>
            </a:r>
            <a:endParaRPr sz="1450">
              <a:solidFill>
                <a:schemeClr val="dk1"/>
              </a:solidFill>
              <a:latin typeface="Georgia"/>
              <a:ea typeface="Georgia"/>
              <a:cs typeface="Georgia"/>
              <a:sym typeface="Georgia"/>
            </a:endParaRPr>
          </a:p>
          <a:p>
            <a:pPr indent="-320675" lvl="0" marL="457200" rtl="0" algn="l">
              <a:spcBef>
                <a:spcPts val="0"/>
              </a:spcBef>
              <a:spcAft>
                <a:spcPts val="0"/>
              </a:spcAft>
              <a:buClr>
                <a:schemeClr val="dk1"/>
              </a:buClr>
              <a:buSzPts val="1450"/>
              <a:buFont typeface="Georgia"/>
              <a:buChar char="●"/>
            </a:pPr>
            <a:r>
              <a:rPr lang="en" sz="1450">
                <a:solidFill>
                  <a:schemeClr val="dk1"/>
                </a:solidFill>
                <a:latin typeface="Georgia"/>
                <a:ea typeface="Georgia"/>
                <a:cs typeface="Georgia"/>
                <a:sym typeface="Georgia"/>
              </a:rPr>
              <a:t>Add in some pictures </a:t>
            </a:r>
            <a:endParaRPr sz="1450">
              <a:solidFill>
                <a:schemeClr val="dk1"/>
              </a:solidFill>
              <a:latin typeface="Georgia"/>
              <a:ea typeface="Georgia"/>
              <a:cs typeface="Georgia"/>
              <a:sym typeface="Georgia"/>
            </a:endParaRPr>
          </a:p>
          <a:p>
            <a:pPr indent="-320675" lvl="0" marL="457200" rtl="0" algn="l">
              <a:spcBef>
                <a:spcPts val="0"/>
              </a:spcBef>
              <a:spcAft>
                <a:spcPts val="0"/>
              </a:spcAft>
              <a:buClr>
                <a:schemeClr val="dk1"/>
              </a:buClr>
              <a:buSzPts val="1450"/>
              <a:buFont typeface="Georgia"/>
              <a:buChar char="●"/>
            </a:pPr>
            <a:r>
              <a:rPr lang="en" sz="1450">
                <a:solidFill>
                  <a:schemeClr val="dk1"/>
                </a:solidFill>
                <a:latin typeface="Georgia"/>
                <a:ea typeface="Georgia"/>
                <a:cs typeface="Georgia"/>
                <a:sym typeface="Georgia"/>
              </a:rPr>
              <a:t>What is similar or different from Māori Atua / beliefs? </a:t>
            </a:r>
            <a:endParaRPr sz="1450">
              <a:solidFill>
                <a:schemeClr val="dk1"/>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21"/>
          <p:cNvSpPr/>
          <p:nvPr/>
        </p:nvSpPr>
        <p:spPr>
          <a:xfrm>
            <a:off x="184550" y="100525"/>
            <a:ext cx="5629168" cy="857098"/>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rgbClr val="674EA7"/>
                </a:solidFill>
                <a:latin typeface="Pacifico"/>
              </a:rPr>
              <a:t>Māori Clothing</a:t>
            </a:r>
          </a:p>
        </p:txBody>
      </p:sp>
      <p:pic>
        <p:nvPicPr>
          <p:cNvPr id="113" name="Google Shape;113;p21"/>
          <p:cNvPicPr preferRelativeResize="0"/>
          <p:nvPr/>
        </p:nvPicPr>
        <p:blipFill rotWithShape="1">
          <a:blip r:embed="rId3">
            <a:alphaModFix/>
          </a:blip>
          <a:srcRect b="0" l="11668" r="0" t="0"/>
          <a:stretch/>
        </p:blipFill>
        <p:spPr>
          <a:xfrm>
            <a:off x="135300" y="1671388"/>
            <a:ext cx="2267199" cy="1711124"/>
          </a:xfrm>
          <a:prstGeom prst="rect">
            <a:avLst/>
          </a:prstGeom>
          <a:noFill/>
          <a:ln>
            <a:noFill/>
          </a:ln>
        </p:spPr>
      </p:pic>
      <p:sp>
        <p:nvSpPr>
          <p:cNvPr id="114" name="Google Shape;114;p21"/>
          <p:cNvSpPr txBox="1"/>
          <p:nvPr/>
        </p:nvSpPr>
        <p:spPr>
          <a:xfrm>
            <a:off x="71775" y="3492600"/>
            <a:ext cx="3158400" cy="16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rPr>
              <a:t>The most special </a:t>
            </a:r>
            <a:r>
              <a:rPr lang="en" sz="1300">
                <a:solidFill>
                  <a:schemeClr val="dk2"/>
                </a:solidFill>
              </a:rPr>
              <a:t>cloaks</a:t>
            </a:r>
            <a:r>
              <a:rPr lang="en" sz="1300">
                <a:solidFill>
                  <a:schemeClr val="dk2"/>
                </a:solidFill>
              </a:rPr>
              <a:t> were only worn by chiefs traditionally. </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u="sng">
                <a:solidFill>
                  <a:schemeClr val="hlink"/>
                </a:solidFill>
                <a:hlinkClick r:id="rId4"/>
              </a:rPr>
              <a:t>Kahu huruhuru style of cloak</a:t>
            </a:r>
            <a:r>
              <a:rPr lang="en" sz="1150">
                <a:solidFill>
                  <a:srgbClr val="555555"/>
                </a:solidFill>
              </a:rPr>
              <a:t> A cloak made from feathers. Kahu huruhuru is a prestigious garment worn by Māori chiefs and other important people. It is a symbol of status and mana (power)</a:t>
            </a:r>
            <a:endParaRPr sz="1150">
              <a:solidFill>
                <a:srgbClr val="555555"/>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pic>
        <p:nvPicPr>
          <p:cNvPr id="115" name="Google Shape;115;p21"/>
          <p:cNvPicPr preferRelativeResize="0"/>
          <p:nvPr/>
        </p:nvPicPr>
        <p:blipFill>
          <a:blip r:embed="rId5">
            <a:alphaModFix/>
          </a:blip>
          <a:stretch>
            <a:fillRect/>
          </a:stretch>
        </p:blipFill>
        <p:spPr>
          <a:xfrm>
            <a:off x="7115950" y="1120025"/>
            <a:ext cx="1849850" cy="1387375"/>
          </a:xfrm>
          <a:prstGeom prst="rect">
            <a:avLst/>
          </a:prstGeom>
          <a:noFill/>
          <a:ln>
            <a:noFill/>
          </a:ln>
        </p:spPr>
      </p:pic>
      <p:sp>
        <p:nvSpPr>
          <p:cNvPr id="116" name="Google Shape;116;p21"/>
          <p:cNvSpPr txBox="1"/>
          <p:nvPr/>
        </p:nvSpPr>
        <p:spPr>
          <a:xfrm>
            <a:off x="7162450" y="2518825"/>
            <a:ext cx="1668000" cy="23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333333"/>
                </a:solidFill>
                <a:latin typeface="Georgia"/>
                <a:ea typeface="Georgia"/>
                <a:cs typeface="Georgia"/>
                <a:sym typeface="Georgia"/>
              </a:rPr>
              <a:t>Feathers were worn in the hair. Huia feathers were so treasured that specially carved boxes called waka huia were made to store them safely</a:t>
            </a:r>
            <a:endParaRPr sz="1800">
              <a:solidFill>
                <a:schemeClr val="dk2"/>
              </a:solidFill>
            </a:endParaRPr>
          </a:p>
        </p:txBody>
      </p:sp>
      <p:sp>
        <p:nvSpPr>
          <p:cNvPr id="117" name="Google Shape;117;p21"/>
          <p:cNvSpPr txBox="1"/>
          <p:nvPr/>
        </p:nvSpPr>
        <p:spPr>
          <a:xfrm>
            <a:off x="6953800" y="59500"/>
            <a:ext cx="2126400" cy="10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333333"/>
                </a:solidFill>
                <a:latin typeface="Georgia"/>
                <a:ea typeface="Georgia"/>
                <a:cs typeface="Georgia"/>
                <a:sym typeface="Georgia"/>
              </a:rPr>
              <a:t>Bone, stone or wooden combs, called heru, were worn only by men of important status.</a:t>
            </a:r>
            <a:endParaRPr sz="1800">
              <a:solidFill>
                <a:schemeClr val="dk2"/>
              </a:solidFill>
            </a:endParaRPr>
          </a:p>
        </p:txBody>
      </p:sp>
      <p:sp>
        <p:nvSpPr>
          <p:cNvPr id="118" name="Google Shape;118;p21"/>
          <p:cNvSpPr txBox="1"/>
          <p:nvPr/>
        </p:nvSpPr>
        <p:spPr>
          <a:xfrm>
            <a:off x="103550" y="1111300"/>
            <a:ext cx="23307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FF"/>
                </a:highlight>
              </a:rPr>
              <a:t>Korowai are fine flax cloaks decorated with tassels.</a:t>
            </a:r>
            <a:endParaRPr sz="1800">
              <a:solidFill>
                <a:schemeClr val="dk2"/>
              </a:solidFill>
            </a:endParaRPr>
          </a:p>
        </p:txBody>
      </p:sp>
      <p:sp>
        <p:nvSpPr>
          <p:cNvPr id="119" name="Google Shape;119;p21"/>
          <p:cNvSpPr txBox="1"/>
          <p:nvPr/>
        </p:nvSpPr>
        <p:spPr>
          <a:xfrm>
            <a:off x="4978275" y="3492600"/>
            <a:ext cx="2126400" cy="16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333333"/>
                </a:solidFill>
                <a:latin typeface="Georgia"/>
                <a:ea typeface="Georgia"/>
                <a:cs typeface="Georgia"/>
                <a:sym typeface="Georgia"/>
              </a:rPr>
              <a:t>The maro, a frontal apron tied around the waist, was perhaps the most common and basic traditional Māori garment, and was worn by both men and women. </a:t>
            </a:r>
            <a:endParaRPr sz="1800">
              <a:solidFill>
                <a:schemeClr val="dk2"/>
              </a:solidFill>
            </a:endParaRPr>
          </a:p>
        </p:txBody>
      </p:sp>
      <p:pic>
        <p:nvPicPr>
          <p:cNvPr id="120" name="Google Shape;120;p21"/>
          <p:cNvPicPr preferRelativeResize="0"/>
          <p:nvPr/>
        </p:nvPicPr>
        <p:blipFill>
          <a:blip r:embed="rId6">
            <a:alphaModFix/>
          </a:blip>
          <a:stretch>
            <a:fillRect/>
          </a:stretch>
        </p:blipFill>
        <p:spPr>
          <a:xfrm>
            <a:off x="3332925" y="3607030"/>
            <a:ext cx="1668000" cy="1392347"/>
          </a:xfrm>
          <a:prstGeom prst="rect">
            <a:avLst/>
          </a:prstGeom>
          <a:noFill/>
          <a:ln>
            <a:noFill/>
          </a:ln>
        </p:spPr>
      </p:pic>
      <p:pic>
        <p:nvPicPr>
          <p:cNvPr id="121" name="Google Shape;121;p21"/>
          <p:cNvPicPr preferRelativeResize="0"/>
          <p:nvPr/>
        </p:nvPicPr>
        <p:blipFill>
          <a:blip r:embed="rId7">
            <a:alphaModFix/>
          </a:blip>
          <a:stretch>
            <a:fillRect/>
          </a:stretch>
        </p:blipFill>
        <p:spPr>
          <a:xfrm>
            <a:off x="5498745" y="1308079"/>
            <a:ext cx="1447238" cy="2184521"/>
          </a:xfrm>
          <a:prstGeom prst="rect">
            <a:avLst/>
          </a:prstGeom>
          <a:noFill/>
          <a:ln>
            <a:noFill/>
          </a:ln>
        </p:spPr>
      </p:pic>
      <p:sp>
        <p:nvSpPr>
          <p:cNvPr id="122" name="Google Shape;122;p21"/>
          <p:cNvSpPr txBox="1"/>
          <p:nvPr/>
        </p:nvSpPr>
        <p:spPr>
          <a:xfrm>
            <a:off x="2739375" y="919625"/>
            <a:ext cx="28551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Tāmoko Facial tattoos </a:t>
            </a:r>
            <a:r>
              <a:rPr lang="en" sz="1200" u="sng">
                <a:solidFill>
                  <a:schemeClr val="hlink"/>
                </a:solidFill>
                <a:hlinkClick r:id="rId8"/>
              </a:rPr>
              <a:t>Tāmoko | Māori tattoos</a:t>
            </a:r>
            <a:endParaRPr sz="1200">
              <a:solidFill>
                <a:schemeClr val="dk2"/>
              </a:solidFill>
            </a:endParaRPr>
          </a:p>
          <a:p>
            <a:pPr indent="0" lvl="0" marL="0" rtl="0" algn="l">
              <a:spcBef>
                <a:spcPts val="0"/>
              </a:spcBef>
              <a:spcAft>
                <a:spcPts val="0"/>
              </a:spcAft>
              <a:buNone/>
            </a:pPr>
            <a:r>
              <a:rPr lang="en" sz="1200">
                <a:solidFill>
                  <a:schemeClr val="dk2"/>
                </a:solidFill>
              </a:rPr>
              <a:t>Pendants made out of bone / greenstone</a:t>
            </a:r>
            <a:endParaRPr sz="1200">
              <a:solidFill>
                <a:schemeClr val="dk2"/>
              </a:solidFill>
            </a:endParaRPr>
          </a:p>
        </p:txBody>
      </p:sp>
      <p:pic>
        <p:nvPicPr>
          <p:cNvPr id="123" name="Google Shape;123;p21"/>
          <p:cNvPicPr preferRelativeResize="0"/>
          <p:nvPr/>
        </p:nvPicPr>
        <p:blipFill>
          <a:blip r:embed="rId9">
            <a:alphaModFix/>
          </a:blip>
          <a:stretch>
            <a:fillRect/>
          </a:stretch>
        </p:blipFill>
        <p:spPr>
          <a:xfrm>
            <a:off x="2841225" y="1776725"/>
            <a:ext cx="1318580" cy="1621200"/>
          </a:xfrm>
          <a:prstGeom prst="rect">
            <a:avLst/>
          </a:prstGeom>
          <a:noFill/>
          <a:ln>
            <a:noFill/>
          </a:ln>
        </p:spPr>
      </p:pic>
      <p:pic>
        <p:nvPicPr>
          <p:cNvPr id="124" name="Google Shape;124;p21"/>
          <p:cNvPicPr preferRelativeResize="0"/>
          <p:nvPr/>
        </p:nvPicPr>
        <p:blipFill>
          <a:blip r:embed="rId10">
            <a:alphaModFix/>
          </a:blip>
          <a:stretch>
            <a:fillRect/>
          </a:stretch>
        </p:blipFill>
        <p:spPr>
          <a:xfrm>
            <a:off x="4207200" y="1776725"/>
            <a:ext cx="1291562" cy="162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