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5143500" cx="9144000"/>
  <p:notesSz cx="6858000" cy="9144000"/>
  <p:embeddedFontLst>
    <p:embeddedFont>
      <p:font typeface="Roboto"/>
      <p:regular r:id="rId47"/>
      <p:bold r:id="rId48"/>
      <p:italic r:id="rId49"/>
      <p:boldItalic r:id="rId50"/>
    </p:embeddedFont>
    <p:embeddedFont>
      <p:font typeface="Helvetica Neue"/>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HelveticaNeue-regular.fntdata"/><Relationship Id="rId50" Type="http://schemas.openxmlformats.org/officeDocument/2006/relationships/font" Target="fonts/Roboto-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HelveticaNeue-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 name="Google Shape;2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76d44e9d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6d44e9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8de8c330_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8de8c330_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8de8c330_0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8de8c330_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8de8c330_0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8de8c330_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8de8c33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8de8c33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8de8c330_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8de8c33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8de8c330_2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8de8c33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8de8c330_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8de8c33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8df44c7f_0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8df44c7f_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8de8c330_3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8de8c33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119cdf03fb9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 name="Google Shape;30;g119cdf03f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8df44c7f_0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8df44c7f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8df44c7f_0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8df44c7f_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8df44c7f_0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8df44c7f_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8df44c7f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8df44c7f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8df44c7f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8df44c7f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8df44c7f_1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8df44c7f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8df44c7f_1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8df44c7f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8df44c7f_1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8df44c7f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df44c7f_1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df44c7f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8df44c7f_1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8df44c7f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d6683f06c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 name="Google Shape;35;gd6683f0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98ff3890f_0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98ff3890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98ff3890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98ff389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98ff3890f_0_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98ff3890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8ff3890f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8ff3890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98ff3890f_0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98ff3890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8ff3890f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8ff3890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98ff3890f_0_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98ff3890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98ff3890f_0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98ff3890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071957a71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d071957a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03a57a3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03a57a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5e22069a03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 name="Google Shape;40;g5e22069a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5e3adaef7a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e3adaef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5e3adaef7a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5e3adaef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5e3adaef7a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e3adaef7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5e22069a0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5e22069a0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5e22069a0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5e22069a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5e22069a03_0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5e22069a0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5e22069a03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5e22069a0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d071957a71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d071957a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685800" y="1583342"/>
            <a:ext cx="7772400" cy="1159856"/>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0" name="Google Shape;10;p2"/>
          <p:cNvSpPr txBox="1"/>
          <p:nvPr>
            <p:ph idx="1" type="subTitle"/>
          </p:nvPr>
        </p:nvSpPr>
        <p:spPr>
          <a:xfrm>
            <a:off x="685800" y="2840054"/>
            <a:ext cx="7772400" cy="784738"/>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3"/>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3" name="Google Shape;13;p3"/>
          <p:cNvSpPr txBox="1"/>
          <p:nvPr>
            <p:ph idx="1" type="body"/>
          </p:nvPr>
        </p:nvSpPr>
        <p:spPr>
          <a:xfrm>
            <a:off x="457200" y="1200150"/>
            <a:ext cx="8229600"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 name="Shape 14"/>
        <p:cNvGrpSpPr/>
        <p:nvPr/>
      </p:nvGrpSpPr>
      <p:grpSpPr>
        <a:xfrm>
          <a:off x="0" y="0"/>
          <a:ext cx="0" cy="0"/>
          <a:chOff x="0" y="0"/>
          <a:chExt cx="0" cy="0"/>
        </a:xfrm>
      </p:grpSpPr>
      <p:sp>
        <p:nvSpPr>
          <p:cNvPr id="15" name="Google Shape;15;p4"/>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6" name="Google Shape;16;p4"/>
          <p:cNvSpPr txBox="1"/>
          <p:nvPr>
            <p:ph idx="1" type="body"/>
          </p:nvPr>
        </p:nvSpPr>
        <p:spPr>
          <a:xfrm>
            <a:off x="457200" y="1200150"/>
            <a:ext cx="3994526"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17" name="Google Shape;17;p4"/>
          <p:cNvSpPr txBox="1"/>
          <p:nvPr>
            <p:ph idx="2" type="body"/>
          </p:nvPr>
        </p:nvSpPr>
        <p:spPr>
          <a:xfrm>
            <a:off x="4692274" y="1200150"/>
            <a:ext cx="3994526"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 name="Shape 18"/>
        <p:cNvGrpSpPr/>
        <p:nvPr/>
      </p:nvGrpSpPr>
      <p:grpSpPr>
        <a:xfrm>
          <a:off x="0" y="0"/>
          <a:ext cx="0" cy="0"/>
          <a:chOff x="0" y="0"/>
          <a:chExt cx="0" cy="0"/>
        </a:xfrm>
      </p:grpSpPr>
      <p:sp>
        <p:nvSpPr>
          <p:cNvPr id="19" name="Google Shape;19;p5"/>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 name="Shape 20"/>
        <p:cNvGrpSpPr/>
        <p:nvPr/>
      </p:nvGrpSpPr>
      <p:grpSpPr>
        <a:xfrm>
          <a:off x="0" y="0"/>
          <a:ext cx="0" cy="0"/>
          <a:chOff x="0" y="0"/>
          <a:chExt cx="0" cy="0"/>
        </a:xfrm>
      </p:grpSpPr>
      <p:sp>
        <p:nvSpPr>
          <p:cNvPr id="21" name="Google Shape;21;p6"/>
          <p:cNvSpPr txBox="1"/>
          <p:nvPr>
            <p:ph idx="1" type="body"/>
          </p:nvPr>
        </p:nvSpPr>
        <p:spPr>
          <a:xfrm>
            <a:off x="457200" y="4406309"/>
            <a:ext cx="8229600" cy="51952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600"/>
              <a:buNone/>
              <a:defRPr b="1" sz="3600">
                <a:solidFill>
                  <a:schemeClr val="dk1"/>
                </a:solidFill>
              </a:defRPr>
            </a:lvl1pPr>
            <a:lvl2pPr lvl="1">
              <a:spcBef>
                <a:spcPts val="0"/>
              </a:spcBef>
              <a:spcAft>
                <a:spcPts val="0"/>
              </a:spcAft>
              <a:buClr>
                <a:schemeClr val="dk1"/>
              </a:buClr>
              <a:buSzPts val="3600"/>
              <a:buNone/>
              <a:defRPr b="1" sz="3600">
                <a:solidFill>
                  <a:schemeClr val="dk1"/>
                </a:solidFill>
              </a:defRPr>
            </a:lvl2pPr>
            <a:lvl3pPr lvl="2">
              <a:spcBef>
                <a:spcPts val="0"/>
              </a:spcBef>
              <a:spcAft>
                <a:spcPts val="0"/>
              </a:spcAft>
              <a:buClr>
                <a:schemeClr val="dk1"/>
              </a:buClr>
              <a:buSzPts val="3600"/>
              <a:buNone/>
              <a:defRPr b="1" sz="3600">
                <a:solidFill>
                  <a:schemeClr val="dk1"/>
                </a:solidFill>
              </a:defRPr>
            </a:lvl3pPr>
            <a:lvl4pPr lvl="3">
              <a:spcBef>
                <a:spcPts val="0"/>
              </a:spcBef>
              <a:spcAft>
                <a:spcPts val="0"/>
              </a:spcAft>
              <a:buClr>
                <a:schemeClr val="dk1"/>
              </a:buClr>
              <a:buSzPts val="3600"/>
              <a:buNone/>
              <a:defRPr b="1" sz="3600">
                <a:solidFill>
                  <a:schemeClr val="dk1"/>
                </a:solidFill>
              </a:defRPr>
            </a:lvl4pPr>
            <a:lvl5pPr lvl="4">
              <a:spcBef>
                <a:spcPts val="0"/>
              </a:spcBef>
              <a:spcAft>
                <a:spcPts val="0"/>
              </a:spcAft>
              <a:buClr>
                <a:schemeClr val="dk1"/>
              </a:buClr>
              <a:buSzPts val="3600"/>
              <a:buNone/>
              <a:defRPr b="1" sz="3600">
                <a:solidFill>
                  <a:schemeClr val="dk1"/>
                </a:solidFill>
              </a:defRPr>
            </a:lvl5pPr>
            <a:lvl6pPr lvl="5">
              <a:spcBef>
                <a:spcPts val="0"/>
              </a:spcBef>
              <a:spcAft>
                <a:spcPts val="0"/>
              </a:spcAft>
              <a:buClr>
                <a:schemeClr val="dk1"/>
              </a:buClr>
              <a:buSzPts val="3600"/>
              <a:buNone/>
              <a:defRPr b="1" sz="3600">
                <a:solidFill>
                  <a:schemeClr val="dk1"/>
                </a:solidFill>
              </a:defRPr>
            </a:lvl6pPr>
            <a:lvl7pPr lvl="6">
              <a:spcBef>
                <a:spcPts val="0"/>
              </a:spcBef>
              <a:spcAft>
                <a:spcPts val="0"/>
              </a:spcAft>
              <a:buClr>
                <a:schemeClr val="dk1"/>
              </a:buClr>
              <a:buSzPts val="3600"/>
              <a:buNone/>
              <a:defRPr b="1" sz="3600">
                <a:solidFill>
                  <a:schemeClr val="dk1"/>
                </a:solidFill>
              </a:defRPr>
            </a:lvl7pPr>
            <a:lvl8pPr lvl="7">
              <a:spcBef>
                <a:spcPts val="0"/>
              </a:spcBef>
              <a:spcAft>
                <a:spcPts val="0"/>
              </a:spcAft>
              <a:buClr>
                <a:schemeClr val="dk1"/>
              </a:buClr>
              <a:buSzPts val="3600"/>
              <a:buNone/>
              <a:defRPr b="1" sz="3600">
                <a:solidFill>
                  <a:schemeClr val="dk1"/>
                </a:solidFill>
              </a:defRPr>
            </a:lvl8pPr>
            <a:lvl9pPr lvl="8">
              <a:spcBef>
                <a:spcPts val="0"/>
              </a:spcBef>
              <a:spcAft>
                <a:spcPts val="0"/>
              </a:spcAft>
              <a:buClr>
                <a:schemeClr val="dk1"/>
              </a:buClr>
              <a:buSzPts val="3600"/>
              <a:buNone/>
              <a:defRPr b="1" sz="3600">
                <a:solidFill>
                  <a:schemeClr val="dk1"/>
                </a:solidFill>
              </a:defRPr>
            </a:lvl9pPr>
          </a:lstStyle>
          <a:p/>
        </p:txBody>
      </p:sp>
      <p:sp>
        <p:nvSpPr>
          <p:cNvPr id="7" name="Google Shape;7;p1"/>
          <p:cNvSpPr txBox="1"/>
          <p:nvPr>
            <p:ph idx="1" type="body"/>
          </p:nvPr>
        </p:nvSpPr>
        <p:spPr>
          <a:xfrm>
            <a:off x="457200" y="1200150"/>
            <a:ext cx="8229600" cy="3725681"/>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dk1"/>
              </a:buClr>
              <a:buSzPts val="3000"/>
              <a:buChar char="●"/>
              <a:defRPr sz="3000">
                <a:solidFill>
                  <a:schemeClr val="dk1"/>
                </a:solidFill>
              </a:defRPr>
            </a:lvl1pPr>
            <a:lvl2pPr indent="-381000" lvl="1" marL="914400">
              <a:spcBef>
                <a:spcPts val="0"/>
              </a:spcBef>
              <a:spcAft>
                <a:spcPts val="0"/>
              </a:spcAft>
              <a:buClr>
                <a:schemeClr val="dk1"/>
              </a:buClr>
              <a:buSzPts val="2400"/>
              <a:buChar char="○"/>
              <a:defRPr sz="2400">
                <a:solidFill>
                  <a:schemeClr val="dk1"/>
                </a:solidFill>
              </a:defRPr>
            </a:lvl2pPr>
            <a:lvl3pPr indent="-381000" lvl="2" marL="1371600">
              <a:spcBef>
                <a:spcPts val="0"/>
              </a:spcBef>
              <a:spcAft>
                <a:spcPts val="0"/>
              </a:spcAft>
              <a:buClr>
                <a:schemeClr val="dk1"/>
              </a:buClr>
              <a:buSzPts val="2400"/>
              <a:buChar char="■"/>
              <a:defRPr sz="2400">
                <a:solidFill>
                  <a:schemeClr val="dk1"/>
                </a:solidFill>
              </a:defRPr>
            </a:lvl3pPr>
            <a:lvl4pPr indent="-342900" lvl="3" marL="1828800">
              <a:spcBef>
                <a:spcPts val="0"/>
              </a:spcBef>
              <a:spcAft>
                <a:spcPts val="0"/>
              </a:spcAft>
              <a:buClr>
                <a:schemeClr val="dk1"/>
              </a:buClr>
              <a:buSzPts val="1800"/>
              <a:buChar char="●"/>
              <a:defRPr sz="1800">
                <a:solidFill>
                  <a:schemeClr val="dk1"/>
                </a:solidFill>
              </a:defRPr>
            </a:lvl4pPr>
            <a:lvl5pPr indent="-342900" lvl="4" marL="2286000">
              <a:spcBef>
                <a:spcPts val="0"/>
              </a:spcBef>
              <a:spcAft>
                <a:spcPts val="0"/>
              </a:spcAft>
              <a:buClr>
                <a:schemeClr val="dk1"/>
              </a:buClr>
              <a:buSzPts val="1800"/>
              <a:buChar char="○"/>
              <a:defRPr sz="1800">
                <a:solidFill>
                  <a:schemeClr val="dk1"/>
                </a:solidFill>
              </a:defRPr>
            </a:lvl5pPr>
            <a:lvl6pPr indent="-342900" lvl="5" marL="2743200">
              <a:spcBef>
                <a:spcPts val="0"/>
              </a:spcBef>
              <a:spcAft>
                <a:spcPts val="0"/>
              </a:spcAft>
              <a:buClr>
                <a:schemeClr val="dk1"/>
              </a:buClr>
              <a:buSzPts val="1800"/>
              <a:buChar char="■"/>
              <a:defRPr sz="1800">
                <a:solidFill>
                  <a:schemeClr val="dk1"/>
                </a:solidFill>
              </a:defRPr>
            </a:lvl6pPr>
            <a:lvl7pPr indent="-342900" lvl="6" marL="3200400">
              <a:spcBef>
                <a:spcPts val="0"/>
              </a:spcBef>
              <a:spcAft>
                <a:spcPts val="0"/>
              </a:spcAft>
              <a:buClr>
                <a:schemeClr val="dk1"/>
              </a:buClr>
              <a:buSzPts val="1800"/>
              <a:buChar char="●"/>
              <a:defRPr sz="1800">
                <a:solidFill>
                  <a:schemeClr val="dk1"/>
                </a:solidFill>
              </a:defRPr>
            </a:lvl7pPr>
            <a:lvl8pPr indent="-342900" lvl="7" marL="3657600">
              <a:spcBef>
                <a:spcPts val="0"/>
              </a:spcBef>
              <a:spcAft>
                <a:spcPts val="0"/>
              </a:spcAft>
              <a:buClr>
                <a:schemeClr val="dk1"/>
              </a:buClr>
              <a:buSzPts val="1800"/>
              <a:buChar char="○"/>
              <a:defRPr sz="1800">
                <a:solidFill>
                  <a:schemeClr val="dk1"/>
                </a:solidFill>
              </a:defRPr>
            </a:lvl8pPr>
            <a:lvl9pPr indent="-342900" lvl="8" marL="4114800">
              <a:spcBef>
                <a:spcPts val="0"/>
              </a:spcBef>
              <a:spcAft>
                <a:spcPts val="0"/>
              </a:spcAft>
              <a:buClr>
                <a:schemeClr val="dk1"/>
              </a:buClr>
              <a:buSzPts val="1800"/>
              <a:buChar char="■"/>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png"/><Relationship Id="rId10" Type="http://schemas.openxmlformats.org/officeDocument/2006/relationships/image" Target="../media/image2.png"/><Relationship Id="rId9"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2.gif"/><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2.gif"/><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hyperlink" Target="http://www.youtube.com/watch?v=WhijmmePlU8" TargetMode="Externa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hyperlink" Target="http://www.youtube.com/watch?v=brStDyPNI7w" TargetMode="Externa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hyperlink" Target="https://vimeo.com/122479442"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hyperlink" Target="http://www.youtube.com/watch?v=sVSaHwK8Rys" TargetMode="Externa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www.youtube.com/watch?v=jA-BCSOaa4Q" TargetMode="Externa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hyperlink" Target="http://www.youtube.com/watch?v=v98Rh9qzmPs" TargetMode="Externa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 name="Shape 26"/>
        <p:cNvGrpSpPr/>
        <p:nvPr/>
      </p:nvGrpSpPr>
      <p:grpSpPr>
        <a:xfrm>
          <a:off x="0" y="0"/>
          <a:ext cx="0" cy="0"/>
          <a:chOff x="0" y="0"/>
          <a:chExt cx="0" cy="0"/>
        </a:xfrm>
      </p:grpSpPr>
      <p:sp>
        <p:nvSpPr>
          <p:cNvPr id="27" name="Google Shape;27;p8"/>
          <p:cNvSpPr txBox="1"/>
          <p:nvPr/>
        </p:nvSpPr>
        <p:spPr>
          <a:xfrm>
            <a:off x="1700250" y="791300"/>
            <a:ext cx="52398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F0000"/>
                </a:solidFill>
                <a:latin typeface="Roboto"/>
                <a:ea typeface="Roboto"/>
                <a:cs typeface="Roboto"/>
                <a:sym typeface="Roboto"/>
              </a:rPr>
              <a:t>CINEMATIC TECHNIQUES</a:t>
            </a:r>
            <a:endParaRPr b="1" sz="4800">
              <a:solidFill>
                <a:srgbClr val="FF0000"/>
              </a:solidFill>
              <a:latin typeface="Roboto"/>
              <a:ea typeface="Roboto"/>
              <a:cs typeface="Roboto"/>
              <a:sym typeface="Roboto"/>
            </a:endParaRPr>
          </a:p>
          <a:p>
            <a:pPr indent="0" lvl="0" marL="0" rtl="0" algn="l">
              <a:spcBef>
                <a:spcPts val="0"/>
              </a:spcBef>
              <a:spcAft>
                <a:spcPts val="0"/>
              </a:spcAft>
              <a:buNone/>
            </a:pPr>
            <a:r>
              <a:t/>
            </a:r>
            <a:endParaRPr b="1" sz="4800">
              <a:solidFill>
                <a:srgbClr val="FFFFFF"/>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 name="Shape 76"/>
        <p:cNvGrpSpPr/>
        <p:nvPr/>
      </p:nvGrpSpPr>
      <p:grpSpPr>
        <a:xfrm>
          <a:off x="0" y="0"/>
          <a:ext cx="0" cy="0"/>
          <a:chOff x="0" y="0"/>
          <a:chExt cx="0" cy="0"/>
        </a:xfrm>
      </p:grpSpPr>
      <p:sp>
        <p:nvSpPr>
          <p:cNvPr id="77" name="Google Shape;77;p17"/>
          <p:cNvSpPr txBox="1"/>
          <p:nvPr/>
        </p:nvSpPr>
        <p:spPr>
          <a:xfrm>
            <a:off x="6477375" y="1472300"/>
            <a:ext cx="22299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666666"/>
                </a:solidFill>
                <a:latin typeface="Helvetica Neue"/>
                <a:ea typeface="Helvetica Neue"/>
                <a:cs typeface="Helvetica Neue"/>
                <a:sym typeface="Helvetica Neue"/>
              </a:rPr>
              <a:t>Camera Angles</a:t>
            </a:r>
            <a:endParaRPr b="1" sz="1800">
              <a:solidFill>
                <a:srgbClr val="666666"/>
              </a:solidFill>
              <a:latin typeface="Helvetica Neue"/>
              <a:ea typeface="Helvetica Neue"/>
              <a:cs typeface="Helvetica Neue"/>
              <a:sym typeface="Helvetica Neue"/>
            </a:endParaRPr>
          </a:p>
        </p:txBody>
      </p:sp>
      <p:sp>
        <p:nvSpPr>
          <p:cNvPr id="78" name="Google Shape;78;p17"/>
          <p:cNvSpPr txBox="1"/>
          <p:nvPr/>
        </p:nvSpPr>
        <p:spPr>
          <a:xfrm>
            <a:off x="3617825" y="1260550"/>
            <a:ext cx="23739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FF00"/>
                </a:solidFill>
                <a:latin typeface="Helvetica Neue"/>
                <a:ea typeface="Helvetica Neue"/>
                <a:cs typeface="Helvetica Neue"/>
                <a:sym typeface="Helvetica Neue"/>
              </a:rPr>
              <a:t>Shots and Framing</a:t>
            </a:r>
            <a:endParaRPr b="1" sz="1800">
              <a:solidFill>
                <a:srgbClr val="00FF00"/>
              </a:solidFill>
              <a:latin typeface="Helvetica Neue"/>
              <a:ea typeface="Helvetica Neue"/>
              <a:cs typeface="Helvetica Neue"/>
              <a:sym typeface="Helvetica Neue"/>
            </a:endParaRPr>
          </a:p>
        </p:txBody>
      </p:sp>
      <p:pic>
        <p:nvPicPr>
          <p:cNvPr id="79" name="Google Shape;79;p17"/>
          <p:cNvPicPr preferRelativeResize="0"/>
          <p:nvPr/>
        </p:nvPicPr>
        <p:blipFill>
          <a:blip r:embed="rId3">
            <a:alphaModFix/>
          </a:blip>
          <a:stretch>
            <a:fillRect/>
          </a:stretch>
        </p:blipFill>
        <p:spPr>
          <a:xfrm>
            <a:off x="3838395" y="225104"/>
            <a:ext cx="1582800" cy="1058521"/>
          </a:xfrm>
          <a:prstGeom prst="rect">
            <a:avLst/>
          </a:prstGeom>
          <a:noFill/>
          <a:ln>
            <a:noFill/>
          </a:ln>
        </p:spPr>
      </p:pic>
      <p:pic>
        <p:nvPicPr>
          <p:cNvPr id="80" name="Google Shape;80;p17"/>
          <p:cNvPicPr preferRelativeResize="0"/>
          <p:nvPr/>
        </p:nvPicPr>
        <p:blipFill>
          <a:blip r:embed="rId4">
            <a:alphaModFix/>
          </a:blip>
          <a:stretch>
            <a:fillRect/>
          </a:stretch>
        </p:blipFill>
        <p:spPr>
          <a:xfrm>
            <a:off x="7113828" y="2264149"/>
            <a:ext cx="1593457" cy="718500"/>
          </a:xfrm>
          <a:prstGeom prst="rect">
            <a:avLst/>
          </a:prstGeom>
          <a:noFill/>
          <a:ln>
            <a:noFill/>
          </a:ln>
        </p:spPr>
      </p:pic>
      <p:pic>
        <p:nvPicPr>
          <p:cNvPr id="81" name="Google Shape;81;p17"/>
          <p:cNvPicPr preferRelativeResize="0"/>
          <p:nvPr/>
        </p:nvPicPr>
        <p:blipFill>
          <a:blip r:embed="rId5">
            <a:alphaModFix/>
          </a:blip>
          <a:stretch>
            <a:fillRect/>
          </a:stretch>
        </p:blipFill>
        <p:spPr>
          <a:xfrm>
            <a:off x="6477363" y="203501"/>
            <a:ext cx="1812175" cy="1348249"/>
          </a:xfrm>
          <a:prstGeom prst="rect">
            <a:avLst/>
          </a:prstGeom>
          <a:noFill/>
          <a:ln>
            <a:noFill/>
          </a:ln>
        </p:spPr>
      </p:pic>
      <p:pic>
        <p:nvPicPr>
          <p:cNvPr id="82" name="Google Shape;82;p17"/>
          <p:cNvPicPr preferRelativeResize="0"/>
          <p:nvPr/>
        </p:nvPicPr>
        <p:blipFill rotWithShape="1">
          <a:blip r:embed="rId6">
            <a:alphaModFix/>
          </a:blip>
          <a:srcRect b="24488" l="0" r="0" t="0"/>
          <a:stretch/>
        </p:blipFill>
        <p:spPr>
          <a:xfrm>
            <a:off x="810255" y="280600"/>
            <a:ext cx="1971975" cy="1101900"/>
          </a:xfrm>
          <a:prstGeom prst="rect">
            <a:avLst/>
          </a:prstGeom>
          <a:noFill/>
          <a:ln>
            <a:noFill/>
          </a:ln>
        </p:spPr>
      </p:pic>
      <p:sp>
        <p:nvSpPr>
          <p:cNvPr id="83" name="Google Shape;83;p17"/>
          <p:cNvSpPr/>
          <p:nvPr/>
        </p:nvSpPr>
        <p:spPr>
          <a:xfrm>
            <a:off x="3371261" y="1780475"/>
            <a:ext cx="2685960" cy="1876662"/>
          </a:xfrm>
          <a:prstGeom prst="irregularSeal1">
            <a:avLst/>
          </a:prstGeom>
          <a:solidFill>
            <a:srgbClr val="0000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84" name="Google Shape;84;p17"/>
          <p:cNvSpPr txBox="1"/>
          <p:nvPr/>
        </p:nvSpPr>
        <p:spPr>
          <a:xfrm>
            <a:off x="4013375" y="2330375"/>
            <a:ext cx="15828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latin typeface="Helvetica Neue"/>
                <a:ea typeface="Helvetica Neue"/>
                <a:cs typeface="Helvetica Neue"/>
                <a:sym typeface="Helvetica Neue"/>
              </a:rPr>
              <a:t>Cinematic</a:t>
            </a:r>
            <a:endParaRPr b="1" sz="1800">
              <a:solidFill>
                <a:srgbClr val="FF0000"/>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0000"/>
                </a:solidFill>
                <a:latin typeface="Helvetica Neue"/>
                <a:ea typeface="Helvetica Neue"/>
                <a:cs typeface="Helvetica Neue"/>
                <a:sym typeface="Helvetica Neue"/>
              </a:rPr>
              <a:t>Techniques</a:t>
            </a:r>
            <a:endParaRPr b="1" sz="1800">
              <a:solidFill>
                <a:srgbClr val="FF0000"/>
              </a:solidFill>
              <a:latin typeface="Helvetica Neue"/>
              <a:ea typeface="Helvetica Neue"/>
              <a:cs typeface="Helvetica Neue"/>
              <a:sym typeface="Helvetica Neue"/>
            </a:endParaRPr>
          </a:p>
        </p:txBody>
      </p:sp>
      <p:sp>
        <p:nvSpPr>
          <p:cNvPr id="85" name="Google Shape;85;p17"/>
          <p:cNvSpPr txBox="1"/>
          <p:nvPr/>
        </p:nvSpPr>
        <p:spPr>
          <a:xfrm>
            <a:off x="6755838" y="2886375"/>
            <a:ext cx="2309400" cy="5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7B7B7"/>
                </a:solidFill>
                <a:latin typeface="Helvetica Neue"/>
                <a:ea typeface="Helvetica Neue"/>
                <a:cs typeface="Helvetica Neue"/>
                <a:sym typeface="Helvetica Neue"/>
              </a:rPr>
              <a:t>Camera Movement</a:t>
            </a:r>
            <a:endParaRPr b="1" sz="1800">
              <a:solidFill>
                <a:srgbClr val="B7B7B7"/>
              </a:solidFill>
              <a:latin typeface="Helvetica Neue"/>
              <a:ea typeface="Helvetica Neue"/>
              <a:cs typeface="Helvetica Neue"/>
              <a:sym typeface="Helvetica Neue"/>
            </a:endParaRPr>
          </a:p>
        </p:txBody>
      </p:sp>
      <p:sp>
        <p:nvSpPr>
          <p:cNvPr id="86" name="Google Shape;86;p17"/>
          <p:cNvSpPr txBox="1"/>
          <p:nvPr/>
        </p:nvSpPr>
        <p:spPr>
          <a:xfrm>
            <a:off x="1112125" y="1339700"/>
            <a:ext cx="14544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00"/>
                </a:highlight>
                <a:latin typeface="Helvetica Neue"/>
                <a:ea typeface="Helvetica Neue"/>
                <a:cs typeface="Helvetica Neue"/>
                <a:sym typeface="Helvetica Neue"/>
              </a:rPr>
              <a:t>Lighting</a:t>
            </a:r>
            <a:endParaRPr b="1" sz="1800">
              <a:highlight>
                <a:srgbClr val="FFFF00"/>
              </a:highlight>
              <a:latin typeface="Helvetica Neue"/>
              <a:ea typeface="Helvetica Neue"/>
              <a:cs typeface="Helvetica Neue"/>
              <a:sym typeface="Helvetica Neue"/>
            </a:endParaRPr>
          </a:p>
        </p:txBody>
      </p:sp>
      <p:pic>
        <p:nvPicPr>
          <p:cNvPr id="87" name="Google Shape;87;p17"/>
          <p:cNvPicPr preferRelativeResize="0"/>
          <p:nvPr/>
        </p:nvPicPr>
        <p:blipFill>
          <a:blip r:embed="rId7">
            <a:alphaModFix/>
          </a:blip>
          <a:stretch>
            <a:fillRect/>
          </a:stretch>
        </p:blipFill>
        <p:spPr>
          <a:xfrm>
            <a:off x="1112124" y="1780485"/>
            <a:ext cx="1098850" cy="1434515"/>
          </a:xfrm>
          <a:prstGeom prst="rect">
            <a:avLst/>
          </a:prstGeom>
          <a:noFill/>
          <a:ln>
            <a:noFill/>
          </a:ln>
        </p:spPr>
      </p:pic>
      <p:sp>
        <p:nvSpPr>
          <p:cNvPr id="88" name="Google Shape;88;p17"/>
          <p:cNvSpPr txBox="1"/>
          <p:nvPr/>
        </p:nvSpPr>
        <p:spPr>
          <a:xfrm>
            <a:off x="400788" y="3151625"/>
            <a:ext cx="27909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FF"/>
                </a:solidFill>
                <a:latin typeface="Helvetica Neue"/>
                <a:ea typeface="Helvetica Neue"/>
                <a:cs typeface="Helvetica Neue"/>
                <a:sym typeface="Helvetica Neue"/>
              </a:rPr>
              <a:t>Costume and Make-up</a:t>
            </a:r>
            <a:endParaRPr b="1" sz="1800">
              <a:solidFill>
                <a:srgbClr val="FF00FF"/>
              </a:solidFill>
              <a:latin typeface="Helvetica Neue"/>
              <a:ea typeface="Helvetica Neue"/>
              <a:cs typeface="Helvetica Neue"/>
              <a:sym typeface="Helvetica Neue"/>
            </a:endParaRPr>
          </a:p>
        </p:txBody>
      </p:sp>
      <p:pic>
        <p:nvPicPr>
          <p:cNvPr id="89" name="Google Shape;89;p17"/>
          <p:cNvPicPr preferRelativeResize="0"/>
          <p:nvPr/>
        </p:nvPicPr>
        <p:blipFill>
          <a:blip r:embed="rId8">
            <a:alphaModFix/>
          </a:blip>
          <a:stretch>
            <a:fillRect/>
          </a:stretch>
        </p:blipFill>
        <p:spPr>
          <a:xfrm>
            <a:off x="4181063" y="3857847"/>
            <a:ext cx="1247426" cy="779641"/>
          </a:xfrm>
          <a:prstGeom prst="rect">
            <a:avLst/>
          </a:prstGeom>
          <a:noFill/>
          <a:ln cap="flat" cmpd="sng" w="9525">
            <a:solidFill>
              <a:srgbClr val="000000"/>
            </a:solidFill>
            <a:prstDash val="solid"/>
            <a:round/>
            <a:headEnd len="sm" w="sm" type="none"/>
            <a:tailEnd len="sm" w="sm" type="none"/>
          </a:ln>
        </p:spPr>
      </p:pic>
      <p:sp>
        <p:nvSpPr>
          <p:cNvPr id="90" name="Google Shape;90;p17"/>
          <p:cNvSpPr txBox="1"/>
          <p:nvPr/>
        </p:nvSpPr>
        <p:spPr>
          <a:xfrm>
            <a:off x="4274150" y="4634375"/>
            <a:ext cx="1379400" cy="5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highlight>
                  <a:srgbClr val="000000"/>
                </a:highlight>
                <a:latin typeface="Helvetica Neue"/>
                <a:ea typeface="Helvetica Neue"/>
                <a:cs typeface="Helvetica Neue"/>
                <a:sym typeface="Helvetica Neue"/>
              </a:rPr>
              <a:t>Colour</a:t>
            </a:r>
            <a:endParaRPr b="1" sz="1800">
              <a:solidFill>
                <a:srgbClr val="FFFFFF"/>
              </a:solidFill>
              <a:highlight>
                <a:srgbClr val="000000"/>
              </a:highlight>
              <a:latin typeface="Helvetica Neue"/>
              <a:ea typeface="Helvetica Neue"/>
              <a:cs typeface="Helvetica Neue"/>
              <a:sym typeface="Helvetica Neue"/>
            </a:endParaRPr>
          </a:p>
        </p:txBody>
      </p:sp>
      <p:sp>
        <p:nvSpPr>
          <p:cNvPr id="91" name="Google Shape;91;p17"/>
          <p:cNvSpPr txBox="1"/>
          <p:nvPr/>
        </p:nvSpPr>
        <p:spPr>
          <a:xfrm>
            <a:off x="7752675" y="3780600"/>
            <a:ext cx="12474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highlight>
                <a:srgbClr val="9900FF"/>
              </a:highlight>
              <a:latin typeface="Helvetica Neue"/>
              <a:ea typeface="Helvetica Neue"/>
              <a:cs typeface="Helvetica Neue"/>
              <a:sym typeface="Helvetica Neue"/>
            </a:endParaRPr>
          </a:p>
        </p:txBody>
      </p:sp>
      <p:pic>
        <p:nvPicPr>
          <p:cNvPr id="92" name="Google Shape;92;p17"/>
          <p:cNvPicPr preferRelativeResize="0"/>
          <p:nvPr/>
        </p:nvPicPr>
        <p:blipFill>
          <a:blip r:embed="rId9">
            <a:alphaModFix/>
          </a:blip>
          <a:stretch>
            <a:fillRect/>
          </a:stretch>
        </p:blipFill>
        <p:spPr>
          <a:xfrm>
            <a:off x="1179474" y="3780600"/>
            <a:ext cx="1736339" cy="934150"/>
          </a:xfrm>
          <a:prstGeom prst="rect">
            <a:avLst/>
          </a:prstGeom>
          <a:noFill/>
          <a:ln>
            <a:noFill/>
          </a:ln>
        </p:spPr>
      </p:pic>
      <p:sp>
        <p:nvSpPr>
          <p:cNvPr id="93" name="Google Shape;93;p17"/>
          <p:cNvSpPr txBox="1"/>
          <p:nvPr/>
        </p:nvSpPr>
        <p:spPr>
          <a:xfrm>
            <a:off x="1320450" y="4688675"/>
            <a:ext cx="14544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latin typeface="Helvetica Neue"/>
                <a:ea typeface="Helvetica Neue"/>
                <a:cs typeface="Helvetica Neue"/>
                <a:sym typeface="Helvetica Neue"/>
              </a:rPr>
              <a:t>Symbolism</a:t>
            </a:r>
            <a:endParaRPr b="1" sz="1800">
              <a:solidFill>
                <a:srgbClr val="FF0000"/>
              </a:solidFill>
              <a:latin typeface="Helvetica Neue"/>
              <a:ea typeface="Helvetica Neue"/>
              <a:cs typeface="Helvetica Neue"/>
              <a:sym typeface="Helvetica Neue"/>
            </a:endParaRPr>
          </a:p>
        </p:txBody>
      </p:sp>
      <p:pic>
        <p:nvPicPr>
          <p:cNvPr id="94" name="Google Shape;94;p17"/>
          <p:cNvPicPr preferRelativeResize="0"/>
          <p:nvPr/>
        </p:nvPicPr>
        <p:blipFill>
          <a:blip r:embed="rId10">
            <a:alphaModFix/>
          </a:blip>
          <a:stretch>
            <a:fillRect/>
          </a:stretch>
        </p:blipFill>
        <p:spPr>
          <a:xfrm>
            <a:off x="6693738" y="3695050"/>
            <a:ext cx="1379400" cy="919600"/>
          </a:xfrm>
          <a:prstGeom prst="rect">
            <a:avLst/>
          </a:prstGeom>
          <a:noFill/>
          <a:ln cap="flat" cmpd="sng" w="9525">
            <a:solidFill>
              <a:srgbClr val="000000"/>
            </a:solidFill>
            <a:prstDash val="solid"/>
            <a:round/>
            <a:headEnd len="sm" w="sm" type="none"/>
            <a:tailEnd len="sm" w="sm" type="none"/>
          </a:ln>
        </p:spPr>
      </p:pic>
      <p:sp>
        <p:nvSpPr>
          <p:cNvPr id="95" name="Google Shape;95;p17"/>
          <p:cNvSpPr txBox="1"/>
          <p:nvPr/>
        </p:nvSpPr>
        <p:spPr>
          <a:xfrm>
            <a:off x="6268500" y="4688675"/>
            <a:ext cx="22299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latin typeface="Helvetica Neue"/>
                <a:ea typeface="Helvetica Neue"/>
                <a:cs typeface="Helvetica Neue"/>
                <a:sym typeface="Helvetica Neue"/>
              </a:rPr>
              <a:t>Music and Sound </a:t>
            </a:r>
            <a:endParaRPr b="1" sz="1800">
              <a:solidFill>
                <a:srgbClr val="0000FF"/>
              </a:solidFill>
              <a:latin typeface="Helvetica Neue"/>
              <a:ea typeface="Helvetica Neue"/>
              <a:cs typeface="Helvetica Neue"/>
              <a:sym typeface="Helvetica Neue"/>
            </a:endParaRPr>
          </a:p>
        </p:txBody>
      </p:sp>
      <p:sp>
        <p:nvSpPr>
          <p:cNvPr id="96" name="Google Shape;96;p17"/>
          <p:cNvSpPr/>
          <p:nvPr/>
        </p:nvSpPr>
        <p:spPr>
          <a:xfrm>
            <a:off x="6195875" y="2501150"/>
            <a:ext cx="500100" cy="244500"/>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rot="2948045">
            <a:off x="5810426" y="3298546"/>
            <a:ext cx="500236" cy="244375"/>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rot="5544445">
            <a:off x="4464241" y="3431898"/>
            <a:ext cx="499941" cy="244713"/>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rot="8450468">
            <a:off x="3315653" y="3345466"/>
            <a:ext cx="500259" cy="244578"/>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p:nvPr/>
        </p:nvSpPr>
        <p:spPr>
          <a:xfrm rot="-10657702">
            <a:off x="2732435" y="2596595"/>
            <a:ext cx="500228" cy="244413"/>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rot="-8069372">
            <a:off x="2782230" y="1780585"/>
            <a:ext cx="500015" cy="244385"/>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rot="-5536118">
            <a:off x="4464131" y="1723963"/>
            <a:ext cx="500192" cy="244389"/>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rot="-2273222">
            <a:off x="5810440" y="1780447"/>
            <a:ext cx="500239" cy="244541"/>
          </a:xfrm>
          <a:prstGeom prst="rightArrow">
            <a:avLst>
              <a:gd fmla="val 50000" name="adj1"/>
              <a:gd fmla="val 50000" name="adj2"/>
            </a:avLst>
          </a:prstGeom>
          <a:solidFill>
            <a:srgbClr val="274E1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 name="Shape 107"/>
        <p:cNvGrpSpPr/>
        <p:nvPr/>
      </p:nvGrpSpPr>
      <p:grpSpPr>
        <a:xfrm>
          <a:off x="0" y="0"/>
          <a:ext cx="0" cy="0"/>
          <a:chOff x="0" y="0"/>
          <a:chExt cx="0" cy="0"/>
        </a:xfrm>
      </p:grpSpPr>
      <p:sp>
        <p:nvSpPr>
          <p:cNvPr id="108" name="Google Shape;108;p18"/>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1155CC"/>
                </a:solidFill>
                <a:latin typeface="Helvetica Neue"/>
                <a:ea typeface="Helvetica Neue"/>
                <a:cs typeface="Helvetica Neue"/>
                <a:sym typeface="Helvetica Neue"/>
              </a:rPr>
              <a:t>SHOTS AND FRAMING</a:t>
            </a:r>
            <a:endParaRPr b="1" sz="4800">
              <a:solidFill>
                <a:srgbClr val="1155CC"/>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2268125" y="2272250"/>
            <a:ext cx="4607750" cy="2734925"/>
          </a:xfrm>
          <a:prstGeom prst="rect">
            <a:avLst/>
          </a:prstGeom>
          <a:noFill/>
          <a:ln>
            <a:noFill/>
          </a:ln>
        </p:spPr>
      </p:pic>
      <p:sp>
        <p:nvSpPr>
          <p:cNvPr id="114" name="Google Shape;114;p19"/>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A4C2F4"/>
                </a:solidFill>
                <a:latin typeface="Helvetica Neue"/>
                <a:ea typeface="Helvetica Neue"/>
                <a:cs typeface="Helvetica Neue"/>
                <a:sym typeface="Helvetica Neue"/>
              </a:rPr>
              <a:t>ESTABLISHING SHOT</a:t>
            </a:r>
            <a:endParaRPr b="1" sz="24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a:t>
            </a:r>
            <a:r>
              <a:rPr lang="en" sz="1800">
                <a:solidFill>
                  <a:srgbClr val="FFFFFF"/>
                </a:solidFill>
                <a:latin typeface="Helvetica Neue"/>
                <a:ea typeface="Helvetica Neue"/>
                <a:cs typeface="Helvetica Neue"/>
                <a:sym typeface="Helvetica Neue"/>
              </a:rPr>
              <a:t> Often a long shot or a series of shots that sets the scene.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It is used to establish setting and to show transitions between locations.</a:t>
            </a:r>
            <a:endParaRPr b="1" sz="1800">
              <a:solidFill>
                <a:srgbClr val="FFFFF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LONG SHOT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a shot from some distance. If filming a person, the full body is shown.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It may show the isolation or vulnerability of the character.</a:t>
            </a:r>
            <a:endParaRPr b="1"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20" name="Google Shape;120;p20"/>
          <p:cNvPicPr preferRelativeResize="0"/>
          <p:nvPr/>
        </p:nvPicPr>
        <p:blipFill>
          <a:blip r:embed="rId3">
            <a:alphaModFix/>
          </a:blip>
          <a:stretch>
            <a:fillRect/>
          </a:stretch>
        </p:blipFill>
        <p:spPr>
          <a:xfrm>
            <a:off x="2299563" y="2197050"/>
            <a:ext cx="4105275" cy="284797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MEDIUM SHOT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the most common shot. The camera seems to be a medium distance from the object being filmed. A medium shot shows the person from the waist up.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This effect is to ground the story.</a:t>
            </a:r>
            <a:endParaRPr b="1"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26" name="Google Shape;126;p21"/>
          <p:cNvPicPr preferRelativeResize="0"/>
          <p:nvPr/>
        </p:nvPicPr>
        <p:blipFill>
          <a:blip r:embed="rId3">
            <a:alphaModFix/>
          </a:blip>
          <a:stretch>
            <a:fillRect/>
          </a:stretch>
        </p:blipFill>
        <p:spPr>
          <a:xfrm>
            <a:off x="2157125" y="2566375"/>
            <a:ext cx="4258250" cy="238462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2"/>
          <p:cNvPicPr preferRelativeResize="0"/>
          <p:nvPr/>
        </p:nvPicPr>
        <p:blipFill rotWithShape="1">
          <a:blip r:embed="rId3">
            <a:alphaModFix/>
          </a:blip>
          <a:srcRect b="0" l="0" r="10378" t="0"/>
          <a:stretch/>
        </p:blipFill>
        <p:spPr>
          <a:xfrm>
            <a:off x="2545025" y="2175675"/>
            <a:ext cx="3717900" cy="2739550"/>
          </a:xfrm>
          <a:prstGeom prst="rect">
            <a:avLst/>
          </a:prstGeom>
          <a:noFill/>
          <a:ln cap="flat" cmpd="sng" w="9525">
            <a:solidFill>
              <a:srgbClr val="FFFFFF"/>
            </a:solidFill>
            <a:prstDash val="solid"/>
            <a:round/>
            <a:headEnd len="sm" w="sm" type="none"/>
            <a:tailEnd len="sm" w="sm" type="none"/>
          </a:ln>
        </p:spPr>
      </p:pic>
      <p:sp>
        <p:nvSpPr>
          <p:cNvPr id="132" name="Google Shape;132;p22"/>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CLOSE UP</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the image takes up at least 80% of the frame.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Helps us know what the character is feeling.</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EXTREME CLOSE UP</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a:t>
            </a:r>
            <a:r>
              <a:rPr lang="en" sz="1800">
                <a:solidFill>
                  <a:srgbClr val="FFFFFF"/>
                </a:solidFill>
                <a:latin typeface="Helvetica Neue"/>
                <a:ea typeface="Helvetica Neue"/>
                <a:cs typeface="Helvetica Neue"/>
                <a:sym typeface="Helvetica Neue"/>
              </a:rPr>
              <a:t> The image being shot is a part of a whole, such as an eye or a hand.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Gives focus to emotions or what is happening.</a:t>
            </a:r>
            <a:endParaRPr b="1"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38" name="Google Shape;138;p23"/>
          <p:cNvPicPr preferRelativeResize="0"/>
          <p:nvPr/>
        </p:nvPicPr>
        <p:blipFill>
          <a:blip r:embed="rId3">
            <a:alphaModFix/>
          </a:blip>
          <a:stretch>
            <a:fillRect/>
          </a:stretch>
        </p:blipFill>
        <p:spPr>
          <a:xfrm>
            <a:off x="2438075" y="2097900"/>
            <a:ext cx="4417400" cy="276087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TWO SHOT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a scene between two people shot exclusively from an angle that includes both characters more or less equally.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It is used where interaction between the two characters is important.</a:t>
            </a:r>
            <a:endParaRPr b="1"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44" name="Google Shape;144;p24"/>
          <p:cNvPicPr preferRelativeResize="0"/>
          <p:nvPr/>
        </p:nvPicPr>
        <p:blipFill>
          <a:blip r:embed="rId3">
            <a:alphaModFix/>
          </a:blip>
          <a:stretch>
            <a:fillRect/>
          </a:stretch>
        </p:blipFill>
        <p:spPr>
          <a:xfrm>
            <a:off x="1526087" y="2391325"/>
            <a:ext cx="5652225" cy="239277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OVER THE SHOULDER</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A shot where the camera is positioned behind one subject's shoulder, usually during a conversation.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It implies a connection between the speakers as opposed to the single shot that suggests distance.</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50" name="Google Shape;150;p25"/>
          <p:cNvPicPr preferRelativeResize="0"/>
          <p:nvPr/>
        </p:nvPicPr>
        <p:blipFill rotWithShape="1">
          <a:blip r:embed="rId3">
            <a:alphaModFix/>
          </a:blip>
          <a:srcRect b="12254" l="0" r="0" t="12934"/>
          <a:stretch/>
        </p:blipFill>
        <p:spPr>
          <a:xfrm>
            <a:off x="1852975" y="2565550"/>
            <a:ext cx="5438050" cy="228047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4" name="Shape 154"/>
        <p:cNvGrpSpPr/>
        <p:nvPr/>
      </p:nvGrpSpPr>
      <p:grpSpPr>
        <a:xfrm>
          <a:off x="0" y="0"/>
          <a:ext cx="0" cy="0"/>
          <a:chOff x="0" y="0"/>
          <a:chExt cx="0" cy="0"/>
        </a:xfrm>
      </p:grpSpPr>
      <p:sp>
        <p:nvSpPr>
          <p:cNvPr id="155" name="Google Shape;155;p26"/>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3C78D8"/>
                </a:solidFill>
                <a:latin typeface="Helvetica Neue"/>
                <a:ea typeface="Helvetica Neue"/>
                <a:cs typeface="Helvetica Neue"/>
                <a:sym typeface="Helvetica Neue"/>
              </a:rPr>
              <a:t>CAMERA ANGLES</a:t>
            </a:r>
            <a:endParaRPr b="1" sz="4800">
              <a:solidFill>
                <a:srgbClr val="3C78D8"/>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 name="Shape 31"/>
        <p:cNvGrpSpPr/>
        <p:nvPr/>
      </p:nvGrpSpPr>
      <p:grpSpPr>
        <a:xfrm>
          <a:off x="0" y="0"/>
          <a:ext cx="0" cy="0"/>
          <a:chOff x="0" y="0"/>
          <a:chExt cx="0" cy="0"/>
        </a:xfrm>
      </p:grpSpPr>
      <p:sp>
        <p:nvSpPr>
          <p:cNvPr id="32" name="Google Shape;32;p9"/>
          <p:cNvSpPr txBox="1"/>
          <p:nvPr/>
        </p:nvSpPr>
        <p:spPr>
          <a:xfrm>
            <a:off x="376700" y="562525"/>
            <a:ext cx="8638500" cy="3689400"/>
          </a:xfrm>
          <a:prstGeom prst="rect">
            <a:avLst/>
          </a:prstGeom>
          <a:noFill/>
          <a:ln>
            <a:noFill/>
          </a:ln>
        </p:spPr>
        <p:txBody>
          <a:bodyPr anchorCtr="0" anchor="t" bIns="91425" lIns="91425" spcFirstLastPara="1" rIns="91425" wrap="square" tIns="91425">
            <a:spAutoFit/>
          </a:bodyPr>
          <a:lstStyle/>
          <a:p>
            <a:pPr indent="0" lvl="0" marL="0" marR="76200" rtl="0" algn="just">
              <a:lnSpc>
                <a:spcPct val="142000"/>
              </a:lnSpc>
              <a:spcBef>
                <a:spcPts val="0"/>
              </a:spcBef>
              <a:spcAft>
                <a:spcPts val="0"/>
              </a:spcAft>
              <a:buNone/>
            </a:pPr>
            <a:r>
              <a:rPr b="1" lang="en" sz="3500">
                <a:solidFill>
                  <a:srgbClr val="FFFF00"/>
                </a:solidFill>
                <a:latin typeface="Roboto"/>
                <a:ea typeface="Roboto"/>
                <a:cs typeface="Roboto"/>
                <a:sym typeface="Roboto"/>
              </a:rPr>
              <a:t>LEARNING INTENTIONS</a:t>
            </a:r>
            <a:endParaRPr b="1" sz="3500">
              <a:solidFill>
                <a:srgbClr val="FFFF00"/>
              </a:solidFill>
              <a:latin typeface="Roboto"/>
              <a:ea typeface="Roboto"/>
              <a:cs typeface="Roboto"/>
              <a:sym typeface="Roboto"/>
            </a:endParaRPr>
          </a:p>
          <a:p>
            <a:pPr indent="-349250" lvl="0" marL="457200" marR="76200" rtl="0" algn="just">
              <a:lnSpc>
                <a:spcPct val="138000"/>
              </a:lnSpc>
              <a:spcBef>
                <a:spcPts val="200"/>
              </a:spcBef>
              <a:spcAft>
                <a:spcPts val="0"/>
              </a:spcAft>
              <a:buClr>
                <a:srgbClr val="FFFFFF"/>
              </a:buClr>
              <a:buSzPts val="1900"/>
              <a:buFont typeface="Roboto"/>
              <a:buAutoNum type="arabicPeriod"/>
            </a:pPr>
            <a:r>
              <a:rPr lang="en" sz="1900">
                <a:solidFill>
                  <a:srgbClr val="FFFFFF"/>
                </a:solidFill>
                <a:latin typeface="Roboto"/>
                <a:ea typeface="Roboto"/>
                <a:cs typeface="Roboto"/>
                <a:sym typeface="Roboto"/>
              </a:rPr>
              <a:t>We are learning to identify cinematic techniques and their purpose.</a:t>
            </a:r>
            <a:endParaRPr sz="1900">
              <a:solidFill>
                <a:srgbClr val="FFFFFF"/>
              </a:solidFill>
              <a:latin typeface="Roboto"/>
              <a:ea typeface="Roboto"/>
              <a:cs typeface="Roboto"/>
              <a:sym typeface="Roboto"/>
            </a:endParaRPr>
          </a:p>
          <a:p>
            <a:pPr indent="-349250" lvl="0" marL="457200" marR="76200" rtl="0" algn="just">
              <a:lnSpc>
                <a:spcPct val="138000"/>
              </a:lnSpc>
              <a:spcBef>
                <a:spcPts val="0"/>
              </a:spcBef>
              <a:spcAft>
                <a:spcPts val="0"/>
              </a:spcAft>
              <a:buClr>
                <a:srgbClr val="FFFFFF"/>
              </a:buClr>
              <a:buSzPts val="1900"/>
              <a:buFont typeface="Roboto"/>
              <a:buAutoNum type="arabicPeriod"/>
            </a:pPr>
            <a:r>
              <a:rPr lang="en" sz="1900">
                <a:solidFill>
                  <a:srgbClr val="FFFFFF"/>
                </a:solidFill>
                <a:latin typeface="Roboto"/>
                <a:ea typeface="Roboto"/>
                <a:cs typeface="Roboto"/>
                <a:sym typeface="Roboto"/>
              </a:rPr>
              <a:t>We are learning to identify and explain how four (or more) techniques work together to communicate the director’s purpose.</a:t>
            </a:r>
            <a:endParaRPr sz="1900">
              <a:solidFill>
                <a:srgbClr val="FFFFFF"/>
              </a:solidFill>
              <a:latin typeface="Roboto"/>
              <a:ea typeface="Roboto"/>
              <a:cs typeface="Roboto"/>
              <a:sym typeface="Roboto"/>
            </a:endParaRPr>
          </a:p>
          <a:p>
            <a:pPr indent="-349250" lvl="0" marL="457200" marR="76200" rtl="0" algn="just">
              <a:lnSpc>
                <a:spcPct val="138000"/>
              </a:lnSpc>
              <a:spcBef>
                <a:spcPts val="0"/>
              </a:spcBef>
              <a:spcAft>
                <a:spcPts val="0"/>
              </a:spcAft>
              <a:buClr>
                <a:srgbClr val="FFFFFF"/>
              </a:buClr>
              <a:buSzPts val="1900"/>
              <a:buFont typeface="Roboto"/>
              <a:buAutoNum type="arabicPeriod"/>
            </a:pPr>
            <a:r>
              <a:rPr lang="en" sz="1900">
                <a:solidFill>
                  <a:srgbClr val="FFFFFF"/>
                </a:solidFill>
                <a:latin typeface="Roboto"/>
                <a:ea typeface="Roboto"/>
                <a:cs typeface="Roboto"/>
                <a:sym typeface="Roboto"/>
              </a:rPr>
              <a:t>We are learning to identify and explain how these aspects work in wider contexts, such as human experience, society and the wider world.</a:t>
            </a:r>
            <a:endParaRPr sz="1900">
              <a:solidFill>
                <a:srgbClr val="FFFFFF"/>
              </a:solidFill>
              <a:latin typeface="Roboto"/>
              <a:ea typeface="Roboto"/>
              <a:cs typeface="Roboto"/>
              <a:sym typeface="Roboto"/>
            </a:endParaRPr>
          </a:p>
          <a:p>
            <a:pPr indent="-349250" lvl="0" marL="457200" marR="76200" rtl="0" algn="just">
              <a:lnSpc>
                <a:spcPct val="138000"/>
              </a:lnSpc>
              <a:spcBef>
                <a:spcPts val="0"/>
              </a:spcBef>
              <a:spcAft>
                <a:spcPts val="0"/>
              </a:spcAft>
              <a:buClr>
                <a:srgbClr val="FFFFFF"/>
              </a:buClr>
              <a:buSzPts val="1900"/>
              <a:buFont typeface="Roboto"/>
              <a:buAutoNum type="arabicPeriod"/>
            </a:pPr>
            <a:r>
              <a:rPr lang="en" sz="1900">
                <a:solidFill>
                  <a:srgbClr val="FFFFFF"/>
                </a:solidFill>
                <a:latin typeface="Roboto"/>
                <a:ea typeface="Roboto"/>
                <a:cs typeface="Roboto"/>
                <a:sym typeface="Roboto"/>
              </a:rPr>
              <a:t>We are learning to support an explanation of each aspect with specific and relevant details from the scene.</a:t>
            </a:r>
            <a:endParaRPr sz="1900">
              <a:solidFill>
                <a:srgbClr val="FF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EYE LEVEL</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a:t>
            </a:r>
            <a:r>
              <a:rPr lang="en" sz="1800">
                <a:solidFill>
                  <a:srgbClr val="FFFFFF"/>
                </a:solidFill>
                <a:latin typeface="Helvetica Neue"/>
                <a:ea typeface="Helvetica Neue"/>
                <a:cs typeface="Helvetica Neue"/>
                <a:sym typeface="Helvetica Neue"/>
              </a:rPr>
              <a:t> A shot taken from a normal height; that is, the character's eye level. Most shots seen are eye level, because it is the most natural angle.</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No power is involved.</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61" name="Google Shape;161;p27"/>
          <p:cNvPicPr preferRelativeResize="0"/>
          <p:nvPr/>
        </p:nvPicPr>
        <p:blipFill>
          <a:blip r:embed="rId3">
            <a:alphaModFix/>
          </a:blip>
          <a:stretch>
            <a:fillRect/>
          </a:stretch>
        </p:blipFill>
        <p:spPr>
          <a:xfrm>
            <a:off x="2839275" y="2427400"/>
            <a:ext cx="3378525" cy="251122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b="16002" l="0" r="0" t="15523"/>
          <a:stretch/>
        </p:blipFill>
        <p:spPr>
          <a:xfrm>
            <a:off x="1486063" y="2031725"/>
            <a:ext cx="6171876" cy="2641250"/>
          </a:xfrm>
          <a:prstGeom prst="rect">
            <a:avLst/>
          </a:prstGeom>
          <a:noFill/>
          <a:ln cap="flat" cmpd="sng" w="9525">
            <a:solidFill>
              <a:srgbClr val="FFFFFF"/>
            </a:solidFill>
            <a:prstDash val="solid"/>
            <a:round/>
            <a:headEnd len="sm" w="sm" type="none"/>
            <a:tailEnd len="sm" w="sm" type="none"/>
          </a:ln>
        </p:spPr>
      </p:pic>
      <p:sp>
        <p:nvSpPr>
          <p:cNvPr id="167" name="Google Shape;167;p28"/>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LOW ANGLE SHOT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a:t>
            </a:r>
            <a:r>
              <a:rPr lang="en" sz="1800">
                <a:solidFill>
                  <a:srgbClr val="FFFFFF"/>
                </a:solidFill>
                <a:latin typeface="Helvetica Neue"/>
                <a:ea typeface="Helvetica Neue"/>
                <a:cs typeface="Helvetica Neue"/>
                <a:sym typeface="Helvetica Neue"/>
              </a:rPr>
              <a:t> The camera films subject from below.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This usually has the effect of making the subject look larger than normal, strong, powerful, and threatening.</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9"/>
          <p:cNvPicPr preferRelativeResize="0"/>
          <p:nvPr/>
        </p:nvPicPr>
        <p:blipFill>
          <a:blip r:embed="rId3">
            <a:alphaModFix/>
          </a:blip>
          <a:stretch>
            <a:fillRect/>
          </a:stretch>
        </p:blipFill>
        <p:spPr>
          <a:xfrm>
            <a:off x="2518799" y="2248275"/>
            <a:ext cx="4106400" cy="2719450"/>
          </a:xfrm>
          <a:prstGeom prst="rect">
            <a:avLst/>
          </a:prstGeom>
          <a:noFill/>
          <a:ln cap="flat" cmpd="sng" w="9525">
            <a:solidFill>
              <a:srgbClr val="FFFFFF"/>
            </a:solidFill>
            <a:prstDash val="solid"/>
            <a:round/>
            <a:headEnd len="sm" w="sm" type="none"/>
            <a:tailEnd len="sm" w="sm" type="none"/>
          </a:ln>
        </p:spPr>
      </p:pic>
      <p:sp>
        <p:nvSpPr>
          <p:cNvPr id="173" name="Google Shape;173;p29"/>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HIGH ANGLE SHOT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The camera is above the subject.</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This usually has the effect of making the subject look smaller than normal, giving him or her the appearance of being weak, powerless.</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7" name="Shape 177"/>
        <p:cNvGrpSpPr/>
        <p:nvPr/>
      </p:nvGrpSpPr>
      <p:grpSpPr>
        <a:xfrm>
          <a:off x="0" y="0"/>
          <a:ext cx="0" cy="0"/>
          <a:chOff x="0" y="0"/>
          <a:chExt cx="0" cy="0"/>
        </a:xfrm>
      </p:grpSpPr>
      <p:sp>
        <p:nvSpPr>
          <p:cNvPr id="178" name="Google Shape;178;p30"/>
          <p:cNvSpPr txBox="1"/>
          <p:nvPr/>
        </p:nvSpPr>
        <p:spPr>
          <a:xfrm>
            <a:off x="1219050" y="1112100"/>
            <a:ext cx="7089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3C78D8"/>
                </a:solidFill>
                <a:latin typeface="Helvetica Neue"/>
                <a:ea typeface="Helvetica Neue"/>
                <a:cs typeface="Helvetica Neue"/>
                <a:sym typeface="Helvetica Neue"/>
              </a:rPr>
              <a:t>CAMERA MOVEMENTS</a:t>
            </a:r>
            <a:endParaRPr b="1" sz="4800">
              <a:solidFill>
                <a:srgbClr val="3C78D8"/>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1"/>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PAN</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a stationary camera moves from side to side on a horizontal axis.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Helps follow something at speed or reveals things.</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84" name="Google Shape;184;p31"/>
          <p:cNvPicPr preferRelativeResize="0"/>
          <p:nvPr/>
        </p:nvPicPr>
        <p:blipFill>
          <a:blip r:embed="rId3">
            <a:alphaModFix/>
          </a:blip>
          <a:stretch>
            <a:fillRect/>
          </a:stretch>
        </p:blipFill>
        <p:spPr>
          <a:xfrm>
            <a:off x="414325" y="2239700"/>
            <a:ext cx="8315325" cy="2714625"/>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nvSpPr>
        <p:spPr>
          <a:xfrm>
            <a:off x="876850" y="278025"/>
            <a:ext cx="72732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TILT</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a:t>
            </a:r>
            <a:r>
              <a:rPr lang="en" sz="1800">
                <a:solidFill>
                  <a:srgbClr val="FFFFFF"/>
                </a:solidFill>
                <a:latin typeface="Helvetica Neue"/>
                <a:ea typeface="Helvetica Neue"/>
                <a:cs typeface="Helvetica Neue"/>
                <a:sym typeface="Helvetica Neue"/>
              </a:rPr>
              <a:t> A stationary camera moves up or down along a vertical axis. </a:t>
            </a:r>
            <a:r>
              <a:rPr lang="en" sz="1800">
                <a:solidFill>
                  <a:srgbClr val="FFFFFF"/>
                </a:solidFill>
                <a:highlight>
                  <a:srgbClr val="000000"/>
                </a:highlight>
                <a:latin typeface="Helvetica Neue"/>
                <a:ea typeface="Helvetica Neue"/>
                <a:cs typeface="Helvetica Neue"/>
                <a:sym typeface="Helvetica Neue"/>
              </a:rPr>
              <a:t> </a:t>
            </a:r>
            <a:endParaRPr sz="1800">
              <a:solidFill>
                <a:srgbClr val="FFFFFF"/>
              </a:solidFill>
              <a:highlight>
                <a:srgbClr val="000000"/>
              </a:highlight>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highlight>
                <a:srgbClr val="000000"/>
              </a:highlight>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highlight>
                  <a:srgbClr val="000000"/>
                </a:highlight>
                <a:latin typeface="Helvetica Neue"/>
                <a:ea typeface="Helvetica Neue"/>
                <a:cs typeface="Helvetica Neue"/>
                <a:sym typeface="Helvetica Neue"/>
              </a:rPr>
              <a:t>EFFECT: </a:t>
            </a:r>
            <a:r>
              <a:rPr lang="en" sz="1800">
                <a:solidFill>
                  <a:srgbClr val="FFFFFF"/>
                </a:solidFill>
                <a:highlight>
                  <a:srgbClr val="000000"/>
                </a:highlight>
                <a:latin typeface="Helvetica Neue"/>
                <a:ea typeface="Helvetica Neue"/>
                <a:cs typeface="Helvetica Neue"/>
                <a:sym typeface="Helvetica Neue"/>
              </a:rPr>
              <a:t>Often used to show the vertical significance of something. </a:t>
            </a:r>
            <a:endParaRPr sz="1800">
              <a:solidFill>
                <a:srgbClr val="FFFFFF"/>
              </a:solidFill>
              <a:highlight>
                <a:srgbClr val="000000"/>
              </a:highlight>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90" name="Google Shape;190;p32"/>
          <p:cNvPicPr preferRelativeResize="0"/>
          <p:nvPr/>
        </p:nvPicPr>
        <p:blipFill>
          <a:blip r:embed="rId3">
            <a:alphaModFix/>
          </a:blip>
          <a:stretch>
            <a:fillRect/>
          </a:stretch>
        </p:blipFill>
        <p:spPr>
          <a:xfrm>
            <a:off x="706425" y="2327525"/>
            <a:ext cx="4013701" cy="2257375"/>
          </a:xfrm>
          <a:prstGeom prst="rect">
            <a:avLst/>
          </a:prstGeom>
          <a:noFill/>
          <a:ln>
            <a:noFill/>
          </a:ln>
        </p:spPr>
      </p:pic>
      <p:pic>
        <p:nvPicPr>
          <p:cNvPr id="191" name="Google Shape;191;p32"/>
          <p:cNvPicPr preferRelativeResize="0"/>
          <p:nvPr/>
        </p:nvPicPr>
        <p:blipFill>
          <a:blip r:embed="rId4">
            <a:alphaModFix/>
          </a:blip>
          <a:stretch>
            <a:fillRect/>
          </a:stretch>
        </p:blipFill>
        <p:spPr>
          <a:xfrm>
            <a:off x="5329400" y="2254650"/>
            <a:ext cx="3229675" cy="218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nvSpPr>
        <p:spPr>
          <a:xfrm>
            <a:off x="876850" y="278025"/>
            <a:ext cx="3519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ZOOM</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A stationary camera where the lens moves to make an object seem to move closer to or further away from the camera.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With this technique, moving into a character is often a personal or revealing movement, while moving away distances or separates the audience from the character.</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197" name="Google Shape;197;p33"/>
          <p:cNvPicPr preferRelativeResize="0"/>
          <p:nvPr/>
        </p:nvPicPr>
        <p:blipFill rotWithShape="1">
          <a:blip r:embed="rId3">
            <a:alphaModFix/>
          </a:blip>
          <a:srcRect b="11532" l="0" r="0" t="3164"/>
          <a:stretch/>
        </p:blipFill>
        <p:spPr>
          <a:xfrm>
            <a:off x="4688600" y="359425"/>
            <a:ext cx="4114800" cy="2193725"/>
          </a:xfrm>
          <a:prstGeom prst="rect">
            <a:avLst/>
          </a:prstGeom>
          <a:noFill/>
          <a:ln>
            <a:noFill/>
          </a:ln>
        </p:spPr>
      </p:pic>
      <p:pic>
        <p:nvPicPr>
          <p:cNvPr id="198" name="Google Shape;198;p33"/>
          <p:cNvPicPr preferRelativeResize="0"/>
          <p:nvPr/>
        </p:nvPicPr>
        <p:blipFill>
          <a:blip r:embed="rId4">
            <a:alphaModFix/>
          </a:blip>
          <a:stretch>
            <a:fillRect/>
          </a:stretch>
        </p:blipFill>
        <p:spPr>
          <a:xfrm>
            <a:off x="4688600" y="2722325"/>
            <a:ext cx="4114800" cy="22463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 name="Shape 202"/>
        <p:cNvGrpSpPr/>
        <p:nvPr/>
      </p:nvGrpSpPr>
      <p:grpSpPr>
        <a:xfrm>
          <a:off x="0" y="0"/>
          <a:ext cx="0" cy="0"/>
          <a:chOff x="0" y="0"/>
          <a:chExt cx="0" cy="0"/>
        </a:xfrm>
      </p:grpSpPr>
      <p:sp>
        <p:nvSpPr>
          <p:cNvPr id="203" name="Google Shape;203;p34"/>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3C78D8"/>
                </a:solidFill>
                <a:latin typeface="Helvetica Neue"/>
                <a:ea typeface="Helvetica Neue"/>
                <a:cs typeface="Helvetica Neue"/>
                <a:sym typeface="Helvetica Neue"/>
              </a:rPr>
              <a:t>LIGHTING</a:t>
            </a:r>
            <a:endParaRPr b="1" sz="4800">
              <a:solidFill>
                <a:srgbClr val="3C78D8"/>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BOTTOM OR SIDE LIGHTING</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Direct lighting from below or the side.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a:t>
            </a:r>
            <a:r>
              <a:rPr lang="en" sz="1800">
                <a:solidFill>
                  <a:srgbClr val="FFFFFF"/>
                </a:solidFill>
                <a:latin typeface="Helvetica Neue"/>
                <a:ea typeface="Helvetica Neue"/>
                <a:cs typeface="Helvetica Neue"/>
                <a:sym typeface="Helvetica Neue"/>
              </a:rPr>
              <a:t> Often makes the subject appear dangerous or evil.</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209" name="Google Shape;209;p35"/>
          <p:cNvPicPr preferRelativeResize="0"/>
          <p:nvPr/>
        </p:nvPicPr>
        <p:blipFill rotWithShape="1">
          <a:blip r:embed="rId3">
            <a:alphaModFix/>
          </a:blip>
          <a:srcRect b="32727" l="0" r="13859" t="0"/>
          <a:stretch/>
        </p:blipFill>
        <p:spPr>
          <a:xfrm>
            <a:off x="4620175" y="2242450"/>
            <a:ext cx="4073525" cy="2004075"/>
          </a:xfrm>
          <a:prstGeom prst="rect">
            <a:avLst/>
          </a:prstGeom>
          <a:noFill/>
          <a:ln cap="flat" cmpd="sng" w="9525">
            <a:solidFill>
              <a:srgbClr val="FFFFFF"/>
            </a:solidFill>
            <a:prstDash val="solid"/>
            <a:round/>
            <a:headEnd len="sm" w="sm" type="none"/>
            <a:tailEnd len="sm" w="sm" type="none"/>
          </a:ln>
        </p:spPr>
      </p:pic>
      <p:pic>
        <p:nvPicPr>
          <p:cNvPr id="210" name="Google Shape;210;p35"/>
          <p:cNvPicPr preferRelativeResize="0"/>
          <p:nvPr/>
        </p:nvPicPr>
        <p:blipFill rotWithShape="1">
          <a:blip r:embed="rId4">
            <a:alphaModFix/>
          </a:blip>
          <a:srcRect b="28469" l="0" r="0" t="0"/>
          <a:stretch/>
        </p:blipFill>
        <p:spPr>
          <a:xfrm>
            <a:off x="367625" y="2198406"/>
            <a:ext cx="3952500" cy="2092170"/>
          </a:xfrm>
          <a:prstGeom prst="rect">
            <a:avLst/>
          </a:prstGeom>
          <a:noFill/>
          <a:ln cap="flat" cmpd="sng" w="9525">
            <a:solidFill>
              <a:srgbClr val="FFFF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nvSpPr>
        <p:spPr>
          <a:xfrm>
            <a:off x="876850" y="278025"/>
            <a:ext cx="6950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A4C2F4"/>
                </a:solidFill>
                <a:latin typeface="Helvetica Neue"/>
                <a:ea typeface="Helvetica Neue"/>
                <a:cs typeface="Helvetica Neue"/>
                <a:sym typeface="Helvetica Neue"/>
              </a:rPr>
              <a:t>FRONT OR BACK LIGHTING</a:t>
            </a:r>
            <a:endParaRPr b="1" sz="3000">
              <a:solidFill>
                <a:srgbClr val="A4C2F4"/>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Soft lighting on the actor's face or from behind.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gives the appearance of innocence or goodness, or a halo effect.</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pic>
        <p:nvPicPr>
          <p:cNvPr id="216" name="Google Shape;216;p36"/>
          <p:cNvPicPr preferRelativeResize="0"/>
          <p:nvPr/>
        </p:nvPicPr>
        <p:blipFill>
          <a:blip r:embed="rId3">
            <a:alphaModFix/>
          </a:blip>
          <a:stretch>
            <a:fillRect/>
          </a:stretch>
        </p:blipFill>
        <p:spPr>
          <a:xfrm>
            <a:off x="2523625" y="2019200"/>
            <a:ext cx="4299476" cy="2825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 name="Shape 36"/>
        <p:cNvGrpSpPr/>
        <p:nvPr/>
      </p:nvGrpSpPr>
      <p:grpSpPr>
        <a:xfrm>
          <a:off x="0" y="0"/>
          <a:ext cx="0" cy="0"/>
          <a:chOff x="0" y="0"/>
          <a:chExt cx="0" cy="0"/>
        </a:xfrm>
      </p:grpSpPr>
      <p:sp>
        <p:nvSpPr>
          <p:cNvPr id="37" name="Google Shape;37;p10"/>
          <p:cNvSpPr txBox="1"/>
          <p:nvPr/>
        </p:nvSpPr>
        <p:spPr>
          <a:xfrm>
            <a:off x="1058650" y="653075"/>
            <a:ext cx="61593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Roboto"/>
                <a:ea typeface="Roboto"/>
                <a:cs typeface="Roboto"/>
                <a:sym typeface="Roboto"/>
              </a:rPr>
              <a:t>IF THE DIRECTOR DOES THEIR JOB PROPERLY, EVERYTHING THAT YOU SEE AND HEAR IN A FILM IS DONE FOR A REASON.  </a:t>
            </a:r>
            <a:endParaRPr b="1" sz="2200">
              <a:solidFill>
                <a:srgbClr val="FFFFFF"/>
              </a:solidFill>
              <a:latin typeface="Roboto"/>
              <a:ea typeface="Roboto"/>
              <a:cs typeface="Roboto"/>
              <a:sym typeface="Roboto"/>
            </a:endParaRPr>
          </a:p>
          <a:p>
            <a:pPr indent="0" lvl="0" marL="0" rtl="0" algn="l">
              <a:spcBef>
                <a:spcPts val="0"/>
              </a:spcBef>
              <a:spcAft>
                <a:spcPts val="0"/>
              </a:spcAft>
              <a:buNone/>
            </a:pPr>
            <a:r>
              <a:t/>
            </a:r>
            <a:endParaRPr b="1" sz="2200">
              <a:solidFill>
                <a:srgbClr val="FFFFFF"/>
              </a:solidFill>
              <a:latin typeface="Roboto"/>
              <a:ea typeface="Roboto"/>
              <a:cs typeface="Roboto"/>
              <a:sym typeface="Roboto"/>
            </a:endParaRPr>
          </a:p>
          <a:p>
            <a:pPr indent="0" lvl="0" marL="0" rtl="0" algn="l">
              <a:spcBef>
                <a:spcPts val="0"/>
              </a:spcBef>
              <a:spcAft>
                <a:spcPts val="0"/>
              </a:spcAft>
              <a:buNone/>
            </a:pPr>
            <a:r>
              <a:rPr b="1" lang="en" sz="2200">
                <a:solidFill>
                  <a:srgbClr val="4A86E8"/>
                </a:solidFill>
                <a:latin typeface="Roboto"/>
                <a:ea typeface="Roboto"/>
                <a:cs typeface="Roboto"/>
                <a:sym typeface="Roboto"/>
              </a:rPr>
              <a:t>THE DIRECTOR HAS USED TECHNIQUES ON PURPOSE TO TELL THE STORY.</a:t>
            </a:r>
            <a:endParaRPr b="1" sz="2200">
              <a:solidFill>
                <a:srgbClr val="4A86E8"/>
              </a:solidFill>
              <a:latin typeface="Roboto"/>
              <a:ea typeface="Roboto"/>
              <a:cs typeface="Roboto"/>
              <a:sym typeface="Roboto"/>
            </a:endParaRPr>
          </a:p>
          <a:p>
            <a:pPr indent="0" lvl="0" marL="0" rtl="0" algn="l">
              <a:spcBef>
                <a:spcPts val="0"/>
              </a:spcBef>
              <a:spcAft>
                <a:spcPts val="0"/>
              </a:spcAft>
              <a:buNone/>
            </a:pPr>
            <a:r>
              <a:t/>
            </a:r>
            <a:endParaRPr b="1" sz="2200">
              <a:solidFill>
                <a:srgbClr val="FFFFFF"/>
              </a:solidFill>
              <a:latin typeface="Roboto"/>
              <a:ea typeface="Roboto"/>
              <a:cs typeface="Roboto"/>
              <a:sym typeface="Roboto"/>
            </a:endParaRPr>
          </a:p>
          <a:p>
            <a:pPr indent="0" lvl="0" marL="0" rtl="0" algn="l">
              <a:spcBef>
                <a:spcPts val="0"/>
              </a:spcBef>
              <a:spcAft>
                <a:spcPts val="0"/>
              </a:spcAft>
              <a:buNone/>
            </a:pPr>
            <a:r>
              <a:rPr b="1" lang="en" sz="2200">
                <a:solidFill>
                  <a:srgbClr val="A4C2F4"/>
                </a:solidFill>
                <a:latin typeface="Roboto"/>
                <a:ea typeface="Roboto"/>
                <a:cs typeface="Roboto"/>
                <a:sym typeface="Roboto"/>
              </a:rPr>
              <a:t>SO, WHEN ANALYSING A SCENE, YOU SHOULD ASK, “WHY HAVE THEY DONE THIS?”</a:t>
            </a:r>
            <a:endParaRPr b="1" sz="2200">
              <a:solidFill>
                <a:srgbClr val="A4C2F4"/>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 name="Shape 220"/>
        <p:cNvGrpSpPr/>
        <p:nvPr/>
      </p:nvGrpSpPr>
      <p:grpSpPr>
        <a:xfrm>
          <a:off x="0" y="0"/>
          <a:ext cx="0" cy="0"/>
          <a:chOff x="0" y="0"/>
          <a:chExt cx="0" cy="0"/>
        </a:xfrm>
      </p:grpSpPr>
      <p:sp>
        <p:nvSpPr>
          <p:cNvPr id="221" name="Google Shape;221;p37"/>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274E13"/>
                </a:solidFill>
                <a:latin typeface="Helvetica Neue"/>
                <a:ea typeface="Helvetica Neue"/>
                <a:cs typeface="Helvetica Neue"/>
                <a:sym typeface="Helvetica Neue"/>
              </a:rPr>
              <a:t>COSTUME</a:t>
            </a:r>
            <a:endParaRPr b="1" sz="4800">
              <a:solidFill>
                <a:srgbClr val="274E13"/>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nvSpPr>
        <p:spPr>
          <a:xfrm>
            <a:off x="707800" y="1839375"/>
            <a:ext cx="4407300" cy="6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AA84F"/>
                </a:solidFill>
                <a:latin typeface="Helvetica Neue"/>
                <a:ea typeface="Helvetica Neue"/>
                <a:cs typeface="Helvetica Neue"/>
                <a:sym typeface="Helvetica Neue"/>
              </a:rPr>
              <a:t>COLOUR</a:t>
            </a:r>
            <a:endParaRPr b="1" sz="3000">
              <a:solidFill>
                <a:srgbClr val="6AA84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The director gives a character certain colours to convey their emotion or as a symbol.</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Colour is a very powerful way of conveying a message.  White represents innocence, angelic, heavenly...</a:t>
            </a:r>
            <a:endParaRPr sz="1800">
              <a:solidFill>
                <a:srgbClr val="FFFFFF"/>
              </a:solidFill>
              <a:latin typeface="Helvetica Neue"/>
              <a:ea typeface="Helvetica Neue"/>
              <a:cs typeface="Helvetica Neue"/>
              <a:sym typeface="Helvetica Neue"/>
            </a:endParaRPr>
          </a:p>
        </p:txBody>
      </p:sp>
      <p:sp>
        <p:nvSpPr>
          <p:cNvPr id="227" name="Google Shape;227;p38"/>
          <p:cNvSpPr txBox="1"/>
          <p:nvPr/>
        </p:nvSpPr>
        <p:spPr>
          <a:xfrm>
            <a:off x="834275" y="315275"/>
            <a:ext cx="6125100" cy="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highlight>
                  <a:srgbClr val="000000"/>
                </a:highlight>
                <a:latin typeface="Helvetica Neue"/>
                <a:ea typeface="Helvetica Neue"/>
                <a:cs typeface="Helvetica Neue"/>
                <a:sym typeface="Helvetica Neue"/>
              </a:rPr>
              <a:t>Good costuming not only looks good but enables viewers to make judgements about characters very quickly. </a:t>
            </a:r>
            <a:endParaRPr sz="1800">
              <a:solidFill>
                <a:srgbClr val="FFFFFF"/>
              </a:solidFill>
              <a:highlight>
                <a:srgbClr val="000000"/>
              </a:highlight>
              <a:latin typeface="Helvetica Neue"/>
              <a:ea typeface="Helvetica Neue"/>
              <a:cs typeface="Helvetica Neue"/>
              <a:sym typeface="Helvetica Neue"/>
            </a:endParaRPr>
          </a:p>
        </p:txBody>
      </p:sp>
      <p:pic>
        <p:nvPicPr>
          <p:cNvPr id="228" name="Google Shape;228;p38"/>
          <p:cNvPicPr preferRelativeResize="0"/>
          <p:nvPr/>
        </p:nvPicPr>
        <p:blipFill>
          <a:blip r:embed="rId3">
            <a:alphaModFix/>
          </a:blip>
          <a:stretch>
            <a:fillRect/>
          </a:stretch>
        </p:blipFill>
        <p:spPr>
          <a:xfrm>
            <a:off x="5303925" y="1839375"/>
            <a:ext cx="2991376" cy="1959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nvSpPr>
        <p:spPr>
          <a:xfrm>
            <a:off x="217050" y="1236325"/>
            <a:ext cx="4548900" cy="6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AA84F"/>
                </a:solidFill>
                <a:latin typeface="Helvetica Neue"/>
                <a:ea typeface="Helvetica Neue"/>
                <a:cs typeface="Helvetica Neue"/>
                <a:sym typeface="Helvetica Neue"/>
              </a:rPr>
              <a:t>CONDITION OF COSTUME</a:t>
            </a:r>
            <a:endParaRPr b="1" sz="3000">
              <a:solidFill>
                <a:srgbClr val="6AA84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The cleanliness or condition of the costume has been deliberately altered.</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The condition of the costume can have the effect of telling us about the person’s life while not in the shot.</a:t>
            </a:r>
            <a:endParaRPr sz="1800">
              <a:solidFill>
                <a:srgbClr val="FFFFFF"/>
              </a:solidFill>
              <a:latin typeface="Helvetica Neue"/>
              <a:ea typeface="Helvetica Neue"/>
              <a:cs typeface="Helvetica Neue"/>
              <a:sym typeface="Helvetica Neue"/>
            </a:endParaRPr>
          </a:p>
        </p:txBody>
      </p:sp>
      <p:pic>
        <p:nvPicPr>
          <p:cNvPr id="234" name="Google Shape;234;p39"/>
          <p:cNvPicPr preferRelativeResize="0"/>
          <p:nvPr/>
        </p:nvPicPr>
        <p:blipFill>
          <a:blip r:embed="rId3">
            <a:alphaModFix/>
          </a:blip>
          <a:stretch>
            <a:fillRect/>
          </a:stretch>
        </p:blipFill>
        <p:spPr>
          <a:xfrm>
            <a:off x="4876075" y="1170275"/>
            <a:ext cx="4097700" cy="2304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0"/>
          <p:cNvPicPr preferRelativeResize="0"/>
          <p:nvPr/>
        </p:nvPicPr>
        <p:blipFill rotWithShape="1">
          <a:blip r:embed="rId3">
            <a:alphaModFix/>
          </a:blip>
          <a:srcRect b="0" l="13948" r="0" t="0"/>
          <a:stretch/>
        </p:blipFill>
        <p:spPr>
          <a:xfrm>
            <a:off x="5404800" y="326327"/>
            <a:ext cx="2777700" cy="2454175"/>
          </a:xfrm>
          <a:prstGeom prst="rect">
            <a:avLst/>
          </a:prstGeom>
          <a:noFill/>
          <a:ln>
            <a:noFill/>
          </a:ln>
        </p:spPr>
      </p:pic>
      <p:pic>
        <p:nvPicPr>
          <p:cNvPr id="240" name="Google Shape;240;p40"/>
          <p:cNvPicPr preferRelativeResize="0"/>
          <p:nvPr/>
        </p:nvPicPr>
        <p:blipFill>
          <a:blip r:embed="rId4">
            <a:alphaModFix/>
          </a:blip>
          <a:stretch>
            <a:fillRect/>
          </a:stretch>
        </p:blipFill>
        <p:spPr>
          <a:xfrm>
            <a:off x="5228450" y="3200050"/>
            <a:ext cx="3281500" cy="1640750"/>
          </a:xfrm>
          <a:prstGeom prst="rect">
            <a:avLst/>
          </a:prstGeom>
          <a:noFill/>
          <a:ln>
            <a:noFill/>
          </a:ln>
        </p:spPr>
      </p:pic>
      <p:sp>
        <p:nvSpPr>
          <p:cNvPr id="241" name="Google Shape;241;p40"/>
          <p:cNvSpPr txBox="1"/>
          <p:nvPr/>
        </p:nvSpPr>
        <p:spPr>
          <a:xfrm>
            <a:off x="217050" y="1236325"/>
            <a:ext cx="4548900" cy="6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AA84F"/>
                </a:solidFill>
                <a:latin typeface="Helvetica Neue"/>
                <a:ea typeface="Helvetica Neue"/>
                <a:cs typeface="Helvetica Neue"/>
                <a:sym typeface="Helvetica Neue"/>
              </a:rPr>
              <a:t>MAKEUP</a:t>
            </a:r>
            <a:endParaRPr b="1" sz="3000">
              <a:solidFill>
                <a:srgbClr val="6AA84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WHAT IS IT: </a:t>
            </a:r>
            <a:r>
              <a:rPr lang="en" sz="1800">
                <a:solidFill>
                  <a:srgbClr val="FFFFFF"/>
                </a:solidFill>
                <a:latin typeface="Helvetica Neue"/>
                <a:ea typeface="Helvetica Neue"/>
                <a:cs typeface="Helvetica Neue"/>
                <a:sym typeface="Helvetica Neue"/>
              </a:rPr>
              <a:t>Foundation, eyeliner, lipstick… are added onto the face.</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b="1" lang="en" sz="1800">
                <a:solidFill>
                  <a:srgbClr val="FFFFFF"/>
                </a:solidFill>
                <a:latin typeface="Helvetica Neue"/>
                <a:ea typeface="Helvetica Neue"/>
                <a:cs typeface="Helvetica Neue"/>
                <a:sym typeface="Helvetica Neue"/>
              </a:rPr>
              <a:t>EFFECT: </a:t>
            </a:r>
            <a:r>
              <a:rPr lang="en" sz="1800">
                <a:solidFill>
                  <a:srgbClr val="FFFFFF"/>
                </a:solidFill>
                <a:latin typeface="Helvetica Neue"/>
                <a:ea typeface="Helvetica Neue"/>
                <a:cs typeface="Helvetica Neue"/>
                <a:sym typeface="Helvetica Neue"/>
              </a:rPr>
              <a:t>Makeup is used to help us make assumptions about a character or introduces major changes in appearance.</a:t>
            </a:r>
            <a:endParaRPr sz="1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FFFFF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5" name="Shape 245"/>
        <p:cNvGrpSpPr/>
        <p:nvPr/>
      </p:nvGrpSpPr>
      <p:grpSpPr>
        <a:xfrm>
          <a:off x="0" y="0"/>
          <a:ext cx="0" cy="0"/>
          <a:chOff x="0" y="0"/>
          <a:chExt cx="0" cy="0"/>
        </a:xfrm>
      </p:grpSpPr>
      <p:sp>
        <p:nvSpPr>
          <p:cNvPr id="246" name="Google Shape;246;p41"/>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F0000"/>
                </a:solidFill>
                <a:latin typeface="Calibri"/>
                <a:ea typeface="Calibri"/>
                <a:cs typeface="Calibri"/>
                <a:sym typeface="Calibri"/>
              </a:rPr>
              <a:t>SYMBOLISM</a:t>
            </a:r>
            <a:endParaRPr b="1" sz="4800">
              <a:solidFill>
                <a:srgbClr val="FF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2" title="Symbolism In Film">
            <a:hlinkClick r:id="rId3"/>
          </p:cNvPr>
          <p:cNvPicPr preferRelativeResize="0"/>
          <p:nvPr/>
        </p:nvPicPr>
        <p:blipFill>
          <a:blip r:embed="rId4">
            <a:alphaModFix/>
          </a:blip>
          <a:stretch>
            <a:fillRect/>
          </a:stretch>
        </p:blipFill>
        <p:spPr>
          <a:xfrm>
            <a:off x="1271150" y="243200"/>
            <a:ext cx="6314050" cy="4735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5" name="Shape 255"/>
        <p:cNvGrpSpPr/>
        <p:nvPr/>
      </p:nvGrpSpPr>
      <p:grpSpPr>
        <a:xfrm>
          <a:off x="0" y="0"/>
          <a:ext cx="0" cy="0"/>
          <a:chOff x="0" y="0"/>
          <a:chExt cx="0" cy="0"/>
        </a:xfrm>
      </p:grpSpPr>
      <p:sp>
        <p:nvSpPr>
          <p:cNvPr id="256" name="Google Shape;256;p43"/>
          <p:cNvSpPr txBox="1"/>
          <p:nvPr/>
        </p:nvSpPr>
        <p:spPr>
          <a:xfrm>
            <a:off x="1219050" y="1112100"/>
            <a:ext cx="6138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980000"/>
                </a:solidFill>
                <a:latin typeface="Calibri"/>
                <a:ea typeface="Calibri"/>
                <a:cs typeface="Calibri"/>
                <a:sym typeface="Calibri"/>
              </a:rPr>
              <a:t>MUSIC IN FILM</a:t>
            </a:r>
            <a:endParaRPr b="1" sz="4800">
              <a:solidFill>
                <a:srgbClr val="98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Ryan talks about using music in your Film to help give your audience the emotion you want." id="261" name="Google Shape;261;p44" title="Film Riot - How to Manipulate People with Music - Score a Movie or Film!">
            <a:hlinkClick r:id="rId3"/>
          </p:cNvPr>
          <p:cNvPicPr preferRelativeResize="0"/>
          <p:nvPr/>
        </p:nvPicPr>
        <p:blipFill>
          <a:blip r:embed="rId4">
            <a:alphaModFix/>
          </a:blip>
          <a:stretch>
            <a:fillRect/>
          </a:stretch>
        </p:blipFill>
        <p:spPr>
          <a:xfrm>
            <a:off x="1647800" y="378600"/>
            <a:ext cx="5898100" cy="4423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5"/>
          <p:cNvPicPr preferRelativeResize="0"/>
          <p:nvPr/>
        </p:nvPicPr>
        <p:blipFill rotWithShape="1">
          <a:blip r:embed="rId3">
            <a:alphaModFix/>
          </a:blip>
          <a:srcRect b="7672" l="5543" r="3282" t="0"/>
          <a:stretch/>
        </p:blipFill>
        <p:spPr>
          <a:xfrm>
            <a:off x="1937301" y="1007200"/>
            <a:ext cx="5269399" cy="4001999"/>
          </a:xfrm>
          <a:prstGeom prst="rect">
            <a:avLst/>
          </a:prstGeom>
          <a:noFill/>
          <a:ln cap="flat" cmpd="sng" w="19050">
            <a:solidFill>
              <a:srgbClr val="FFFFFF"/>
            </a:solidFill>
            <a:prstDash val="solid"/>
            <a:round/>
            <a:headEnd len="sm" w="sm" type="none"/>
            <a:tailEnd len="sm" w="sm" type="none"/>
          </a:ln>
        </p:spPr>
      </p:pic>
      <p:sp>
        <p:nvSpPr>
          <p:cNvPr id="267" name="Google Shape;267;p45"/>
          <p:cNvSpPr txBox="1"/>
          <p:nvPr/>
        </p:nvSpPr>
        <p:spPr>
          <a:xfrm>
            <a:off x="903000" y="214875"/>
            <a:ext cx="7338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FORESHADOWING</a:t>
            </a:r>
            <a:endParaRPr b="1" sz="3000">
              <a:solidFill>
                <a:srgbClr val="FFFFFF"/>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6"/>
          <p:cNvSpPr txBox="1"/>
          <p:nvPr/>
        </p:nvSpPr>
        <p:spPr>
          <a:xfrm>
            <a:off x="401550" y="3796125"/>
            <a:ext cx="8340900" cy="1112100"/>
          </a:xfrm>
          <a:prstGeom prst="rect">
            <a:avLst/>
          </a:prstGeom>
          <a:noFill/>
          <a:ln>
            <a:noFill/>
          </a:ln>
        </p:spPr>
        <p:txBody>
          <a:bodyPr anchorCtr="0" anchor="ctr" bIns="91425" lIns="91425" spcFirstLastPara="1" rIns="91425" wrap="square" tIns="91425">
            <a:noAutofit/>
          </a:bodyPr>
          <a:lstStyle/>
          <a:p>
            <a:pPr indent="0" lvl="0" marL="0" rtl="0" algn="ctr">
              <a:lnSpc>
                <a:spcPct val="110000"/>
              </a:lnSpc>
              <a:spcBef>
                <a:spcPts val="0"/>
              </a:spcBef>
              <a:spcAft>
                <a:spcPts val="0"/>
              </a:spcAft>
              <a:buClr>
                <a:schemeClr val="dk1"/>
              </a:buClr>
              <a:buSzPts val="1100"/>
              <a:buFont typeface="Arial"/>
              <a:buNone/>
            </a:pPr>
            <a:r>
              <a:rPr b="1" lang="en" sz="3000" u="sng">
                <a:solidFill>
                  <a:srgbClr val="3D85C6"/>
                </a:solidFill>
                <a:latin typeface="Helvetica Neue"/>
                <a:ea typeface="Helvetica Neue"/>
                <a:cs typeface="Helvetica Neue"/>
                <a:sym typeface="Helvetica Neue"/>
                <a:hlinkClick r:id="rId3">
                  <a:extLst>
                    <a:ext uri="{A12FA001-AC4F-418D-AE19-62706E023703}">
                      <ahyp:hlinkClr val="tx"/>
                    </a:ext>
                  </a:extLst>
                </a:hlinkClick>
              </a:rPr>
              <a:t>The Discarded Image: Episode 01 - Jaws (Spielberg, 1975)</a:t>
            </a:r>
            <a:endParaRPr b="1" sz="3000">
              <a:solidFill>
                <a:srgbClr val="3D85C6"/>
              </a:solidFill>
              <a:latin typeface="Helvetica Neue"/>
              <a:ea typeface="Helvetica Neue"/>
              <a:cs typeface="Helvetica Neue"/>
              <a:sym typeface="Helvetica Neue"/>
            </a:endParaRPr>
          </a:p>
          <a:p>
            <a:pPr indent="0" lvl="0" marL="0" rtl="0" algn="l">
              <a:spcBef>
                <a:spcPts val="400"/>
              </a:spcBef>
              <a:spcAft>
                <a:spcPts val="0"/>
              </a:spcAft>
              <a:buNone/>
            </a:pPr>
            <a:r>
              <a:t/>
            </a:r>
            <a:endParaRPr b="1" sz="3600">
              <a:solidFill>
                <a:srgbClr val="1155CC"/>
              </a:solidFill>
              <a:latin typeface="Helvetica Neue"/>
              <a:ea typeface="Helvetica Neue"/>
              <a:cs typeface="Helvetica Neue"/>
              <a:sym typeface="Helvetica Neue"/>
            </a:endParaRPr>
          </a:p>
          <a:p>
            <a:pPr indent="0" lvl="0" marL="0" rtl="0" algn="l">
              <a:spcBef>
                <a:spcPts val="0"/>
              </a:spcBef>
              <a:spcAft>
                <a:spcPts val="0"/>
              </a:spcAft>
              <a:buNone/>
            </a:pPr>
            <a:r>
              <a:t/>
            </a:r>
            <a:endParaRPr b="1" sz="3600">
              <a:solidFill>
                <a:srgbClr val="00FFFF"/>
              </a:solidFill>
              <a:latin typeface="Helvetica Neue"/>
              <a:ea typeface="Helvetica Neue"/>
              <a:cs typeface="Helvetica Neue"/>
              <a:sym typeface="Helvetica Neue"/>
            </a:endParaRPr>
          </a:p>
        </p:txBody>
      </p:sp>
      <p:pic>
        <p:nvPicPr>
          <p:cNvPr id="273" name="Google Shape;273;p46"/>
          <p:cNvPicPr preferRelativeResize="0"/>
          <p:nvPr/>
        </p:nvPicPr>
        <p:blipFill>
          <a:blip r:embed="rId4">
            <a:alphaModFix/>
          </a:blip>
          <a:stretch>
            <a:fillRect/>
          </a:stretch>
        </p:blipFill>
        <p:spPr>
          <a:xfrm>
            <a:off x="1914637" y="248250"/>
            <a:ext cx="5314726" cy="298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 name="Shape 41"/>
        <p:cNvGrpSpPr/>
        <p:nvPr/>
      </p:nvGrpSpPr>
      <p:grpSpPr>
        <a:xfrm>
          <a:off x="0" y="0"/>
          <a:ext cx="0" cy="0"/>
          <a:chOff x="0" y="0"/>
          <a:chExt cx="0" cy="0"/>
        </a:xfrm>
      </p:grpSpPr>
      <p:sp>
        <p:nvSpPr>
          <p:cNvPr id="42" name="Google Shape;42;p11"/>
          <p:cNvSpPr txBox="1"/>
          <p:nvPr/>
        </p:nvSpPr>
        <p:spPr>
          <a:xfrm>
            <a:off x="1492350" y="1279600"/>
            <a:ext cx="61593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rgbClr val="FFFFFF"/>
                </a:solidFill>
                <a:latin typeface="Roboto"/>
                <a:ea typeface="Roboto"/>
                <a:cs typeface="Roboto"/>
                <a:sym typeface="Roboto"/>
              </a:rPr>
              <a:t>GUESS WHAT IS HAPPENING IN EACH OF THESE PICTURES AND HOW DO YOU KNOW?</a:t>
            </a:r>
            <a:endParaRPr b="1" sz="3400">
              <a:solidFill>
                <a:srgbClr val="A4C2F4"/>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fter much questioning, Bruno (Asa Butterfield) finally learns the truth about his new friend and his life on the “farm.” &#10;&#10;In this scene: Bruno (Asa Butterfield), Shmuel (Jack Scanlon), Mother (Vera Farmiga)&#10;&#10;About The Boy in the Striped Pajamas:&#10;When his family moves from their home in Berlin to a strange new house in Poland, young Bruno (Asa Butterfield) befriends Shmuel (Jack Scanlon), a boy who lives on the other side of the fence where everyone seems to be wearing striped pajamas. Unaware of Shmuel's fate as a Jewish prisoner or the role his own Nazi father plays in his imprisonment, Bruno embarks on a dangerous journey inside the camp's walls.&#10;&#10;Starring, in alphabetical order: Asa Butterfield, Vera Farmiga, Rupert Friend, David Hayman, Henry Kingsmill, Zac Mattoon-O'Brien, Jack Scanlon, David Thewlis &#10;&#10;About Miramax:&#10;Miramax is a global film and television studio best known for its highly acclaimed, original content.&#10;&#10;Connect with Miramax Online:&#10;Subscribe to Miramax on YOUTUBE: https://goo.gl/h47JXQ&#10;Follow Miramax on TWITTER: https://twitter.com/miramax&#10;Follow Miramax on INSTAGRAM: https://www.instagram.com/miramax/&#10;Follow Miramax on PINTEREST: https://www.pinterest.com/Miramax/&#10;Follow Miramax on TUMBLR: http://miramax.tumblr.com/&#10;Visit Miramax on our WEBSITE: https://www.miramax.com/&#10;&#10;The Boy in the Striped Pajamas | ‘I’m a Jew’ (HD) - Vera Farmiga, Asa Butterfield | MIRAMAX&#10;http://www.youtube.com/Miramax" id="278" name="Google Shape;278;p47" title="The Boy in the Striped Pajamas | ‘I’m a Jew’ (HD) - Vera Farmiga, Asa Butterfield | MIRAMAX">
            <a:hlinkClick r:id="rId3"/>
          </p:cNvPr>
          <p:cNvPicPr preferRelativeResize="0"/>
          <p:nvPr/>
        </p:nvPicPr>
        <p:blipFill>
          <a:blip r:embed="rId4">
            <a:alphaModFix/>
          </a:blip>
          <a:stretch>
            <a:fillRect/>
          </a:stretch>
        </p:blipFill>
        <p:spPr>
          <a:xfrm>
            <a:off x="4131325" y="184750"/>
            <a:ext cx="4572000" cy="3429000"/>
          </a:xfrm>
          <a:prstGeom prst="rect">
            <a:avLst/>
          </a:prstGeom>
          <a:noFill/>
          <a:ln>
            <a:noFill/>
          </a:ln>
        </p:spPr>
      </p:pic>
      <p:sp>
        <p:nvSpPr>
          <p:cNvPr id="279" name="Google Shape;279;p47"/>
          <p:cNvSpPr txBox="1"/>
          <p:nvPr/>
        </p:nvSpPr>
        <p:spPr>
          <a:xfrm>
            <a:off x="215650" y="442100"/>
            <a:ext cx="36663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Roboto"/>
                <a:ea typeface="Roboto"/>
                <a:cs typeface="Roboto"/>
                <a:sym typeface="Roboto"/>
              </a:rPr>
              <a:t>What was the main message from the scene?</a:t>
            </a:r>
            <a:endParaRPr sz="2200">
              <a:solidFill>
                <a:srgbClr val="FFFFFF"/>
              </a:solidFill>
              <a:latin typeface="Roboto"/>
              <a:ea typeface="Roboto"/>
              <a:cs typeface="Roboto"/>
              <a:sym typeface="Roboto"/>
            </a:endParaRPr>
          </a:p>
          <a:p>
            <a:pPr indent="0" lvl="0" marL="0" rtl="0" algn="l">
              <a:spcBef>
                <a:spcPts val="0"/>
              </a:spcBef>
              <a:spcAft>
                <a:spcPts val="0"/>
              </a:spcAft>
              <a:buNone/>
            </a:pPr>
            <a:r>
              <a:t/>
            </a:r>
            <a:endParaRPr sz="2200">
              <a:solidFill>
                <a:srgbClr val="FFFFFF"/>
              </a:solidFill>
              <a:latin typeface="Roboto"/>
              <a:ea typeface="Roboto"/>
              <a:cs typeface="Roboto"/>
              <a:sym typeface="Roboto"/>
            </a:endParaRPr>
          </a:p>
          <a:p>
            <a:pPr indent="0" lvl="0" marL="0" rtl="0" algn="l">
              <a:spcBef>
                <a:spcPts val="0"/>
              </a:spcBef>
              <a:spcAft>
                <a:spcPts val="0"/>
              </a:spcAft>
              <a:buNone/>
            </a:pPr>
            <a:r>
              <a:rPr lang="en" sz="2200">
                <a:solidFill>
                  <a:srgbClr val="FFFFFF"/>
                </a:solidFill>
                <a:latin typeface="Roboto"/>
                <a:ea typeface="Roboto"/>
                <a:cs typeface="Roboto"/>
                <a:sym typeface="Roboto"/>
              </a:rPr>
              <a:t>What techniques were used to show this?</a:t>
            </a:r>
            <a:endParaRPr sz="2200">
              <a:solidFill>
                <a:srgbClr val="FFFFFF"/>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8"/>
          <p:cNvSpPr txBox="1"/>
          <p:nvPr/>
        </p:nvSpPr>
        <p:spPr>
          <a:xfrm>
            <a:off x="215650" y="442100"/>
            <a:ext cx="36663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Roboto"/>
                <a:ea typeface="Roboto"/>
                <a:cs typeface="Roboto"/>
                <a:sym typeface="Roboto"/>
              </a:rPr>
              <a:t>What was the main message from the scene?</a:t>
            </a:r>
            <a:endParaRPr sz="2200">
              <a:solidFill>
                <a:srgbClr val="FFFFFF"/>
              </a:solidFill>
              <a:latin typeface="Roboto"/>
              <a:ea typeface="Roboto"/>
              <a:cs typeface="Roboto"/>
              <a:sym typeface="Roboto"/>
            </a:endParaRPr>
          </a:p>
          <a:p>
            <a:pPr indent="0" lvl="0" marL="0" rtl="0" algn="l">
              <a:spcBef>
                <a:spcPts val="0"/>
              </a:spcBef>
              <a:spcAft>
                <a:spcPts val="0"/>
              </a:spcAft>
              <a:buNone/>
            </a:pPr>
            <a:r>
              <a:t/>
            </a:r>
            <a:endParaRPr sz="2200">
              <a:solidFill>
                <a:srgbClr val="FFFFFF"/>
              </a:solidFill>
              <a:latin typeface="Roboto"/>
              <a:ea typeface="Roboto"/>
              <a:cs typeface="Roboto"/>
              <a:sym typeface="Roboto"/>
            </a:endParaRPr>
          </a:p>
          <a:p>
            <a:pPr indent="0" lvl="0" marL="0" rtl="0" algn="l">
              <a:spcBef>
                <a:spcPts val="0"/>
              </a:spcBef>
              <a:spcAft>
                <a:spcPts val="0"/>
              </a:spcAft>
              <a:buNone/>
            </a:pPr>
            <a:r>
              <a:rPr lang="en" sz="2200">
                <a:solidFill>
                  <a:srgbClr val="FFFFFF"/>
                </a:solidFill>
                <a:latin typeface="Roboto"/>
                <a:ea typeface="Roboto"/>
                <a:cs typeface="Roboto"/>
                <a:sym typeface="Roboto"/>
              </a:rPr>
              <a:t>What techniques were used to show this?</a:t>
            </a:r>
            <a:endParaRPr sz="2200">
              <a:solidFill>
                <a:srgbClr val="FFFFFF"/>
              </a:solidFill>
              <a:latin typeface="Roboto"/>
              <a:ea typeface="Roboto"/>
              <a:cs typeface="Roboto"/>
              <a:sym typeface="Roboto"/>
            </a:endParaRPr>
          </a:p>
        </p:txBody>
      </p:sp>
      <p:pic>
        <p:nvPicPr>
          <p:cNvPr descr="Freedom Writers movie clips: http://j.mp/1CMCloi&#10;BUY THE MOVIE: http://amzn.to/te5h0J&#10;Don't miss the HOTTEST NEW TRAILERS: http://bit.ly/1u2y6pr&#10;&#10;CLIP DESCRIPTION:&#10;Ms. Gruwell (Hilary Swank) fights Margaret Campbell (Imelda Staunton) and the board of education in order to gain permission to continue to teach her class for their junior and senior years.&#10;&#10;FILM DESCRIPTION:&#10;Assigned the thankless task of teaching freshman English at a gang-infested Long Beach, CA high school, a 23-year-old teacher resorts to unconventional means of breaking through to her hardened students in director Richard LaGravenese's adaptation of Erin Gruwell's best-seller The Freedom Writer's Diaries: How a Teacher and 150 Teens Used Writing to Change Themselves and the World Around Them. Her students had been written off, and her chances of succeeding scoffed at, but Erin Gruwell (Hilary Swank) wasn't about to go down without a fight. Long Beach is a place where a new war is waged with each passing day, and when the hardened students who walk those dangerous hallways sense an outsider attempting to understand their plight, their cynical resentment threatens to keep a deadly cycle in motion. Despite the initially hostile reaction she receives in the classroom, Gruwell uses the writings of Anne Frank and Zlata's Diary: A Child's Life in Sarajevo to teach her students not only the basis of the English language, but compassion and tolerance as well. Later, when the time comes to tell their own tales in a project specially designed to explore the daily violence that the majority of students have grown numb to, the barriers that had once stood so strong gradually begin to crumble. When the only chance for survival is to befriend the person who was once your mortal enemy, the world is opened to a whole new realm of possibilities.&#10;&#10;CREDITS:&#10;TM &amp; © Paramount (2007)&#10;Cast: Hilary Swank, Imelda Staunton, Robert Wisdom, Tim Halligan&#10;Director: Richard LaGravenese&#10;Producers: Danny DeVito, Tracey Durning, Jordana Glick-Franzheim, Daniel S. Levine, Nan Morales, Michael Shamberg, Stacey Sher, Hilary Swank&#10;Screenwriters: Richard LaGravenese, Freedom Writers, Erin Gruwell&#10;&#10;WHO ARE WE?&#10;The MOVIECLIPS channel is the largest collection of licensed movie clips on the web. Here you will find unforgettable moments, scenes and lines from all your favorite films. Made by movie fans, for movie fans.&#10;&#10;SUBSCRIBE TO OUR MOVIE CHANNELS:&#10;MOVIECLIPS: http://bit.ly/1u2yaWd&#10;ComingSoon: http://bit.ly/1DVpgtR&#10;Indie &amp; Film Festivals: http://bit.ly/1wbkfYg&#10;Hero Central: http://bit.ly/1AMUZwv&#10;Extras: http://bit.ly/1u431fr&#10;Classic Trailers: http://bit.ly/1u43jDe&#10;Pop-Up Trailers: http://bit.ly/1z7EtZR&#10;Movie News: http://bit.ly/1C3Ncd2&#10;Movie Games: http://bit.ly/1ygDV13&#10;Fandango: http://bit.ly/1Bl79ye&#10;Fandango FrontRunners: http://bit.ly/1CggQfC&#10;&#10;HIT US UP:&#10;Facebook: http://on.fb.me/1y8M8ax&#10;Twitter: http://bit.ly/1ghOWmt&#10;Pinterest: http://bit.ly/14wL9De&#10;Tumblr: http://bit.ly/1vUwhH7" id="285" name="Google Shape;285;p48" title="Freedom Writers (7/9) Movie CLIP - You Don't Even Like Them (2007) HD">
            <a:hlinkClick r:id="rId3"/>
          </p:cNvPr>
          <p:cNvPicPr preferRelativeResize="0"/>
          <p:nvPr/>
        </p:nvPicPr>
        <p:blipFill>
          <a:blip r:embed="rId4">
            <a:alphaModFix/>
          </a:blip>
          <a:stretch>
            <a:fillRect/>
          </a:stretch>
        </p:blipFill>
        <p:spPr>
          <a:xfrm>
            <a:off x="4368550" y="240700"/>
            <a:ext cx="4572000" cy="3429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9"/>
          <p:cNvSpPr txBox="1"/>
          <p:nvPr/>
        </p:nvSpPr>
        <p:spPr>
          <a:xfrm>
            <a:off x="215650" y="442100"/>
            <a:ext cx="36663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Roboto"/>
                <a:ea typeface="Roboto"/>
                <a:cs typeface="Roboto"/>
                <a:sym typeface="Roboto"/>
              </a:rPr>
              <a:t>What was the main message from the scene?</a:t>
            </a:r>
            <a:endParaRPr sz="2200">
              <a:solidFill>
                <a:srgbClr val="FFFFFF"/>
              </a:solidFill>
              <a:latin typeface="Roboto"/>
              <a:ea typeface="Roboto"/>
              <a:cs typeface="Roboto"/>
              <a:sym typeface="Roboto"/>
            </a:endParaRPr>
          </a:p>
          <a:p>
            <a:pPr indent="0" lvl="0" marL="0" rtl="0" algn="l">
              <a:spcBef>
                <a:spcPts val="0"/>
              </a:spcBef>
              <a:spcAft>
                <a:spcPts val="0"/>
              </a:spcAft>
              <a:buNone/>
            </a:pPr>
            <a:r>
              <a:t/>
            </a:r>
            <a:endParaRPr sz="2200">
              <a:solidFill>
                <a:srgbClr val="FFFFFF"/>
              </a:solidFill>
              <a:latin typeface="Roboto"/>
              <a:ea typeface="Roboto"/>
              <a:cs typeface="Roboto"/>
              <a:sym typeface="Roboto"/>
            </a:endParaRPr>
          </a:p>
          <a:p>
            <a:pPr indent="0" lvl="0" marL="0" rtl="0" algn="l">
              <a:spcBef>
                <a:spcPts val="0"/>
              </a:spcBef>
              <a:spcAft>
                <a:spcPts val="0"/>
              </a:spcAft>
              <a:buNone/>
            </a:pPr>
            <a:r>
              <a:rPr lang="en" sz="2200">
                <a:solidFill>
                  <a:srgbClr val="FFFFFF"/>
                </a:solidFill>
                <a:latin typeface="Roboto"/>
                <a:ea typeface="Roboto"/>
                <a:cs typeface="Roboto"/>
                <a:sym typeface="Roboto"/>
              </a:rPr>
              <a:t>What techniques were used to show this?</a:t>
            </a:r>
            <a:endParaRPr sz="2200">
              <a:solidFill>
                <a:srgbClr val="FFFFFF"/>
              </a:solidFill>
              <a:latin typeface="Roboto"/>
              <a:ea typeface="Roboto"/>
              <a:cs typeface="Roboto"/>
              <a:sym typeface="Roboto"/>
            </a:endParaRPr>
          </a:p>
        </p:txBody>
      </p:sp>
      <p:pic>
        <p:nvPicPr>
          <p:cNvPr descr="The Hunger Games movie clips: http://j.mp/18UG0Fx&#10;BUY THE MOVIE: http://j.mp/18UG2NP&#10;Don't miss the HOTTEST NEW TRAILERS: http://bit.ly/1u2y6pr&#10;&#10;CLIP DESCRIPTION:&#10;Katniss Everdeen (Jennifer Lawrence) volunteers as tribute in place of her little sister Primrose (Willow Shields).&#10;&#10;FILM DESCRIPTION:&#10;Based on the best-selling young-adult novel by author Suzanne Collins, The Hunger Games tells the dark tale of a 16-year-old girl named Katniss Everdeen (Jennifer Lawrence), who is selected to compete in a vicious televised tournament in which 24 teenagers from a post-apocalyptic society fight to the death for the entertainment of the masses. In the future, North America is no more. In its place has risen Panem, a divided nation split into 12 districts. Every year, each district selects a teen of each gender (called &quot;Tributes&quot;) to test their worth in a competition known as the Hunger Games, which are broadcast across the nation as entertainment, and to reinforce the government's total power. When her younger sister is selected as District 12's latest &quot;Tribute,&quot; Katniss volunteers to take her place, and trains under hard-drinking former Hunger Games champion Haymitch Abernathy (Woody Harrelson) to sharpen her killer instincts. Now in order to survive the game and emerge the victor, this young combatant must put all of her skills to the ultimate test. Josh Hutcherson and Liam Hemsworth co-star.&#10;&#10;CREDITS:&#10;TM &amp; © Lionsgate (2012)&#10;Cast: Jennifer Lawrence, Elizabeth Banks, Josh Hutcherson, Liam Hemsworth, Willow Shields, Paula Malcomson&#10;Director: Gary Ross&#10;Producers: Robin Bissell, Suzanne Collins, Nina Jacobson, Jon Kilik, Aldric La'Auli Porter, Louise Rosner, Chantal Feghali, Martin Cohen, Louis Phillips, Diana Alvarez, Bryan Unkeless&#10;Screenwriters: Suzanne Collins, Gary Ross, Billy Ray&#10;&#10;WHO ARE WE?&#10;The MOVIECLIPS channel is the largest collection of licensed movie clips on the web. Here you will find unforgettable moments, scenes and lines from all your favorite films. Made by movie fans, for movie fans.&#10;&#10;SUBSCRIBE TO OUR MOVIE CHANNELS:&#10;MOVIECLIPS: http://bit.ly/1u2yaWd&#10;ComingSoon: http://bit.ly/1DVpgtR&#10;Indie &amp; Film Festivals: http://bit.ly/1wbkfYg&#10;Hero Central: http://bit.ly/1AMUZwv&#10;Extras: http://bit.ly/1u431fr&#10;Classic Trailers: http://bit.ly/1u43jDe&#10;Pop-Up Trailers: http://bit.ly/1z7EtZR&#10;Movie News: http://bit.ly/1C3Ncd2&#10;Movie Games: http://bit.ly/1ygDV13&#10;Fandango: http://bit.ly/1Bl79ye&#10;Fandango FrontRunners: http://bit.ly/1CggQfC&#10;&#10;HIT US UP:&#10;Facebook: http://on.fb.me/1y8M8ax&#10;Twitter: http://bit.ly/1ghOWmt&#10;Pinterest: http://bit.ly/14wL9De&#10;Tumblr: http://bit.ly/1vUwhH7" id="291" name="Google Shape;291;p49" title="The Hunger Games (1/12) Movie CLIP - I Volunteer as Tribute! (2012) HD">
            <a:hlinkClick r:id="rId3"/>
          </p:cNvPr>
          <p:cNvPicPr preferRelativeResize="0"/>
          <p:nvPr/>
        </p:nvPicPr>
        <p:blipFill>
          <a:blip r:embed="rId4">
            <a:alphaModFix/>
          </a:blip>
          <a:stretch>
            <a:fillRect/>
          </a:stretch>
        </p:blipFill>
        <p:spPr>
          <a:xfrm>
            <a:off x="4271500" y="262275"/>
            <a:ext cx="4572000"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id="47" name="Google Shape;47;p12"/>
          <p:cNvPicPr preferRelativeResize="0"/>
          <p:nvPr/>
        </p:nvPicPr>
        <p:blipFill>
          <a:blip r:embed="rId3">
            <a:alphaModFix/>
          </a:blip>
          <a:stretch>
            <a:fillRect/>
          </a:stretch>
        </p:blipFill>
        <p:spPr>
          <a:xfrm>
            <a:off x="263550" y="892999"/>
            <a:ext cx="6040476" cy="3357500"/>
          </a:xfrm>
          <a:prstGeom prst="rect">
            <a:avLst/>
          </a:prstGeom>
          <a:noFill/>
          <a:ln cap="flat" cmpd="sng" w="9525">
            <a:solidFill>
              <a:srgbClr val="FFFFFF"/>
            </a:solidFill>
            <a:prstDash val="solid"/>
            <a:round/>
            <a:headEnd len="sm" w="sm" type="none"/>
            <a:tailEnd len="sm" w="sm" type="none"/>
          </a:ln>
        </p:spPr>
      </p:pic>
      <p:sp>
        <p:nvSpPr>
          <p:cNvPr id="48" name="Google Shape;48;p12"/>
          <p:cNvSpPr txBox="1"/>
          <p:nvPr/>
        </p:nvSpPr>
        <p:spPr>
          <a:xfrm>
            <a:off x="6487475" y="970100"/>
            <a:ext cx="2425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Roboto"/>
                <a:ea typeface="Roboto"/>
                <a:cs typeface="Roboto"/>
                <a:sym typeface="Roboto"/>
              </a:rPr>
              <a:t>What does this picture say about </a:t>
            </a:r>
            <a:r>
              <a:rPr lang="en" sz="3200">
                <a:solidFill>
                  <a:srgbClr val="FF0000"/>
                </a:solidFill>
                <a:latin typeface="Roboto"/>
                <a:ea typeface="Roboto"/>
                <a:cs typeface="Roboto"/>
                <a:sym typeface="Roboto"/>
              </a:rPr>
              <a:t>Darth Vader</a:t>
            </a:r>
            <a:r>
              <a:rPr lang="en" sz="3200">
                <a:solidFill>
                  <a:srgbClr val="FFFFFF"/>
                </a:solidFill>
                <a:latin typeface="Roboto"/>
                <a:ea typeface="Roboto"/>
                <a:cs typeface="Roboto"/>
                <a:sym typeface="Roboto"/>
              </a:rPr>
              <a:t>?  </a:t>
            </a:r>
            <a:endParaRPr sz="32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3200">
                <a:solidFill>
                  <a:srgbClr val="FFFFFF"/>
                </a:solidFill>
                <a:latin typeface="Roboto"/>
                <a:ea typeface="Roboto"/>
                <a:cs typeface="Roboto"/>
                <a:sym typeface="Roboto"/>
              </a:rPr>
              <a:t>How do you know?</a:t>
            </a:r>
            <a:endParaRPr sz="3200">
              <a:solidFill>
                <a:srgbClr val="FFFFF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pic>
        <p:nvPicPr>
          <p:cNvPr id="53" name="Google Shape;53;p13"/>
          <p:cNvPicPr preferRelativeResize="0"/>
          <p:nvPr/>
        </p:nvPicPr>
        <p:blipFill>
          <a:blip r:embed="rId3">
            <a:alphaModFix/>
          </a:blip>
          <a:stretch>
            <a:fillRect/>
          </a:stretch>
        </p:blipFill>
        <p:spPr>
          <a:xfrm>
            <a:off x="268950" y="1007800"/>
            <a:ext cx="5554550" cy="3127900"/>
          </a:xfrm>
          <a:prstGeom prst="rect">
            <a:avLst/>
          </a:prstGeom>
          <a:noFill/>
          <a:ln cap="flat" cmpd="sng" w="9525">
            <a:solidFill>
              <a:srgbClr val="FFFFFF"/>
            </a:solidFill>
            <a:prstDash val="solid"/>
            <a:round/>
            <a:headEnd len="sm" w="sm" type="none"/>
            <a:tailEnd len="sm" w="sm" type="none"/>
          </a:ln>
        </p:spPr>
      </p:pic>
      <p:sp>
        <p:nvSpPr>
          <p:cNvPr id="54" name="Google Shape;54;p13"/>
          <p:cNvSpPr txBox="1"/>
          <p:nvPr/>
        </p:nvSpPr>
        <p:spPr>
          <a:xfrm>
            <a:off x="6194425" y="258475"/>
            <a:ext cx="21624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rgbClr val="FFFFFF"/>
                </a:solidFill>
                <a:latin typeface="Roboto"/>
                <a:ea typeface="Roboto"/>
                <a:cs typeface="Roboto"/>
                <a:sym typeface="Roboto"/>
              </a:rPr>
              <a:t>This is </a:t>
            </a:r>
            <a:r>
              <a:rPr lang="en" sz="3000">
                <a:solidFill>
                  <a:srgbClr val="FFFF00"/>
                </a:solidFill>
                <a:latin typeface="Roboto"/>
                <a:ea typeface="Roboto"/>
                <a:cs typeface="Roboto"/>
                <a:sym typeface="Roboto"/>
              </a:rPr>
              <a:t>Vito Corleone</a:t>
            </a:r>
            <a:r>
              <a:rPr lang="en" sz="3000">
                <a:solidFill>
                  <a:srgbClr val="FFFFFF"/>
                </a:solidFill>
                <a:latin typeface="Roboto"/>
                <a:ea typeface="Roboto"/>
                <a:cs typeface="Roboto"/>
                <a:sym typeface="Roboto"/>
              </a:rPr>
              <a:t>.  Judging from the picture, what can you guess about  him?</a:t>
            </a:r>
            <a:r>
              <a:rPr lang="en" sz="3000">
                <a:solidFill>
                  <a:srgbClr val="FFFFFF"/>
                </a:solidFill>
                <a:latin typeface="Roboto"/>
                <a:ea typeface="Roboto"/>
                <a:cs typeface="Roboto"/>
                <a:sym typeface="Roboto"/>
              </a:rPr>
              <a:t> </a:t>
            </a:r>
            <a:endParaRPr sz="30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3000">
                <a:solidFill>
                  <a:srgbClr val="FFFFFF"/>
                </a:solidFill>
                <a:latin typeface="Roboto"/>
                <a:ea typeface="Roboto"/>
                <a:cs typeface="Roboto"/>
                <a:sym typeface="Roboto"/>
              </a:rPr>
              <a:t>Why do you think that?</a:t>
            </a:r>
            <a:endParaRPr sz="3000">
              <a:solidFill>
                <a:srgbClr val="FFFFF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272825" y="1063560"/>
            <a:ext cx="5362475" cy="3016375"/>
          </a:xfrm>
          <a:prstGeom prst="rect">
            <a:avLst/>
          </a:prstGeom>
          <a:noFill/>
          <a:ln cap="flat" cmpd="sng" w="9525">
            <a:solidFill>
              <a:srgbClr val="FFFFFF"/>
            </a:solidFill>
            <a:prstDash val="solid"/>
            <a:round/>
            <a:headEnd len="sm" w="sm" type="none"/>
            <a:tailEnd len="sm" w="sm" type="none"/>
          </a:ln>
        </p:spPr>
      </p:pic>
      <p:sp>
        <p:nvSpPr>
          <p:cNvPr id="60" name="Google Shape;60;p14"/>
          <p:cNvSpPr txBox="1"/>
          <p:nvPr/>
        </p:nvSpPr>
        <p:spPr>
          <a:xfrm>
            <a:off x="5891275" y="1151975"/>
            <a:ext cx="3041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oboto"/>
                <a:ea typeface="Roboto"/>
                <a:cs typeface="Roboto"/>
                <a:sym typeface="Roboto"/>
              </a:rPr>
              <a:t>What do you think is going on with</a:t>
            </a:r>
            <a:r>
              <a:rPr lang="en" sz="3200">
                <a:solidFill>
                  <a:srgbClr val="FF9900"/>
                </a:solidFill>
                <a:latin typeface="Roboto"/>
                <a:ea typeface="Roboto"/>
                <a:cs typeface="Roboto"/>
                <a:sym typeface="Roboto"/>
              </a:rPr>
              <a:t> </a:t>
            </a:r>
            <a:r>
              <a:rPr lang="en" sz="3200">
                <a:solidFill>
                  <a:srgbClr val="FF9900"/>
                </a:solidFill>
              </a:rPr>
              <a:t>Jack Torrance</a:t>
            </a:r>
            <a:r>
              <a:rPr lang="en" sz="3200">
                <a:solidFill>
                  <a:srgbClr val="FFFFFF"/>
                </a:solidFill>
                <a:latin typeface="Roboto"/>
                <a:ea typeface="Roboto"/>
                <a:cs typeface="Roboto"/>
                <a:sym typeface="Roboto"/>
              </a:rPr>
              <a:t>?  </a:t>
            </a:r>
            <a:endParaRPr sz="3200">
              <a:solidFill>
                <a:srgbClr val="FFFFFF"/>
              </a:solidFill>
              <a:latin typeface="Roboto"/>
              <a:ea typeface="Roboto"/>
              <a:cs typeface="Roboto"/>
              <a:sym typeface="Roboto"/>
            </a:endParaRPr>
          </a:p>
          <a:p>
            <a:pPr indent="0" lvl="0" marL="0" rtl="0" algn="l">
              <a:spcBef>
                <a:spcPts val="0"/>
              </a:spcBef>
              <a:spcAft>
                <a:spcPts val="0"/>
              </a:spcAft>
              <a:buNone/>
            </a:pPr>
            <a:r>
              <a:rPr lang="en" sz="3200">
                <a:solidFill>
                  <a:srgbClr val="FFFFFF"/>
                </a:solidFill>
                <a:latin typeface="Roboto"/>
                <a:ea typeface="Roboto"/>
                <a:cs typeface="Roboto"/>
                <a:sym typeface="Roboto"/>
              </a:rPr>
              <a:t>How do you know?</a:t>
            </a:r>
            <a:endParaRPr sz="32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252625" y="934724"/>
            <a:ext cx="5820550" cy="3274051"/>
          </a:xfrm>
          <a:prstGeom prst="rect">
            <a:avLst/>
          </a:prstGeom>
          <a:noFill/>
          <a:ln cap="flat" cmpd="sng" w="9525">
            <a:solidFill>
              <a:srgbClr val="FFFFFF"/>
            </a:solidFill>
            <a:prstDash val="solid"/>
            <a:round/>
            <a:headEnd len="sm" w="sm" type="none"/>
            <a:tailEnd len="sm" w="sm" type="none"/>
          </a:ln>
        </p:spPr>
      </p:pic>
      <p:sp>
        <p:nvSpPr>
          <p:cNvPr id="66" name="Google Shape;66;p15"/>
          <p:cNvSpPr txBox="1"/>
          <p:nvPr/>
        </p:nvSpPr>
        <p:spPr>
          <a:xfrm>
            <a:off x="6255075" y="934725"/>
            <a:ext cx="27588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FF00"/>
                </a:solidFill>
                <a:latin typeface="Roboto"/>
                <a:ea typeface="Roboto"/>
                <a:cs typeface="Roboto"/>
                <a:sym typeface="Roboto"/>
              </a:rPr>
              <a:t>John Coffey</a:t>
            </a:r>
            <a:r>
              <a:rPr lang="en" sz="2400">
                <a:solidFill>
                  <a:srgbClr val="FFFFFF"/>
                </a:solidFill>
                <a:latin typeface="Roboto"/>
                <a:ea typeface="Roboto"/>
                <a:cs typeface="Roboto"/>
                <a:sym typeface="Roboto"/>
              </a:rPr>
              <a:t> is sentenced to death for murder.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From the picture, do you think he is a good guy or a bad guy?  Why?</a:t>
            </a: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2306210" y="1020651"/>
            <a:ext cx="4531573" cy="3795875"/>
          </a:xfrm>
          <a:prstGeom prst="rect">
            <a:avLst/>
          </a:prstGeom>
          <a:noFill/>
          <a:ln cap="flat" cmpd="sng" w="19050">
            <a:solidFill>
              <a:srgbClr val="FFFFFF"/>
            </a:solidFill>
            <a:prstDash val="solid"/>
            <a:round/>
            <a:headEnd len="sm" w="sm" type="none"/>
            <a:tailEnd len="sm" w="sm" type="none"/>
          </a:ln>
        </p:spPr>
      </p:pic>
      <p:sp>
        <p:nvSpPr>
          <p:cNvPr id="72" name="Google Shape;72;p16"/>
          <p:cNvSpPr txBox="1"/>
          <p:nvPr/>
        </p:nvSpPr>
        <p:spPr>
          <a:xfrm>
            <a:off x="903013" y="295450"/>
            <a:ext cx="7338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FFFF"/>
                </a:solidFill>
                <a:latin typeface="Roboto"/>
                <a:ea typeface="Roboto"/>
                <a:cs typeface="Roboto"/>
                <a:sym typeface="Roboto"/>
              </a:rPr>
              <a:t>PROTAGONIST AND </a:t>
            </a:r>
            <a:r>
              <a:rPr b="1" lang="en" sz="2700">
                <a:solidFill>
                  <a:srgbClr val="FF0000"/>
                </a:solidFill>
                <a:latin typeface="Roboto"/>
                <a:ea typeface="Roboto"/>
                <a:cs typeface="Roboto"/>
                <a:sym typeface="Roboto"/>
              </a:rPr>
              <a:t>ANTAGONIST</a:t>
            </a:r>
            <a:endParaRPr b="1" sz="2700">
              <a:solidFill>
                <a:srgbClr val="FF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