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7" r:id="rId2"/>
    <p:sldId id="258" r:id="rId3"/>
    <p:sldId id="264" r:id="rId4"/>
    <p:sldId id="278" r:id="rId5"/>
    <p:sldId id="279" r:id="rId6"/>
    <p:sldId id="280" r:id="rId7"/>
    <p:sldId id="281" r:id="rId8"/>
    <p:sldId id="282" r:id="rId9"/>
    <p:sldId id="267"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Twinkl" panose="02000000000000000000"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DAA"/>
    <a:srgbClr val="F9B000"/>
    <a:srgbClr val="F98616"/>
    <a:srgbClr val="F8BD95"/>
    <a:srgbClr val="F1884C"/>
    <a:srgbClr val="F08215"/>
    <a:srgbClr val="E6007E"/>
    <a:srgbClr val="EE73AA"/>
    <a:srgbClr val="EDBCD9"/>
    <a:srgbClr val="E5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84" d="100"/>
          <a:sy n="84" d="100"/>
        </p:scale>
        <p:origin x="852"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nz/resources/new-zealand-resources-years-4-6/new-zealand-resources-years-4-6-english-literacy/new-zealand-resources-years-4-6-english-literacy-writin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nz/resources/new-zealand-resources-years-4-6/new-zealand-resources-years-4-6-english-literacy/new-zealand-resources-years-4-6-english-literacy-writing"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248833" y="6032322"/>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27812" y="6011302"/>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ransition spd="slow">
    <p:wipe/>
  </p:transition>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flickr.com/photos/evacolladomolleda/4522677122/in/photolist-7TDUkL-4n7mK5-b5AB7k-3KBTkt-aECdAy-MVbJJF-9RDmSA-b5JZT-9BoMVC-hyU6WE-2kX37nN-2kX1Rou-hyTA1j-g4P8w-dR4va7-kJA7Bj-dR4Khq-hyUaL3-ej2GVp-JkbwzC-rjxBuB-a5H2y-7xX2qH-8fbXVw-dQXWH2-2wK5D-9BoLWW-9rks9v-4n3iFx-Uiykpo-9BoMm9-UmEF4T-dQXWFz-duKUDC-7yPpW4-KKtjcj-oWTZQJ-oYQkJy-LDzcZ7-dR4PCC-dR4MWY-JAVdSE-hyV6bi-hyUa4G-dR4xQu-dQYb8v-dR4BJE-dR4v5Q-VwEjrf-7yPgna" TargetMode="External"/><Relationship Id="rId7" Type="http://schemas.openxmlformats.org/officeDocument/2006/relationships/hyperlink" Target="https://www.flickr.com/photos/coryschmitz/" TargetMode="Externa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www.flickr.com/photos/coryschmitz/5103762699/in/photolist-8M17QB-oYUiEL-oWR5UN-oWYbuS-oGo5yg-oGrLen-oGvPjy-oWYid1-oGrbKv-oGrxYR-oYABcV-oGr1L2-oYEDni-oZ1bYa-oZ1ayM-oWPvG7-oGw11y-oGowQY-oGr4cy-oGoVSr-oWPT2G-oYA4TT-UMCCss-oWTZQy-oYVVGX-oGmZB7-FQPQQo-oGrHyd-oGoKi3-oGtgje-cq7aF-oYFGPg-oYVKWm-oGnk8D-oWPu6m-oGmLMQ-oYzLix-oYPAE7-oYK93g-oZ1iHx-oGrvTa-oGnAVU-oYPu9S-oGnuiq-oGrNPH-oWRcAo-oYFNEz-oYPJo3-oYBxSr-oGmJHD" TargetMode="External"/><Relationship Id="rId11" Type="http://schemas.openxmlformats.org/officeDocument/2006/relationships/image" Target="../media/image9.png"/><Relationship Id="rId5" Type="http://schemas.openxmlformats.org/officeDocument/2006/relationships/image" Target="../media/image7.jpg"/><Relationship Id="rId10" Type="http://schemas.openxmlformats.org/officeDocument/2006/relationships/hyperlink" Target="https://www.flickr.com/photos/daphnes_portfolio/" TargetMode="External"/><Relationship Id="rId4" Type="http://schemas.openxmlformats.org/officeDocument/2006/relationships/hyperlink" Target="https://creativecommons.org/licenses/by/2.0/uk/" TargetMode="External"/><Relationship Id="rId9" Type="http://schemas.openxmlformats.org/officeDocument/2006/relationships/hyperlink" Target="https://www.flickr.com/photos/daphnes_portfolio/6615585579/in/photolist-b5AB7k-3KBTkt-aECdAy-MVbJJF-9RDmSA-b5JZT-9BoMVC-hyU6WE-2kX37nN-2kX1Rou-hyTA1j-g4P8w-dR4va7-kJA7Bj-dR4Khq-hyUaL3-ej2GVp-JkbwzC-rjxBuB-a5H2y-7xX2qH-8fbXVw-dQXWH2-2wK5D-9BoLWW-9rks9v-4n3iFx-Uiykpo-9BoMm9-UmEF4T-dQXWFz-duKUDC-7yPpW4-KKtjcj-oWTZQJ-oYQkJy-LDzcZ7-dR4PCC-dR4MWY-JAVdSE-hyV6bi-hyUa4G-dR4xQu-dQYb8v-dR4BJE-dR4v5Q-VwEjrf-7yPgna-5Vm8U1-qgQCP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3E2870-8495-4844-8C83-566E581E4FED}"/>
              </a:ext>
            </a:extLst>
          </p:cNvPr>
          <p:cNvSpPr/>
          <p:nvPr/>
        </p:nvSpPr>
        <p:spPr>
          <a:xfrm>
            <a:off x="4937271" y="2737230"/>
            <a:ext cx="3172530" cy="587441"/>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A77276-5329-46FE-A0EC-6DBDF9FF56D9}"/>
              </a:ext>
            </a:extLst>
          </p:cNvPr>
          <p:cNvSpPr/>
          <p:nvPr/>
        </p:nvSpPr>
        <p:spPr>
          <a:xfrm>
            <a:off x="1034201" y="4682988"/>
            <a:ext cx="3172530" cy="587441"/>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AF8F39-A95E-4718-8840-DA2FEA1D346A}"/>
              </a:ext>
            </a:extLst>
          </p:cNvPr>
          <p:cNvSpPr/>
          <p:nvPr/>
        </p:nvSpPr>
        <p:spPr>
          <a:xfrm>
            <a:off x="4937271" y="4682988"/>
            <a:ext cx="3172530" cy="587441"/>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85B9108-9C8A-45C7-9467-FB336237357F}"/>
              </a:ext>
            </a:extLst>
          </p:cNvPr>
          <p:cNvSpPr/>
          <p:nvPr/>
        </p:nvSpPr>
        <p:spPr>
          <a:xfrm>
            <a:off x="1034201" y="2737230"/>
            <a:ext cx="3172530" cy="587441"/>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35935" y="425730"/>
            <a:ext cx="8261499" cy="994306"/>
          </a:xfrm>
          <a:prstGeom prst="round2SameRect">
            <a:avLst/>
          </a:prstGeom>
          <a:solidFill>
            <a:srgbClr val="F98616"/>
          </a:solidFill>
        </p:spPr>
        <p:txBody>
          <a:bodyPr/>
          <a:lstStyle/>
          <a:p>
            <a:r>
              <a:rPr lang="en-GB" sz="3600" dirty="0">
                <a:solidFill>
                  <a:schemeClr val="bg1"/>
                </a:solidFill>
                <a:latin typeface="+mn-lt"/>
              </a:rPr>
              <a:t>Types of Articles</a:t>
            </a:r>
          </a:p>
        </p:txBody>
      </p:sp>
      <p:sp>
        <p:nvSpPr>
          <p:cNvPr id="5" name="Rectangle 4"/>
          <p:cNvSpPr/>
          <p:nvPr/>
        </p:nvSpPr>
        <p:spPr>
          <a:xfrm>
            <a:off x="750885" y="1717298"/>
            <a:ext cx="7632700" cy="276999"/>
          </a:xfrm>
          <a:prstGeom prst="rect">
            <a:avLst/>
          </a:prstGeom>
        </p:spPr>
        <p:txBody>
          <a:bodyPr wrap="square" lIns="0" tIns="0" rIns="0" bIns="0">
            <a:spAutoFit/>
          </a:bodyPr>
          <a:lstStyle/>
          <a:p>
            <a:pPr algn="ctr">
              <a:spcAft>
                <a:spcPts val="1200"/>
              </a:spcAft>
            </a:pPr>
            <a:r>
              <a:rPr lang="en-GB" dirty="0"/>
              <a:t>Articles are used in a multitude of ways including:</a:t>
            </a:r>
          </a:p>
        </p:txBody>
      </p:sp>
      <p:sp>
        <p:nvSpPr>
          <p:cNvPr id="3" name="Rectangle 2"/>
          <p:cNvSpPr/>
          <p:nvPr/>
        </p:nvSpPr>
        <p:spPr>
          <a:xfrm>
            <a:off x="1119265" y="4569983"/>
            <a:ext cx="3172530" cy="587441"/>
          </a:xfrm>
          <a:prstGeom prst="rect">
            <a:avLst/>
          </a:prstGeom>
          <a:solidFill>
            <a:srgbClr val="F9B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t>Magazine Articles </a:t>
            </a:r>
          </a:p>
        </p:txBody>
      </p:sp>
      <p:sp>
        <p:nvSpPr>
          <p:cNvPr id="7" name="Rectangle 6">
            <a:extLst>
              <a:ext uri="{FF2B5EF4-FFF2-40B4-BE49-F238E27FC236}">
                <a16:creationId xmlns:a16="http://schemas.microsoft.com/office/drawing/2014/main" id="{9E8A226E-1685-4E5C-A10A-615620E1F020}"/>
              </a:ext>
            </a:extLst>
          </p:cNvPr>
          <p:cNvSpPr/>
          <p:nvPr/>
        </p:nvSpPr>
        <p:spPr>
          <a:xfrm>
            <a:off x="1119265" y="2846554"/>
            <a:ext cx="3172530" cy="587441"/>
          </a:xfrm>
          <a:prstGeom prst="rect">
            <a:avLst/>
          </a:prstGeom>
          <a:solidFill>
            <a:srgbClr val="F9B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t>Newspaper Articles</a:t>
            </a:r>
          </a:p>
        </p:txBody>
      </p:sp>
      <p:sp>
        <p:nvSpPr>
          <p:cNvPr id="8" name="Rectangle 7">
            <a:extLst>
              <a:ext uri="{FF2B5EF4-FFF2-40B4-BE49-F238E27FC236}">
                <a16:creationId xmlns:a16="http://schemas.microsoft.com/office/drawing/2014/main" id="{87617181-3A9A-45B8-9541-482FC785945A}"/>
              </a:ext>
            </a:extLst>
          </p:cNvPr>
          <p:cNvSpPr/>
          <p:nvPr/>
        </p:nvSpPr>
        <p:spPr>
          <a:xfrm>
            <a:off x="4842675" y="4569983"/>
            <a:ext cx="3172530" cy="587441"/>
          </a:xfrm>
          <a:prstGeom prst="rect">
            <a:avLst/>
          </a:prstGeom>
          <a:solidFill>
            <a:srgbClr val="F9B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t>Exposé</a:t>
            </a:r>
          </a:p>
        </p:txBody>
      </p:sp>
      <p:sp>
        <p:nvSpPr>
          <p:cNvPr id="9" name="Rectangle 8">
            <a:extLst>
              <a:ext uri="{FF2B5EF4-FFF2-40B4-BE49-F238E27FC236}">
                <a16:creationId xmlns:a16="http://schemas.microsoft.com/office/drawing/2014/main" id="{4FEC2FC6-BBC2-4CE0-A450-302293BA55A0}"/>
              </a:ext>
            </a:extLst>
          </p:cNvPr>
          <p:cNvSpPr/>
          <p:nvPr/>
        </p:nvSpPr>
        <p:spPr>
          <a:xfrm>
            <a:off x="4842675" y="2846554"/>
            <a:ext cx="3172530" cy="587441"/>
          </a:xfrm>
          <a:prstGeom prst="rect">
            <a:avLst/>
          </a:prstGeom>
          <a:solidFill>
            <a:srgbClr val="F9B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400" b="1" dirty="0"/>
              <a:t>TV News Articles</a:t>
            </a:r>
          </a:p>
        </p:txBody>
      </p:sp>
    </p:spTree>
    <p:extLst>
      <p:ext uri="{BB962C8B-B14F-4D97-AF65-F5344CB8AC3E}">
        <p14:creationId xmlns:p14="http://schemas.microsoft.com/office/powerpoint/2010/main" val="128623721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5935" y="425730"/>
            <a:ext cx="8261499" cy="994306"/>
          </a:xfrm>
          <a:prstGeom prst="round2SameRect">
            <a:avLst/>
          </a:prstGeom>
          <a:solidFill>
            <a:srgbClr val="F98616"/>
          </a:solidFill>
        </p:spPr>
        <p:txBody>
          <a:bodyPr/>
          <a:lstStyle/>
          <a:p>
            <a:r>
              <a:rPr lang="en-GB" sz="3600" dirty="0">
                <a:solidFill>
                  <a:schemeClr val="bg1"/>
                </a:solidFill>
                <a:latin typeface="+mn-lt"/>
              </a:rPr>
              <a:t>Features of an article</a:t>
            </a:r>
          </a:p>
        </p:txBody>
      </p:sp>
      <p:sp>
        <p:nvSpPr>
          <p:cNvPr id="5" name="Rectangle 4"/>
          <p:cNvSpPr/>
          <p:nvPr/>
        </p:nvSpPr>
        <p:spPr>
          <a:xfrm>
            <a:off x="750885" y="1609780"/>
            <a:ext cx="7632700" cy="1107996"/>
          </a:xfrm>
          <a:prstGeom prst="rect">
            <a:avLst/>
          </a:prstGeom>
        </p:spPr>
        <p:txBody>
          <a:bodyPr wrap="square" lIns="0" tIns="0" rIns="0" bIns="0">
            <a:spAutoFit/>
          </a:bodyPr>
          <a:lstStyle/>
          <a:p>
            <a:r>
              <a:rPr lang="en-GB" b="1" dirty="0">
                <a:solidFill>
                  <a:srgbClr val="F98616"/>
                </a:solidFill>
              </a:rPr>
              <a:t>Headline</a:t>
            </a:r>
          </a:p>
          <a:p>
            <a:pPr>
              <a:spcAft>
                <a:spcPts val="1200"/>
              </a:spcAft>
            </a:pPr>
            <a:r>
              <a:rPr lang="en-GB" dirty="0"/>
              <a:t>Something eye catching that hooks the reader in. Some authors will use clickbait or shock tactics to lure the reader in. A headline is usually in a large font.</a:t>
            </a:r>
          </a:p>
        </p:txBody>
      </p:sp>
      <p:sp>
        <p:nvSpPr>
          <p:cNvPr id="8" name="Rectangle 7">
            <a:extLst>
              <a:ext uri="{FF2B5EF4-FFF2-40B4-BE49-F238E27FC236}">
                <a16:creationId xmlns:a16="http://schemas.microsoft.com/office/drawing/2014/main" id="{2152B792-BD3E-4985-AF25-05371178439A}"/>
              </a:ext>
            </a:extLst>
          </p:cNvPr>
          <p:cNvSpPr/>
          <p:nvPr/>
        </p:nvSpPr>
        <p:spPr>
          <a:xfrm>
            <a:off x="750884" y="3147473"/>
            <a:ext cx="7718745" cy="553998"/>
          </a:xfrm>
          <a:prstGeom prst="rect">
            <a:avLst/>
          </a:prstGeom>
        </p:spPr>
        <p:txBody>
          <a:bodyPr wrap="square" lIns="0" tIns="0" rIns="0" bIns="0">
            <a:spAutoFit/>
          </a:bodyPr>
          <a:lstStyle/>
          <a:p>
            <a:r>
              <a:rPr lang="en-GB" b="1" dirty="0">
                <a:solidFill>
                  <a:srgbClr val="F98616"/>
                </a:solidFill>
              </a:rPr>
              <a:t>Byline</a:t>
            </a:r>
          </a:p>
          <a:p>
            <a:pPr>
              <a:spcAft>
                <a:spcPts val="1200"/>
              </a:spcAft>
            </a:pPr>
            <a:r>
              <a:rPr lang="en-GB" dirty="0"/>
              <a:t>Basically answers the question “Who wrote this?” Not all articles have this.</a:t>
            </a:r>
          </a:p>
        </p:txBody>
      </p:sp>
      <p:sp>
        <p:nvSpPr>
          <p:cNvPr id="9" name="Rectangle 8">
            <a:extLst>
              <a:ext uri="{FF2B5EF4-FFF2-40B4-BE49-F238E27FC236}">
                <a16:creationId xmlns:a16="http://schemas.microsoft.com/office/drawing/2014/main" id="{7C04A4B6-46BC-49DA-800B-0A93970C6354}"/>
              </a:ext>
            </a:extLst>
          </p:cNvPr>
          <p:cNvSpPr/>
          <p:nvPr/>
        </p:nvSpPr>
        <p:spPr>
          <a:xfrm>
            <a:off x="750885" y="4131168"/>
            <a:ext cx="7632700" cy="553998"/>
          </a:xfrm>
          <a:prstGeom prst="rect">
            <a:avLst/>
          </a:prstGeom>
        </p:spPr>
        <p:txBody>
          <a:bodyPr wrap="square" lIns="0" tIns="0" rIns="0" bIns="0">
            <a:spAutoFit/>
          </a:bodyPr>
          <a:lstStyle/>
          <a:p>
            <a:r>
              <a:rPr lang="en-GB" b="1" dirty="0">
                <a:solidFill>
                  <a:srgbClr val="F98616"/>
                </a:solidFill>
              </a:rPr>
              <a:t>Captions</a:t>
            </a:r>
          </a:p>
          <a:p>
            <a:pPr>
              <a:spcAft>
                <a:spcPts val="1200"/>
              </a:spcAft>
            </a:pPr>
            <a:r>
              <a:rPr lang="en-GB" dirty="0"/>
              <a:t>Sentences under pictures that explain what is happening in the picture.</a:t>
            </a:r>
          </a:p>
        </p:txBody>
      </p:sp>
      <p:sp>
        <p:nvSpPr>
          <p:cNvPr id="11" name="Rectangle 10">
            <a:extLst>
              <a:ext uri="{FF2B5EF4-FFF2-40B4-BE49-F238E27FC236}">
                <a16:creationId xmlns:a16="http://schemas.microsoft.com/office/drawing/2014/main" id="{F1F2D911-D58A-4D9F-893D-98A3A5A44C95}"/>
              </a:ext>
            </a:extLst>
          </p:cNvPr>
          <p:cNvSpPr/>
          <p:nvPr/>
        </p:nvSpPr>
        <p:spPr>
          <a:xfrm>
            <a:off x="750885" y="5114864"/>
            <a:ext cx="7632700" cy="1107996"/>
          </a:xfrm>
          <a:prstGeom prst="rect">
            <a:avLst/>
          </a:prstGeom>
        </p:spPr>
        <p:txBody>
          <a:bodyPr wrap="square" lIns="0" tIns="0" rIns="0" bIns="0">
            <a:spAutoFit/>
          </a:bodyPr>
          <a:lstStyle/>
          <a:p>
            <a:r>
              <a:rPr lang="en-GB" b="1" dirty="0">
                <a:solidFill>
                  <a:srgbClr val="F98616"/>
                </a:solidFill>
              </a:rPr>
              <a:t>Pictures or Images </a:t>
            </a:r>
          </a:p>
          <a:p>
            <a:pPr>
              <a:spcAft>
                <a:spcPts val="1200"/>
              </a:spcAft>
            </a:pPr>
            <a:r>
              <a:rPr lang="en-GB" dirty="0"/>
              <a:t>Creates interest for the reader and helps them to make connections between what they are reading and what they already know. Images are also used to hook readers in. </a:t>
            </a:r>
          </a:p>
        </p:txBody>
      </p:sp>
      <p:cxnSp>
        <p:nvCxnSpPr>
          <p:cNvPr id="4" name="Straight Connector 3">
            <a:extLst>
              <a:ext uri="{FF2B5EF4-FFF2-40B4-BE49-F238E27FC236}">
                <a16:creationId xmlns:a16="http://schemas.microsoft.com/office/drawing/2014/main" id="{0980815B-F5D1-4F38-A2B5-73E9CC142D74}"/>
              </a:ext>
            </a:extLst>
          </p:cNvPr>
          <p:cNvCxnSpPr>
            <a:cxnSpLocks/>
          </p:cNvCxnSpPr>
          <p:nvPr/>
        </p:nvCxnSpPr>
        <p:spPr>
          <a:xfrm>
            <a:off x="435935" y="2932625"/>
            <a:ext cx="8261499" cy="0"/>
          </a:xfrm>
          <a:prstGeom prst="line">
            <a:avLst/>
          </a:prstGeom>
          <a:ln w="19050">
            <a:solidFill>
              <a:srgbClr val="FDD18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086FD5-468B-496A-8D85-887AEF907836}"/>
              </a:ext>
            </a:extLst>
          </p:cNvPr>
          <p:cNvCxnSpPr>
            <a:cxnSpLocks/>
          </p:cNvCxnSpPr>
          <p:nvPr/>
        </p:nvCxnSpPr>
        <p:spPr>
          <a:xfrm>
            <a:off x="435935" y="3916320"/>
            <a:ext cx="8261499" cy="0"/>
          </a:xfrm>
          <a:prstGeom prst="line">
            <a:avLst/>
          </a:prstGeom>
          <a:ln w="19050">
            <a:solidFill>
              <a:srgbClr val="FDD182"/>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935079-3B68-4D10-B34F-E8C6C7B29723}"/>
              </a:ext>
            </a:extLst>
          </p:cNvPr>
          <p:cNvCxnSpPr>
            <a:cxnSpLocks/>
          </p:cNvCxnSpPr>
          <p:nvPr/>
        </p:nvCxnSpPr>
        <p:spPr>
          <a:xfrm>
            <a:off x="435935" y="4900015"/>
            <a:ext cx="8261499" cy="0"/>
          </a:xfrm>
          <a:prstGeom prst="line">
            <a:avLst/>
          </a:prstGeom>
          <a:ln w="19050">
            <a:solidFill>
              <a:srgbClr val="FDD18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452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1000"/>
                                        <p:tgtEl>
                                          <p:spTgt spid="8">
                                            <p:txEl>
                                              <p:pRg st="1" end="1"/>
                                            </p:txEl>
                                          </p:spTgt>
                                        </p:tgtEl>
                                      </p:cBhvr>
                                    </p:animEffect>
                                    <p:anim calcmode="lin" valueType="num">
                                      <p:cBhvr>
                                        <p:cTn id="3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1000"/>
                                        <p:tgtEl>
                                          <p:spTgt spid="9">
                                            <p:txEl>
                                              <p:pRg st="0" end="0"/>
                                            </p:txEl>
                                          </p:spTgt>
                                        </p:tgtEl>
                                      </p:cBhvr>
                                    </p:animEffect>
                                    <p:anim calcmode="lin" valueType="num">
                                      <p:cBhvr>
                                        <p:cTn id="4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fade">
                                      <p:cBhvr>
                                        <p:cTn id="50" dur="1000"/>
                                        <p:tgtEl>
                                          <p:spTgt spid="9">
                                            <p:txEl>
                                              <p:pRg st="1" end="1"/>
                                            </p:txEl>
                                          </p:spTgt>
                                        </p:tgtEl>
                                      </p:cBhvr>
                                    </p:animEffect>
                                    <p:anim calcmode="lin" valueType="num">
                                      <p:cBhvr>
                                        <p:cTn id="5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fade">
                                      <p:cBhvr>
                                        <p:cTn id="61" dur="1000"/>
                                        <p:tgtEl>
                                          <p:spTgt spid="11">
                                            <p:txEl>
                                              <p:pRg st="0" end="0"/>
                                            </p:txEl>
                                          </p:spTgt>
                                        </p:tgtEl>
                                      </p:cBhvr>
                                    </p:animEffect>
                                    <p:anim calcmode="lin" valueType="num">
                                      <p:cBhvr>
                                        <p:cTn id="6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xEl>
                                              <p:pRg st="1" end="1"/>
                                            </p:txEl>
                                          </p:spTgt>
                                        </p:tgtEl>
                                        <p:attrNameLst>
                                          <p:attrName>style.visibility</p:attrName>
                                        </p:attrNameLst>
                                      </p:cBhvr>
                                      <p:to>
                                        <p:strVal val="visible"/>
                                      </p:to>
                                    </p:set>
                                    <p:animEffect transition="in" filter="fade">
                                      <p:cBhvr>
                                        <p:cTn id="68" dur="1000"/>
                                        <p:tgtEl>
                                          <p:spTgt spid="11">
                                            <p:txEl>
                                              <p:pRg st="1" end="1"/>
                                            </p:txEl>
                                          </p:spTgt>
                                        </p:tgtEl>
                                      </p:cBhvr>
                                    </p:animEffect>
                                    <p:anim calcmode="lin" valueType="num">
                                      <p:cBhvr>
                                        <p:cTn id="6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uiExpand="1" build="p"/>
      <p:bldP spid="9"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CAF41-1970-4CC6-B4D6-318C310F7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074" y="929000"/>
            <a:ext cx="3857143" cy="5000000"/>
          </a:xfrm>
          <a:prstGeom prst="rect">
            <a:avLst/>
          </a:prstGeom>
        </p:spPr>
      </p:pic>
      <p:cxnSp>
        <p:nvCxnSpPr>
          <p:cNvPr id="12" name="Straight Arrow Connector 11">
            <a:extLst>
              <a:ext uri="{FF2B5EF4-FFF2-40B4-BE49-F238E27FC236}">
                <a16:creationId xmlns:a16="http://schemas.microsoft.com/office/drawing/2014/main" id="{BCAE9C19-34E1-405A-8534-12D1E95C6EB2}"/>
              </a:ext>
            </a:extLst>
          </p:cNvPr>
          <p:cNvCxnSpPr>
            <a:cxnSpLocks/>
          </p:cNvCxnSpPr>
          <p:nvPr/>
        </p:nvCxnSpPr>
        <p:spPr>
          <a:xfrm>
            <a:off x="3338153" y="1554480"/>
            <a:ext cx="1371007" cy="264300"/>
          </a:xfrm>
          <a:prstGeom prst="straightConnector1">
            <a:avLst/>
          </a:prstGeom>
          <a:ln w="57150">
            <a:solidFill>
              <a:srgbClr val="EE73AA"/>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E271B0B-24D0-4555-98F8-CD0DAF006DBD}"/>
              </a:ext>
            </a:extLst>
          </p:cNvPr>
          <p:cNvCxnSpPr>
            <a:cxnSpLocks/>
          </p:cNvCxnSpPr>
          <p:nvPr/>
        </p:nvCxnSpPr>
        <p:spPr>
          <a:xfrm>
            <a:off x="3338153" y="2864765"/>
            <a:ext cx="1371007" cy="12028"/>
          </a:xfrm>
          <a:prstGeom prst="straightConnector1">
            <a:avLst/>
          </a:prstGeom>
          <a:ln w="57150">
            <a:solidFill>
              <a:srgbClr val="00A8E7"/>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7A230CC-BE03-4E47-B45A-F86CF88BF1B6}"/>
              </a:ext>
            </a:extLst>
          </p:cNvPr>
          <p:cNvCxnSpPr>
            <a:cxnSpLocks/>
          </p:cNvCxnSpPr>
          <p:nvPr/>
        </p:nvCxnSpPr>
        <p:spPr>
          <a:xfrm flipV="1">
            <a:off x="3338153" y="3733366"/>
            <a:ext cx="3094492" cy="424938"/>
          </a:xfrm>
          <a:prstGeom prst="straightConnector1">
            <a:avLst/>
          </a:prstGeom>
          <a:ln w="57150">
            <a:solidFill>
              <a:srgbClr val="85BD3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5773DDA-2006-4C05-9312-F1E6FF335B1F}"/>
              </a:ext>
            </a:extLst>
          </p:cNvPr>
          <p:cNvCxnSpPr>
            <a:cxnSpLocks/>
            <a:stCxn id="9" idx="3"/>
          </p:cNvCxnSpPr>
          <p:nvPr/>
        </p:nvCxnSpPr>
        <p:spPr>
          <a:xfrm flipV="1">
            <a:off x="3440696" y="4956735"/>
            <a:ext cx="4434574" cy="495109"/>
          </a:xfrm>
          <a:prstGeom prst="straightConnector1">
            <a:avLst/>
          </a:prstGeom>
          <a:ln w="57150">
            <a:solidFill>
              <a:srgbClr val="A873B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74223" y="1323672"/>
            <a:ext cx="2566473" cy="495108"/>
          </a:xfrm>
          <a:prstGeom prst="rect">
            <a:avLst/>
          </a:prstGeom>
          <a:solidFill>
            <a:srgbClr val="E6007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Title of the newspaper</a:t>
            </a:r>
          </a:p>
        </p:txBody>
      </p:sp>
      <p:sp>
        <p:nvSpPr>
          <p:cNvPr id="8" name="Rectangle 7">
            <a:extLst>
              <a:ext uri="{FF2B5EF4-FFF2-40B4-BE49-F238E27FC236}">
                <a16:creationId xmlns:a16="http://schemas.microsoft.com/office/drawing/2014/main" id="{04C42043-AA85-46CD-97D9-2AD47A75F2D4}"/>
              </a:ext>
            </a:extLst>
          </p:cNvPr>
          <p:cNvSpPr/>
          <p:nvPr/>
        </p:nvSpPr>
        <p:spPr>
          <a:xfrm>
            <a:off x="874223" y="2617211"/>
            <a:ext cx="2566473" cy="495108"/>
          </a:xfrm>
          <a:prstGeom prst="rect">
            <a:avLst/>
          </a:prstGeom>
          <a:solidFill>
            <a:srgbClr val="007AB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Headline</a:t>
            </a:r>
          </a:p>
        </p:txBody>
      </p:sp>
      <p:sp>
        <p:nvSpPr>
          <p:cNvPr id="9" name="Rectangle 8">
            <a:extLst>
              <a:ext uri="{FF2B5EF4-FFF2-40B4-BE49-F238E27FC236}">
                <a16:creationId xmlns:a16="http://schemas.microsoft.com/office/drawing/2014/main" id="{D5368F4B-1A80-456B-881B-B302CC318480}"/>
              </a:ext>
            </a:extLst>
          </p:cNvPr>
          <p:cNvSpPr/>
          <p:nvPr/>
        </p:nvSpPr>
        <p:spPr>
          <a:xfrm>
            <a:off x="874223" y="5204290"/>
            <a:ext cx="2566473" cy="495108"/>
          </a:xfrm>
          <a:prstGeom prst="rect">
            <a:avLst/>
          </a:prstGeom>
          <a:solidFill>
            <a:srgbClr val="8C368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Caption</a:t>
            </a:r>
          </a:p>
        </p:txBody>
      </p:sp>
      <p:sp>
        <p:nvSpPr>
          <p:cNvPr id="10" name="Rectangle 9">
            <a:extLst>
              <a:ext uri="{FF2B5EF4-FFF2-40B4-BE49-F238E27FC236}">
                <a16:creationId xmlns:a16="http://schemas.microsoft.com/office/drawing/2014/main" id="{C7E4D09A-0063-489C-B61F-C02DDB9996A9}"/>
              </a:ext>
            </a:extLst>
          </p:cNvPr>
          <p:cNvSpPr/>
          <p:nvPr/>
        </p:nvSpPr>
        <p:spPr>
          <a:xfrm>
            <a:off x="874223" y="3910750"/>
            <a:ext cx="2566473" cy="495108"/>
          </a:xfrm>
          <a:prstGeom prst="rect">
            <a:avLst/>
          </a:prstGeom>
          <a:solidFill>
            <a:srgbClr val="00964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Images </a:t>
            </a:r>
          </a:p>
        </p:txBody>
      </p:sp>
    </p:spTree>
    <p:extLst>
      <p:ext uri="{BB962C8B-B14F-4D97-AF65-F5344CB8AC3E}">
        <p14:creationId xmlns:p14="http://schemas.microsoft.com/office/powerpoint/2010/main" val="1638180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5935" y="425730"/>
            <a:ext cx="8261499" cy="994306"/>
          </a:xfrm>
          <a:prstGeom prst="round2SameRect">
            <a:avLst/>
          </a:prstGeom>
          <a:solidFill>
            <a:srgbClr val="F98616"/>
          </a:solidFill>
        </p:spPr>
        <p:txBody>
          <a:bodyPr/>
          <a:lstStyle/>
          <a:p>
            <a:r>
              <a:rPr lang="en-GB" sz="3600" dirty="0">
                <a:solidFill>
                  <a:schemeClr val="bg1"/>
                </a:solidFill>
                <a:latin typeface="+mn-lt"/>
              </a:rPr>
              <a:t>Layouts</a:t>
            </a:r>
          </a:p>
        </p:txBody>
      </p:sp>
      <p:sp>
        <p:nvSpPr>
          <p:cNvPr id="5" name="Rectangle 4"/>
          <p:cNvSpPr/>
          <p:nvPr/>
        </p:nvSpPr>
        <p:spPr>
          <a:xfrm>
            <a:off x="4148967" y="4579348"/>
            <a:ext cx="4299009" cy="1384995"/>
          </a:xfrm>
          <a:prstGeom prst="rect">
            <a:avLst/>
          </a:prstGeom>
        </p:spPr>
        <p:txBody>
          <a:bodyPr wrap="square" lIns="0" tIns="0" rIns="0" bIns="0">
            <a:spAutoFit/>
          </a:bodyPr>
          <a:lstStyle/>
          <a:p>
            <a:pPr>
              <a:spcAft>
                <a:spcPts val="1200"/>
              </a:spcAft>
            </a:pPr>
            <a:r>
              <a:rPr lang="en-GB" dirty="0"/>
              <a:t>Different newspapers and articles have different ways of setting out information visually. Look at the different layouts and discuss what you do and don't like </a:t>
            </a:r>
            <a:br>
              <a:rPr lang="en-GB" dirty="0"/>
            </a:br>
            <a:r>
              <a:rPr lang="en-GB" dirty="0"/>
              <a:t>about them.</a:t>
            </a:r>
          </a:p>
        </p:txBody>
      </p:sp>
      <p:grpSp>
        <p:nvGrpSpPr>
          <p:cNvPr id="15" name="Group 14">
            <a:extLst>
              <a:ext uri="{FF2B5EF4-FFF2-40B4-BE49-F238E27FC236}">
                <a16:creationId xmlns:a16="http://schemas.microsoft.com/office/drawing/2014/main" id="{D0533EA3-E195-4D5D-B114-195211837526}"/>
              </a:ext>
            </a:extLst>
          </p:cNvPr>
          <p:cNvGrpSpPr/>
          <p:nvPr/>
        </p:nvGrpSpPr>
        <p:grpSpPr>
          <a:xfrm>
            <a:off x="696024" y="1671981"/>
            <a:ext cx="2933430" cy="1972659"/>
            <a:chOff x="4648200" y="3463047"/>
            <a:chExt cx="3743068" cy="2632162"/>
          </a:xfrm>
        </p:grpSpPr>
        <p:pic>
          <p:nvPicPr>
            <p:cNvPr id="7" name="Picture 6">
              <a:extLst>
                <a:ext uri="{FF2B5EF4-FFF2-40B4-BE49-F238E27FC236}">
                  <a16:creationId xmlns:a16="http://schemas.microsoft.com/office/drawing/2014/main" id="{A208E0D2-E6A4-401A-9BEF-EAAE7AC8A8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5" b="-40"/>
            <a:stretch/>
          </p:blipFill>
          <p:spPr>
            <a:xfrm>
              <a:off x="4648200" y="3463047"/>
              <a:ext cx="3743068" cy="2632162"/>
            </a:xfrm>
            <a:prstGeom prst="rect">
              <a:avLst/>
            </a:prstGeom>
            <a:ln w="12700">
              <a:solidFill>
                <a:srgbClr val="F98616"/>
              </a:solidFill>
            </a:ln>
          </p:spPr>
        </p:pic>
        <p:sp>
          <p:nvSpPr>
            <p:cNvPr id="8" name="TextBox 21">
              <a:extLst>
                <a:ext uri="{FF2B5EF4-FFF2-40B4-BE49-F238E27FC236}">
                  <a16:creationId xmlns:a16="http://schemas.microsoft.com/office/drawing/2014/main" id="{646DFC50-5797-4E63-A30E-AC98300C3697}"/>
                </a:ext>
              </a:extLst>
            </p:cNvPr>
            <p:cNvSpPr txBox="1">
              <a:spLocks noChangeArrowheads="1"/>
            </p:cNvSpPr>
            <p:nvPr/>
          </p:nvSpPr>
          <p:spPr bwMode="auto">
            <a:xfrm>
              <a:off x="4737279" y="5986851"/>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solidFill>
                    <a:schemeClr val="bg1"/>
                  </a:solidFill>
                  <a:latin typeface="Roboto" panose="02000000000000000000" pitchFamily="2" charset="0"/>
                  <a:ea typeface="Roboto" panose="02000000000000000000" pitchFamily="2" charset="0"/>
                  <a:cs typeface="Arial" panose="020B0604020202020204" pitchFamily="34" charset="0"/>
                </a:rPr>
                <a:t>“</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hlinkClick r:id="rId3"/>
                </a:rPr>
                <a:t>Explore Magazine</a:t>
              </a:r>
              <a:r>
                <a:rPr lang="en-GB" altLang="en-US" sz="500" dirty="0">
                  <a:solidFill>
                    <a:schemeClr val="bg1"/>
                  </a:solidFill>
                  <a:latin typeface="Roboto" panose="02000000000000000000" pitchFamily="2" charset="0"/>
                  <a:ea typeface="Roboto" panose="02000000000000000000" pitchFamily="2" charset="0"/>
                  <a:cs typeface="Arial" panose="020B0604020202020204" pitchFamily="34" charset="0"/>
                </a:rPr>
                <a:t>” by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rPr>
                <a:t>Dani Bauman Designs 2010</a:t>
              </a:r>
              <a:r>
                <a:rPr lang="en-GB" altLang="en-US" sz="500" dirty="0">
                  <a:solidFill>
                    <a:schemeClr val="bg1"/>
                  </a:solidFill>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hlinkClick r:id="rId4"/>
                </a:rPr>
                <a:t>CC BY 2.0</a:t>
              </a:r>
              <a:endPar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grpSp>
        <p:nvGrpSpPr>
          <p:cNvPr id="2" name="Group 1">
            <a:extLst>
              <a:ext uri="{FF2B5EF4-FFF2-40B4-BE49-F238E27FC236}">
                <a16:creationId xmlns:a16="http://schemas.microsoft.com/office/drawing/2014/main" id="{3C7D194A-CD4A-4944-A6E4-80F8B05EA569}"/>
              </a:ext>
            </a:extLst>
          </p:cNvPr>
          <p:cNvGrpSpPr/>
          <p:nvPr/>
        </p:nvGrpSpPr>
        <p:grpSpPr>
          <a:xfrm>
            <a:off x="3897504" y="1842463"/>
            <a:ext cx="2696540" cy="2109606"/>
            <a:chOff x="839413" y="3387236"/>
            <a:chExt cx="3564910" cy="2788964"/>
          </a:xfrm>
        </p:grpSpPr>
        <p:pic>
          <p:nvPicPr>
            <p:cNvPr id="9" name="Picture 8">
              <a:extLst>
                <a:ext uri="{FF2B5EF4-FFF2-40B4-BE49-F238E27FC236}">
                  <a16:creationId xmlns:a16="http://schemas.microsoft.com/office/drawing/2014/main" id="{69CAA79A-FD97-487A-8B44-C26F6443EE90}"/>
                </a:ext>
              </a:extLst>
            </p:cNvPr>
            <p:cNvPicPr>
              <a:picLocks noChangeAspect="1"/>
            </p:cNvPicPr>
            <p:nvPr/>
          </p:nvPicPr>
          <p:blipFill rotWithShape="1">
            <a:blip r:embed="rId5">
              <a:extLst>
                <a:ext uri="{28A0092B-C50C-407E-A947-70E740481C1C}">
                  <a14:useLocalDpi xmlns:a14="http://schemas.microsoft.com/office/drawing/2010/main" val="0"/>
                </a:ext>
              </a:extLst>
            </a:blip>
            <a:srcRect l="2383" t="2942" r="4669" b="-2942"/>
            <a:stretch/>
          </p:blipFill>
          <p:spPr>
            <a:xfrm>
              <a:off x="839413" y="3387236"/>
              <a:ext cx="3452977" cy="2788964"/>
            </a:xfrm>
            <a:prstGeom prst="rect">
              <a:avLst/>
            </a:prstGeom>
            <a:ln w="12700">
              <a:solidFill>
                <a:srgbClr val="F98616"/>
              </a:solidFill>
            </a:ln>
          </p:spPr>
        </p:pic>
        <p:sp>
          <p:nvSpPr>
            <p:cNvPr id="10" name="TextBox 21">
              <a:extLst>
                <a:ext uri="{FF2B5EF4-FFF2-40B4-BE49-F238E27FC236}">
                  <a16:creationId xmlns:a16="http://schemas.microsoft.com/office/drawing/2014/main" id="{D62030DE-29C9-4E66-BF42-6548C5159691}"/>
                </a:ext>
              </a:extLst>
            </p:cNvPr>
            <p:cNvSpPr txBox="1">
              <a:spLocks noChangeArrowheads="1"/>
            </p:cNvSpPr>
            <p:nvPr/>
          </p:nvSpPr>
          <p:spPr bwMode="auto">
            <a:xfrm>
              <a:off x="839413" y="5981452"/>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hlinkClick r:id="rId6"/>
                </a:rPr>
                <a:t>The Controller Final Print</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hlinkClick r:id="rId7"/>
                </a:rPr>
                <a:t>Cory Schmitz</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hlinkClick r:id="rId4"/>
                </a:rPr>
                <a:t>CC BY 2.0</a:t>
              </a:r>
              <a:endPar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grpSp>
        <p:nvGrpSpPr>
          <p:cNvPr id="4" name="Group 3">
            <a:extLst>
              <a:ext uri="{FF2B5EF4-FFF2-40B4-BE49-F238E27FC236}">
                <a16:creationId xmlns:a16="http://schemas.microsoft.com/office/drawing/2014/main" id="{95265135-08BA-4A95-8F35-D1D7837A05A7}"/>
              </a:ext>
            </a:extLst>
          </p:cNvPr>
          <p:cNvGrpSpPr/>
          <p:nvPr/>
        </p:nvGrpSpPr>
        <p:grpSpPr>
          <a:xfrm>
            <a:off x="696024" y="3896584"/>
            <a:ext cx="2935865" cy="2250037"/>
            <a:chOff x="4648200" y="1082127"/>
            <a:chExt cx="3734833" cy="2862364"/>
          </a:xfrm>
        </p:grpSpPr>
        <p:pic>
          <p:nvPicPr>
            <p:cNvPr id="11" name="Picture 10">
              <a:extLst>
                <a:ext uri="{FF2B5EF4-FFF2-40B4-BE49-F238E27FC236}">
                  <a16:creationId xmlns:a16="http://schemas.microsoft.com/office/drawing/2014/main" id="{CFA374E1-554E-49F0-88B5-A3B27335B62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3" r="485"/>
            <a:stretch/>
          </p:blipFill>
          <p:spPr>
            <a:xfrm>
              <a:off x="4648200" y="1082127"/>
              <a:ext cx="3734833" cy="2862364"/>
            </a:xfrm>
            <a:prstGeom prst="rect">
              <a:avLst/>
            </a:prstGeom>
            <a:ln w="12700">
              <a:solidFill>
                <a:srgbClr val="F98616"/>
              </a:solidFill>
            </a:ln>
          </p:spPr>
        </p:pic>
        <p:sp>
          <p:nvSpPr>
            <p:cNvPr id="12" name="TextBox 21">
              <a:extLst>
                <a:ext uri="{FF2B5EF4-FFF2-40B4-BE49-F238E27FC236}">
                  <a16:creationId xmlns:a16="http://schemas.microsoft.com/office/drawing/2014/main" id="{EEA149DE-BBA8-4705-848E-86C1139B7785}"/>
                </a:ext>
              </a:extLst>
            </p:cNvPr>
            <p:cNvSpPr txBox="1">
              <a:spLocks noChangeArrowheads="1"/>
            </p:cNvSpPr>
            <p:nvPr/>
          </p:nvSpPr>
          <p:spPr bwMode="auto">
            <a:xfrm>
              <a:off x="4737279" y="3821146"/>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Roboto" panose="02000000000000000000" pitchFamily="2" charset="0"/>
                  <a:ea typeface="Roboto" panose="02000000000000000000" pitchFamily="2" charset="0"/>
                  <a:cs typeface="Arial" panose="020B0604020202020204" pitchFamily="34" charset="0"/>
                </a:rPr>
                <a:t>“</a:t>
              </a:r>
              <a:r>
                <a:rPr lang="en-GB" altLang="en-US" sz="500" b="1" dirty="0">
                  <a:latin typeface="Roboto" panose="02000000000000000000" pitchFamily="2" charset="0"/>
                  <a:ea typeface="Roboto" panose="02000000000000000000" pitchFamily="2" charset="0"/>
                  <a:cs typeface="Arial" panose="020B0604020202020204" pitchFamily="34" charset="0"/>
                  <a:hlinkClick r:id="rId9"/>
                </a:rPr>
                <a:t>Midterm Project - Magazine Spread</a:t>
              </a:r>
              <a:r>
                <a:rPr lang="en-GB" altLang="en-US" sz="500" dirty="0">
                  <a:latin typeface="Roboto" panose="02000000000000000000" pitchFamily="2" charset="0"/>
                  <a:ea typeface="Roboto" panose="02000000000000000000" pitchFamily="2" charset="0"/>
                  <a:cs typeface="Arial" panose="020B0604020202020204" pitchFamily="34" charset="0"/>
                </a:rPr>
                <a:t>” by [</a:t>
              </a:r>
              <a:r>
                <a:rPr lang="en-GB" altLang="en-US" sz="500" b="1" dirty="0">
                  <a:latin typeface="Roboto" panose="02000000000000000000" pitchFamily="2" charset="0"/>
                  <a:ea typeface="Roboto" panose="02000000000000000000" pitchFamily="2" charset="0"/>
                  <a:cs typeface="Arial" panose="020B0604020202020204" pitchFamily="34" charset="0"/>
                  <a:hlinkClick r:id="rId10"/>
                </a:rPr>
                <a:t>Daphne Delacruz</a:t>
              </a:r>
              <a:r>
                <a:rPr lang="en-GB" altLang="en-US" sz="500" dirty="0">
                  <a:latin typeface="Roboto" panose="02000000000000000000" pitchFamily="2" charset="0"/>
                  <a:ea typeface="Roboto" panose="02000000000000000000" pitchFamily="2" charset="0"/>
                  <a:cs typeface="Arial" panose="020B0604020202020204" pitchFamily="34" charset="0"/>
                </a:rPr>
                <a:t>] is licensed under </a:t>
              </a:r>
              <a:r>
                <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hlinkClick r:id="rId4"/>
                </a:rPr>
                <a:t>CC BY 2.0</a:t>
              </a:r>
              <a:endParaRPr lang="en-GB" altLang="en-US" sz="500"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grpSp>
      <p:pic>
        <p:nvPicPr>
          <p:cNvPr id="14" name="Picture 13">
            <a:extLst>
              <a:ext uri="{FF2B5EF4-FFF2-40B4-BE49-F238E27FC236}">
                <a16:creationId xmlns:a16="http://schemas.microsoft.com/office/drawing/2014/main" id="{28C476D6-F31E-4B25-9DE8-4DAD9D4281F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69106" y="1782378"/>
            <a:ext cx="1718700" cy="2229776"/>
          </a:xfrm>
          <a:prstGeom prst="rect">
            <a:avLst/>
          </a:prstGeom>
          <a:ln w="19050">
            <a:solidFill>
              <a:srgbClr val="F98616"/>
            </a:solidFill>
          </a:ln>
        </p:spPr>
      </p:pic>
      <p:cxnSp>
        <p:nvCxnSpPr>
          <p:cNvPr id="18" name="Straight Connector 17">
            <a:extLst>
              <a:ext uri="{FF2B5EF4-FFF2-40B4-BE49-F238E27FC236}">
                <a16:creationId xmlns:a16="http://schemas.microsoft.com/office/drawing/2014/main" id="{822F712F-3E71-41C7-9072-9517D3C461CE}"/>
              </a:ext>
            </a:extLst>
          </p:cNvPr>
          <p:cNvCxnSpPr>
            <a:cxnSpLocks/>
          </p:cNvCxnSpPr>
          <p:nvPr/>
        </p:nvCxnSpPr>
        <p:spPr>
          <a:xfrm>
            <a:off x="3939339" y="4302792"/>
            <a:ext cx="4548467" cy="0"/>
          </a:xfrm>
          <a:prstGeom prst="line">
            <a:avLst/>
          </a:prstGeom>
          <a:ln w="19050">
            <a:solidFill>
              <a:srgbClr val="FDD18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915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1812" y="2688457"/>
            <a:ext cx="3515698" cy="1326105"/>
          </a:xfrm>
          <a:prstGeom prst="rect">
            <a:avLst/>
          </a:prstGeom>
          <a:solidFill>
            <a:schemeClr val="bg1"/>
          </a:solidFill>
          <a:ln w="28575">
            <a:solidFill>
              <a:srgbClr val="F8BD9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b="1" dirty="0">
                <a:solidFill>
                  <a:srgbClr val="F98616"/>
                </a:solidFill>
              </a:rPr>
              <a:t>Think of an issue, person or topic you think your reader will enjoy.</a:t>
            </a:r>
            <a:br>
              <a:rPr lang="en-GB" b="1" dirty="0">
                <a:solidFill>
                  <a:srgbClr val="F98616"/>
                </a:solidFill>
              </a:rPr>
            </a:br>
            <a:endParaRPr lang="en-GB" b="1" dirty="0">
              <a:solidFill>
                <a:srgbClr val="F98616"/>
              </a:solidFill>
            </a:endParaRPr>
          </a:p>
        </p:txBody>
      </p:sp>
      <p:sp>
        <p:nvSpPr>
          <p:cNvPr id="21" name="Title 20"/>
          <p:cNvSpPr>
            <a:spLocks noGrp="1"/>
          </p:cNvSpPr>
          <p:nvPr>
            <p:ph type="title"/>
          </p:nvPr>
        </p:nvSpPr>
        <p:spPr>
          <a:xfrm>
            <a:off x="435935" y="425730"/>
            <a:ext cx="8261499" cy="994306"/>
          </a:xfrm>
          <a:prstGeom prst="round2SameRect">
            <a:avLst/>
          </a:prstGeom>
          <a:solidFill>
            <a:srgbClr val="F98616"/>
          </a:solidFill>
        </p:spPr>
        <p:txBody>
          <a:bodyPr/>
          <a:lstStyle/>
          <a:p>
            <a:r>
              <a:rPr lang="en-GB" sz="3600" dirty="0">
                <a:solidFill>
                  <a:schemeClr val="bg1"/>
                </a:solidFill>
                <a:latin typeface="+mn-lt"/>
              </a:rPr>
              <a:t>Writing Time</a:t>
            </a:r>
          </a:p>
        </p:txBody>
      </p:sp>
      <p:sp>
        <p:nvSpPr>
          <p:cNvPr id="5" name="Rectangle 4"/>
          <p:cNvSpPr/>
          <p:nvPr/>
        </p:nvSpPr>
        <p:spPr>
          <a:xfrm>
            <a:off x="750885" y="1671578"/>
            <a:ext cx="7632700" cy="553998"/>
          </a:xfrm>
          <a:prstGeom prst="rect">
            <a:avLst/>
          </a:prstGeom>
        </p:spPr>
        <p:txBody>
          <a:bodyPr wrap="square" lIns="0" tIns="0" rIns="0" bIns="0">
            <a:spAutoFit/>
          </a:bodyPr>
          <a:lstStyle/>
          <a:p>
            <a:pPr>
              <a:spcAft>
                <a:spcPts val="1200"/>
              </a:spcAft>
            </a:pPr>
            <a:r>
              <a:rPr lang="en-GB" dirty="0"/>
              <a:t>Now that you know what you need in an article it is time to get writing. Follow the steps to help you get started.</a:t>
            </a:r>
          </a:p>
        </p:txBody>
      </p:sp>
      <p:sp>
        <p:nvSpPr>
          <p:cNvPr id="7" name="Rectangle 6">
            <a:extLst>
              <a:ext uri="{FF2B5EF4-FFF2-40B4-BE49-F238E27FC236}">
                <a16:creationId xmlns:a16="http://schemas.microsoft.com/office/drawing/2014/main" id="{3E591A07-5434-48EA-B839-9BFE17910C69}"/>
              </a:ext>
            </a:extLst>
          </p:cNvPr>
          <p:cNvSpPr/>
          <p:nvPr/>
        </p:nvSpPr>
        <p:spPr>
          <a:xfrm>
            <a:off x="4867887" y="2688457"/>
            <a:ext cx="3515698" cy="1326105"/>
          </a:xfrm>
          <a:prstGeom prst="rect">
            <a:avLst/>
          </a:prstGeom>
          <a:solidFill>
            <a:schemeClr val="bg1"/>
          </a:solidFill>
          <a:ln w="28575">
            <a:solidFill>
              <a:srgbClr val="F8BD9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b="1" dirty="0">
                <a:solidFill>
                  <a:srgbClr val="F98616"/>
                </a:solidFill>
              </a:rPr>
              <a:t>Research, find facts, interview experts </a:t>
            </a:r>
            <a:br>
              <a:rPr lang="en-GB" b="1" dirty="0">
                <a:solidFill>
                  <a:srgbClr val="F98616"/>
                </a:solidFill>
              </a:rPr>
            </a:br>
            <a:r>
              <a:rPr lang="en-GB" b="1" dirty="0">
                <a:solidFill>
                  <a:srgbClr val="F98616"/>
                </a:solidFill>
              </a:rPr>
              <a:t>and people about </a:t>
            </a:r>
            <a:br>
              <a:rPr lang="en-GB" b="1" dirty="0">
                <a:solidFill>
                  <a:srgbClr val="F98616"/>
                </a:solidFill>
              </a:rPr>
            </a:br>
            <a:r>
              <a:rPr lang="en-GB" b="1" dirty="0">
                <a:solidFill>
                  <a:srgbClr val="F98616"/>
                </a:solidFill>
              </a:rPr>
              <a:t>their opinions.</a:t>
            </a:r>
          </a:p>
        </p:txBody>
      </p:sp>
      <p:sp>
        <p:nvSpPr>
          <p:cNvPr id="8" name="Rectangle 7">
            <a:extLst>
              <a:ext uri="{FF2B5EF4-FFF2-40B4-BE49-F238E27FC236}">
                <a16:creationId xmlns:a16="http://schemas.microsoft.com/office/drawing/2014/main" id="{5079C8E4-4A24-40B5-BA94-42C3FC286DEE}"/>
              </a:ext>
            </a:extLst>
          </p:cNvPr>
          <p:cNvSpPr/>
          <p:nvPr/>
        </p:nvSpPr>
        <p:spPr>
          <a:xfrm>
            <a:off x="871812" y="4736995"/>
            <a:ext cx="3515698" cy="1326105"/>
          </a:xfrm>
          <a:prstGeom prst="rect">
            <a:avLst/>
          </a:prstGeom>
          <a:solidFill>
            <a:schemeClr val="bg1"/>
          </a:solidFill>
          <a:ln w="28575">
            <a:solidFill>
              <a:srgbClr val="F8BD9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b="1" dirty="0">
                <a:solidFill>
                  <a:srgbClr val="F98616"/>
                </a:solidFill>
              </a:rPr>
              <a:t>Record notes as you go (this will help you when it's time to write).</a:t>
            </a:r>
            <a:br>
              <a:rPr lang="en-GB" b="1" dirty="0">
                <a:solidFill>
                  <a:srgbClr val="F98616"/>
                </a:solidFill>
              </a:rPr>
            </a:br>
            <a:endParaRPr lang="en-GB" b="1" dirty="0">
              <a:solidFill>
                <a:srgbClr val="F98616"/>
              </a:solidFill>
            </a:endParaRPr>
          </a:p>
        </p:txBody>
      </p:sp>
      <p:sp>
        <p:nvSpPr>
          <p:cNvPr id="9" name="Rectangle 8">
            <a:extLst>
              <a:ext uri="{FF2B5EF4-FFF2-40B4-BE49-F238E27FC236}">
                <a16:creationId xmlns:a16="http://schemas.microsoft.com/office/drawing/2014/main" id="{A510A77B-F7A4-413D-9B46-4D8B49BFF385}"/>
              </a:ext>
            </a:extLst>
          </p:cNvPr>
          <p:cNvSpPr/>
          <p:nvPr/>
        </p:nvSpPr>
        <p:spPr>
          <a:xfrm>
            <a:off x="4867887" y="4736995"/>
            <a:ext cx="3515698" cy="1326105"/>
          </a:xfrm>
          <a:prstGeom prst="rect">
            <a:avLst/>
          </a:prstGeom>
          <a:solidFill>
            <a:schemeClr val="bg1"/>
          </a:solidFill>
          <a:ln w="28575">
            <a:solidFill>
              <a:srgbClr val="F8BD95"/>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1"/>
            <a:r>
              <a:rPr lang="en-GB" b="1" dirty="0">
                <a:solidFill>
                  <a:srgbClr val="F98616"/>
                </a:solidFill>
              </a:rPr>
              <a:t>Plan your writing using </a:t>
            </a:r>
            <a:br>
              <a:rPr lang="en-GB" b="1" dirty="0">
                <a:solidFill>
                  <a:srgbClr val="F98616"/>
                </a:solidFill>
              </a:rPr>
            </a:br>
            <a:r>
              <a:rPr lang="en-GB" b="1" dirty="0">
                <a:solidFill>
                  <a:srgbClr val="F98616"/>
                </a:solidFill>
              </a:rPr>
              <a:t>a template.</a:t>
            </a:r>
            <a:br>
              <a:rPr lang="en-GB" b="1" dirty="0">
                <a:solidFill>
                  <a:srgbClr val="F98616"/>
                </a:solidFill>
              </a:rPr>
            </a:br>
            <a:br>
              <a:rPr lang="en-GB" b="1" dirty="0">
                <a:solidFill>
                  <a:srgbClr val="F98616"/>
                </a:solidFill>
              </a:rPr>
            </a:br>
            <a:endParaRPr lang="en-GB" b="1" dirty="0">
              <a:solidFill>
                <a:srgbClr val="F98616"/>
              </a:solidFill>
            </a:endParaRPr>
          </a:p>
        </p:txBody>
      </p:sp>
      <p:sp>
        <p:nvSpPr>
          <p:cNvPr id="10" name="Rectangle 9">
            <a:extLst>
              <a:ext uri="{FF2B5EF4-FFF2-40B4-BE49-F238E27FC236}">
                <a16:creationId xmlns:a16="http://schemas.microsoft.com/office/drawing/2014/main" id="{C07E93EA-EB2B-4159-8CD6-A7F9B5F62CAF}"/>
              </a:ext>
            </a:extLst>
          </p:cNvPr>
          <p:cNvSpPr/>
          <p:nvPr/>
        </p:nvSpPr>
        <p:spPr>
          <a:xfrm>
            <a:off x="650187" y="2434682"/>
            <a:ext cx="583235" cy="648997"/>
          </a:xfrm>
          <a:prstGeom prst="rect">
            <a:avLst/>
          </a:prstGeom>
          <a:solidFill>
            <a:srgbClr val="F9B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t>1</a:t>
            </a:r>
          </a:p>
        </p:txBody>
      </p:sp>
      <p:sp>
        <p:nvSpPr>
          <p:cNvPr id="11" name="Rectangle 10">
            <a:extLst>
              <a:ext uri="{FF2B5EF4-FFF2-40B4-BE49-F238E27FC236}">
                <a16:creationId xmlns:a16="http://schemas.microsoft.com/office/drawing/2014/main" id="{3DCA1EBD-EAB2-485F-A1B9-DF9380A17A04}"/>
              </a:ext>
            </a:extLst>
          </p:cNvPr>
          <p:cNvSpPr/>
          <p:nvPr/>
        </p:nvSpPr>
        <p:spPr>
          <a:xfrm>
            <a:off x="4646265" y="2434681"/>
            <a:ext cx="583235" cy="648997"/>
          </a:xfrm>
          <a:prstGeom prst="rect">
            <a:avLst/>
          </a:prstGeom>
          <a:solidFill>
            <a:srgbClr val="F9B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t>2</a:t>
            </a:r>
          </a:p>
        </p:txBody>
      </p:sp>
      <p:sp>
        <p:nvSpPr>
          <p:cNvPr id="12" name="Rectangle 11">
            <a:extLst>
              <a:ext uri="{FF2B5EF4-FFF2-40B4-BE49-F238E27FC236}">
                <a16:creationId xmlns:a16="http://schemas.microsoft.com/office/drawing/2014/main" id="{93C3FDB2-5F02-4294-B66A-779A8E269C87}"/>
              </a:ext>
            </a:extLst>
          </p:cNvPr>
          <p:cNvSpPr/>
          <p:nvPr/>
        </p:nvSpPr>
        <p:spPr>
          <a:xfrm>
            <a:off x="650188" y="4478414"/>
            <a:ext cx="583235" cy="648997"/>
          </a:xfrm>
          <a:prstGeom prst="rect">
            <a:avLst/>
          </a:prstGeom>
          <a:solidFill>
            <a:srgbClr val="F9B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t>3</a:t>
            </a:r>
          </a:p>
        </p:txBody>
      </p:sp>
      <p:sp>
        <p:nvSpPr>
          <p:cNvPr id="13" name="Rectangle 12">
            <a:extLst>
              <a:ext uri="{FF2B5EF4-FFF2-40B4-BE49-F238E27FC236}">
                <a16:creationId xmlns:a16="http://schemas.microsoft.com/office/drawing/2014/main" id="{70CF475A-AAA0-4587-9C61-00EE69E7090F}"/>
              </a:ext>
            </a:extLst>
          </p:cNvPr>
          <p:cNvSpPr/>
          <p:nvPr/>
        </p:nvSpPr>
        <p:spPr>
          <a:xfrm>
            <a:off x="4646265" y="4478414"/>
            <a:ext cx="583235" cy="648997"/>
          </a:xfrm>
          <a:prstGeom prst="rect">
            <a:avLst/>
          </a:prstGeom>
          <a:solidFill>
            <a:srgbClr val="F9B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800" b="1" dirty="0"/>
              <a:t>4</a:t>
            </a:r>
          </a:p>
        </p:txBody>
      </p:sp>
      <p:pic>
        <p:nvPicPr>
          <p:cNvPr id="4" name="Picture 3">
            <a:extLst>
              <a:ext uri="{FF2B5EF4-FFF2-40B4-BE49-F238E27FC236}">
                <a16:creationId xmlns:a16="http://schemas.microsoft.com/office/drawing/2014/main" id="{82794038-44DC-4838-9BE2-290320EE1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137938">
            <a:off x="3519671" y="3215528"/>
            <a:ext cx="1106222" cy="1103830"/>
          </a:xfrm>
          <a:prstGeom prst="rect">
            <a:avLst/>
          </a:prstGeom>
        </p:spPr>
      </p:pic>
      <p:pic>
        <p:nvPicPr>
          <p:cNvPr id="15" name="Picture 14">
            <a:extLst>
              <a:ext uri="{FF2B5EF4-FFF2-40B4-BE49-F238E27FC236}">
                <a16:creationId xmlns:a16="http://schemas.microsoft.com/office/drawing/2014/main" id="{EAE21DC2-BA18-47E6-993E-624273100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192" y="4785392"/>
            <a:ext cx="2276127" cy="1609485"/>
          </a:xfrm>
          <a:prstGeom prst="rect">
            <a:avLst/>
          </a:prstGeom>
        </p:spPr>
      </p:pic>
      <p:pic>
        <p:nvPicPr>
          <p:cNvPr id="17" name="Picture 16">
            <a:extLst>
              <a:ext uri="{FF2B5EF4-FFF2-40B4-BE49-F238E27FC236}">
                <a16:creationId xmlns:a16="http://schemas.microsoft.com/office/drawing/2014/main" id="{F467E154-E68A-4318-973D-A1010ABB25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85189">
            <a:off x="3167781" y="5274973"/>
            <a:ext cx="1715604" cy="1213130"/>
          </a:xfrm>
          <a:prstGeom prst="rect">
            <a:avLst/>
          </a:prstGeom>
        </p:spPr>
      </p:pic>
      <p:pic>
        <p:nvPicPr>
          <p:cNvPr id="19" name="Picture 18">
            <a:extLst>
              <a:ext uri="{FF2B5EF4-FFF2-40B4-BE49-F238E27FC236}">
                <a16:creationId xmlns:a16="http://schemas.microsoft.com/office/drawing/2014/main" id="{D6C14FBF-41DB-493B-B413-C32088D607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390" t="19073" r="39831" b="42217"/>
          <a:stretch/>
        </p:blipFill>
        <p:spPr>
          <a:xfrm>
            <a:off x="7197004" y="3146157"/>
            <a:ext cx="1494590" cy="1112313"/>
          </a:xfrm>
          <a:prstGeom prst="rect">
            <a:avLst/>
          </a:prstGeom>
        </p:spPr>
      </p:pic>
    </p:spTree>
    <p:extLst>
      <p:ext uri="{BB962C8B-B14F-4D97-AF65-F5344CB8AC3E}">
        <p14:creationId xmlns:p14="http://schemas.microsoft.com/office/powerpoint/2010/main" val="8599905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500"/>
                                        <p:tgtEl>
                                          <p:spTgt spid="7">
                                            <p:txEl>
                                              <p:pRg st="0" end="0"/>
                                            </p:txEl>
                                          </p:spTgt>
                                        </p:tgtEl>
                                      </p:cBhvr>
                                    </p:animEffect>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500"/>
                                        <p:tgtEl>
                                          <p:spTgt spid="8">
                                            <p:txEl>
                                              <p:pRg st="0" end="0"/>
                                            </p:txEl>
                                          </p:spTgt>
                                        </p:tgtEl>
                                      </p:cBhvr>
                                    </p:animEffect>
                                  </p:childTnLst>
                                </p:cTn>
                              </p:par>
                            </p:childTnLst>
                          </p:cTn>
                        </p:par>
                        <p:par>
                          <p:cTn id="61" fill="hold">
                            <p:stCondLst>
                              <p:cond delay="1500"/>
                            </p:stCondLst>
                            <p:childTnLst>
                              <p:par>
                                <p:cTn id="62" presetID="42"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500"/>
                                        <p:tgtEl>
                                          <p:spTgt spid="9"/>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9">
                                            <p:txEl>
                                              <p:pRg st="0" end="0"/>
                                            </p:txEl>
                                          </p:spTgt>
                                        </p:tgtEl>
                                        <p:attrNameLst>
                                          <p:attrName>style.visibility</p:attrName>
                                        </p:attrNameLst>
                                      </p:cBhvr>
                                      <p:to>
                                        <p:strVal val="visible"/>
                                      </p:to>
                                    </p:set>
                                    <p:animEffect transition="in" filter="fade">
                                      <p:cBhvr>
                                        <p:cTn id="79" dur="500"/>
                                        <p:tgtEl>
                                          <p:spTgt spid="9">
                                            <p:txEl>
                                              <p:pRg st="0" end="0"/>
                                            </p:txEl>
                                          </p:spTgt>
                                        </p:tgtEl>
                                      </p:cBhvr>
                                    </p:animEffect>
                                  </p:childTnLst>
                                </p:cTn>
                              </p:par>
                            </p:childTnLst>
                          </p:cTn>
                        </p:par>
                        <p:par>
                          <p:cTn id="80" fill="hold">
                            <p:stCondLst>
                              <p:cond delay="1500"/>
                            </p:stCondLst>
                            <p:childTnLst>
                              <p:par>
                                <p:cTn id="81" presetID="42" presetClass="entr" presetSubtype="0"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5935" y="425730"/>
            <a:ext cx="8261499" cy="994306"/>
          </a:xfrm>
          <a:prstGeom prst="round2SameRect">
            <a:avLst/>
          </a:prstGeom>
          <a:solidFill>
            <a:srgbClr val="F98616"/>
          </a:solidFill>
        </p:spPr>
        <p:txBody>
          <a:bodyPr/>
          <a:lstStyle/>
          <a:p>
            <a:r>
              <a:rPr lang="en-GB" sz="3600" dirty="0">
                <a:solidFill>
                  <a:schemeClr val="bg1"/>
                </a:solidFill>
                <a:latin typeface="+mn-lt"/>
              </a:rPr>
              <a:t>Text Features of an Article</a:t>
            </a:r>
          </a:p>
        </p:txBody>
      </p:sp>
      <p:sp>
        <p:nvSpPr>
          <p:cNvPr id="5" name="Rectangle 4"/>
          <p:cNvSpPr/>
          <p:nvPr/>
        </p:nvSpPr>
        <p:spPr>
          <a:xfrm>
            <a:off x="4509534" y="1897380"/>
            <a:ext cx="3982954" cy="3539430"/>
          </a:xfrm>
          <a:prstGeom prst="rect">
            <a:avLst/>
          </a:prstGeom>
        </p:spPr>
        <p:txBody>
          <a:bodyPr wrap="square" lIns="0" tIns="0" rIns="0" bIns="0">
            <a:spAutoFit/>
          </a:bodyPr>
          <a:lstStyle/>
          <a:p>
            <a:pPr>
              <a:spcAft>
                <a:spcPts val="1200"/>
              </a:spcAft>
            </a:pPr>
            <a:r>
              <a:rPr lang="en-GB" b="1" dirty="0">
                <a:solidFill>
                  <a:srgbClr val="F98616"/>
                </a:solidFill>
              </a:rPr>
              <a:t>Depending on the article, it usually </a:t>
            </a:r>
            <a:br>
              <a:rPr lang="en-GB" b="1" dirty="0">
                <a:solidFill>
                  <a:srgbClr val="F98616"/>
                </a:solidFill>
              </a:rPr>
            </a:br>
            <a:r>
              <a:rPr lang="en-GB" b="1" dirty="0">
                <a:solidFill>
                  <a:srgbClr val="F98616"/>
                </a:solidFill>
              </a:rPr>
              <a:t>is written:</a:t>
            </a:r>
          </a:p>
          <a:p>
            <a:pPr marL="285750" indent="-285750">
              <a:spcAft>
                <a:spcPts val="1200"/>
              </a:spcAft>
              <a:buFont typeface="Arial" panose="020B0604020202020204" pitchFamily="34" charset="0"/>
              <a:buChar char="•"/>
            </a:pPr>
            <a:r>
              <a:rPr lang="en-GB" dirty="0"/>
              <a:t>In the third person point of view;</a:t>
            </a:r>
          </a:p>
          <a:p>
            <a:pPr marL="285750" indent="-285750">
              <a:spcAft>
                <a:spcPts val="1200"/>
              </a:spcAft>
              <a:buFont typeface="Arial" panose="020B0604020202020204" pitchFamily="34" charset="0"/>
              <a:buChar char="•"/>
            </a:pPr>
            <a:r>
              <a:rPr lang="en-GB" dirty="0"/>
              <a:t>Formally - it often doesn't have colloquial language or phrases;</a:t>
            </a:r>
          </a:p>
          <a:p>
            <a:pPr marL="285750" indent="-285750">
              <a:spcAft>
                <a:spcPts val="1200"/>
              </a:spcAft>
              <a:buFont typeface="Arial" panose="020B0604020202020204" pitchFamily="34" charset="0"/>
              <a:buChar char="•"/>
            </a:pPr>
            <a:r>
              <a:rPr lang="en-GB" dirty="0"/>
              <a:t>In paragraphs - one main idea per paragraph;</a:t>
            </a:r>
          </a:p>
          <a:p>
            <a:pPr marL="285750" indent="-285750">
              <a:spcAft>
                <a:spcPts val="1200"/>
              </a:spcAft>
              <a:buFont typeface="Arial" panose="020B0604020202020204" pitchFamily="34" charset="0"/>
              <a:buChar char="•"/>
            </a:pPr>
            <a:r>
              <a:rPr lang="en-GB" dirty="0"/>
              <a:t>Factually - articles can’t have made up information in them;</a:t>
            </a:r>
          </a:p>
          <a:p>
            <a:pPr marL="285750" indent="-285750">
              <a:spcAft>
                <a:spcPts val="1200"/>
              </a:spcAft>
              <a:buFont typeface="Arial" panose="020B0604020202020204" pitchFamily="34" charset="0"/>
              <a:buChar char="•"/>
            </a:pPr>
            <a:r>
              <a:rPr lang="en-GB" dirty="0"/>
              <a:t>In the present tense.</a:t>
            </a:r>
          </a:p>
        </p:txBody>
      </p:sp>
      <p:cxnSp>
        <p:nvCxnSpPr>
          <p:cNvPr id="8" name="Straight Connector 7">
            <a:extLst>
              <a:ext uri="{FF2B5EF4-FFF2-40B4-BE49-F238E27FC236}">
                <a16:creationId xmlns:a16="http://schemas.microsoft.com/office/drawing/2014/main" id="{5478AE69-8103-4575-9340-233B6BE5C6DC}"/>
              </a:ext>
            </a:extLst>
          </p:cNvPr>
          <p:cNvCxnSpPr>
            <a:cxnSpLocks/>
          </p:cNvCxnSpPr>
          <p:nvPr/>
        </p:nvCxnSpPr>
        <p:spPr>
          <a:xfrm flipV="1">
            <a:off x="4200129" y="1897380"/>
            <a:ext cx="0" cy="4000501"/>
          </a:xfrm>
          <a:prstGeom prst="line">
            <a:avLst/>
          </a:prstGeom>
          <a:ln w="19050">
            <a:solidFill>
              <a:srgbClr val="FDD182"/>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5A08B32-D521-41BB-9103-95622650CACE}"/>
              </a:ext>
            </a:extLst>
          </p:cNvPr>
          <p:cNvGrpSpPr/>
          <p:nvPr/>
        </p:nvGrpSpPr>
        <p:grpSpPr>
          <a:xfrm>
            <a:off x="952911" y="2494932"/>
            <a:ext cx="2799055" cy="2799055"/>
            <a:chOff x="952911" y="2494932"/>
            <a:chExt cx="2799055" cy="2799055"/>
          </a:xfrm>
        </p:grpSpPr>
        <p:sp>
          <p:nvSpPr>
            <p:cNvPr id="11" name="Oval 10">
              <a:extLst>
                <a:ext uri="{FF2B5EF4-FFF2-40B4-BE49-F238E27FC236}">
                  <a16:creationId xmlns:a16="http://schemas.microsoft.com/office/drawing/2014/main" id="{04C8648B-4267-4562-8DDA-8405E9A66D13}"/>
                </a:ext>
              </a:extLst>
            </p:cNvPr>
            <p:cNvSpPr/>
            <p:nvPr/>
          </p:nvSpPr>
          <p:spPr>
            <a:xfrm>
              <a:off x="1095335" y="2494932"/>
              <a:ext cx="2453767" cy="2799055"/>
            </a:xfrm>
            <a:custGeom>
              <a:avLst/>
              <a:gdLst>
                <a:gd name="connsiteX0" fmla="*/ 0 w 2247255"/>
                <a:gd name="connsiteY0" fmla="*/ 1123628 h 2247255"/>
                <a:gd name="connsiteX1" fmla="*/ 1123628 w 2247255"/>
                <a:gd name="connsiteY1" fmla="*/ 0 h 2247255"/>
                <a:gd name="connsiteX2" fmla="*/ 2247256 w 2247255"/>
                <a:gd name="connsiteY2" fmla="*/ 1123628 h 2247255"/>
                <a:gd name="connsiteX3" fmla="*/ 1123628 w 2247255"/>
                <a:gd name="connsiteY3" fmla="*/ 2247256 h 2247255"/>
                <a:gd name="connsiteX4" fmla="*/ 0 w 2247255"/>
                <a:gd name="connsiteY4" fmla="*/ 1123628 h 2247255"/>
                <a:gd name="connsiteX0" fmla="*/ 205151 w 2452407"/>
                <a:gd name="connsiteY0" fmla="*/ 1123628 h 2247256"/>
                <a:gd name="connsiteX1" fmla="*/ 1328779 w 2452407"/>
                <a:gd name="connsiteY1" fmla="*/ 0 h 2247256"/>
                <a:gd name="connsiteX2" fmla="*/ 2452407 w 2452407"/>
                <a:gd name="connsiteY2" fmla="*/ 1123628 h 2247256"/>
                <a:gd name="connsiteX3" fmla="*/ 1328779 w 2452407"/>
                <a:gd name="connsiteY3" fmla="*/ 2247256 h 2247256"/>
                <a:gd name="connsiteX4" fmla="*/ 205151 w 2452407"/>
                <a:gd name="connsiteY4" fmla="*/ 1123628 h 2247256"/>
                <a:gd name="connsiteX0" fmla="*/ 176434 w 2051730"/>
                <a:gd name="connsiteY0" fmla="*/ 1197842 h 2340444"/>
                <a:gd name="connsiteX1" fmla="*/ 1300062 w 2051730"/>
                <a:gd name="connsiteY1" fmla="*/ 74214 h 2340444"/>
                <a:gd name="connsiteX2" fmla="*/ 2051730 w 2051730"/>
                <a:gd name="connsiteY2" fmla="*/ 515916 h 2340444"/>
                <a:gd name="connsiteX3" fmla="*/ 1300062 w 2051730"/>
                <a:gd name="connsiteY3" fmla="*/ 2321470 h 2340444"/>
                <a:gd name="connsiteX4" fmla="*/ 176434 w 2051730"/>
                <a:gd name="connsiteY4" fmla="*/ 1197842 h 234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730" h="2340444">
                  <a:moveTo>
                    <a:pt x="176434" y="1197842"/>
                  </a:moveTo>
                  <a:cubicBezTo>
                    <a:pt x="-505492" y="360303"/>
                    <a:pt x="987513" y="187868"/>
                    <a:pt x="1300062" y="74214"/>
                  </a:cubicBezTo>
                  <a:cubicBezTo>
                    <a:pt x="1612611" y="-39440"/>
                    <a:pt x="2051730" y="-104647"/>
                    <a:pt x="2051730" y="515916"/>
                  </a:cubicBezTo>
                  <a:cubicBezTo>
                    <a:pt x="2051730" y="1136479"/>
                    <a:pt x="1612611" y="2207816"/>
                    <a:pt x="1300062" y="2321470"/>
                  </a:cubicBezTo>
                  <a:cubicBezTo>
                    <a:pt x="987513" y="2435124"/>
                    <a:pt x="858360" y="2035381"/>
                    <a:pt x="176434" y="1197842"/>
                  </a:cubicBezTo>
                  <a:close/>
                </a:path>
              </a:pathLst>
            </a:cu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0">
              <a:extLst>
                <a:ext uri="{FF2B5EF4-FFF2-40B4-BE49-F238E27FC236}">
                  <a16:creationId xmlns:a16="http://schemas.microsoft.com/office/drawing/2014/main" id="{B0661DF2-A0FB-423A-A45B-2A8BA32D9203}"/>
                </a:ext>
              </a:extLst>
            </p:cNvPr>
            <p:cNvSpPr/>
            <p:nvPr/>
          </p:nvSpPr>
          <p:spPr>
            <a:xfrm rot="17917701">
              <a:off x="1125555" y="2494932"/>
              <a:ext cx="2453767" cy="2799055"/>
            </a:xfrm>
            <a:custGeom>
              <a:avLst/>
              <a:gdLst>
                <a:gd name="connsiteX0" fmla="*/ 0 w 2247255"/>
                <a:gd name="connsiteY0" fmla="*/ 1123628 h 2247255"/>
                <a:gd name="connsiteX1" fmla="*/ 1123628 w 2247255"/>
                <a:gd name="connsiteY1" fmla="*/ 0 h 2247255"/>
                <a:gd name="connsiteX2" fmla="*/ 2247256 w 2247255"/>
                <a:gd name="connsiteY2" fmla="*/ 1123628 h 2247255"/>
                <a:gd name="connsiteX3" fmla="*/ 1123628 w 2247255"/>
                <a:gd name="connsiteY3" fmla="*/ 2247256 h 2247255"/>
                <a:gd name="connsiteX4" fmla="*/ 0 w 2247255"/>
                <a:gd name="connsiteY4" fmla="*/ 1123628 h 2247255"/>
                <a:gd name="connsiteX0" fmla="*/ 205151 w 2452407"/>
                <a:gd name="connsiteY0" fmla="*/ 1123628 h 2247256"/>
                <a:gd name="connsiteX1" fmla="*/ 1328779 w 2452407"/>
                <a:gd name="connsiteY1" fmla="*/ 0 h 2247256"/>
                <a:gd name="connsiteX2" fmla="*/ 2452407 w 2452407"/>
                <a:gd name="connsiteY2" fmla="*/ 1123628 h 2247256"/>
                <a:gd name="connsiteX3" fmla="*/ 1328779 w 2452407"/>
                <a:gd name="connsiteY3" fmla="*/ 2247256 h 2247256"/>
                <a:gd name="connsiteX4" fmla="*/ 205151 w 2452407"/>
                <a:gd name="connsiteY4" fmla="*/ 1123628 h 2247256"/>
                <a:gd name="connsiteX0" fmla="*/ 176434 w 2051730"/>
                <a:gd name="connsiteY0" fmla="*/ 1197842 h 2340444"/>
                <a:gd name="connsiteX1" fmla="*/ 1300062 w 2051730"/>
                <a:gd name="connsiteY1" fmla="*/ 74214 h 2340444"/>
                <a:gd name="connsiteX2" fmla="*/ 2051730 w 2051730"/>
                <a:gd name="connsiteY2" fmla="*/ 515916 h 2340444"/>
                <a:gd name="connsiteX3" fmla="*/ 1300062 w 2051730"/>
                <a:gd name="connsiteY3" fmla="*/ 2321470 h 2340444"/>
                <a:gd name="connsiteX4" fmla="*/ 176434 w 2051730"/>
                <a:gd name="connsiteY4" fmla="*/ 1197842 h 234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1730" h="2340444">
                  <a:moveTo>
                    <a:pt x="176434" y="1197842"/>
                  </a:moveTo>
                  <a:cubicBezTo>
                    <a:pt x="-505492" y="360303"/>
                    <a:pt x="987513" y="187868"/>
                    <a:pt x="1300062" y="74214"/>
                  </a:cubicBezTo>
                  <a:cubicBezTo>
                    <a:pt x="1612611" y="-39440"/>
                    <a:pt x="2051730" y="-104647"/>
                    <a:pt x="2051730" y="515916"/>
                  </a:cubicBezTo>
                  <a:cubicBezTo>
                    <a:pt x="2051730" y="1136479"/>
                    <a:pt x="1612611" y="2207816"/>
                    <a:pt x="1300062" y="2321470"/>
                  </a:cubicBezTo>
                  <a:cubicBezTo>
                    <a:pt x="987513" y="2435124"/>
                    <a:pt x="858360" y="2035381"/>
                    <a:pt x="176434" y="1197842"/>
                  </a:cubicBezTo>
                  <a:close/>
                </a:path>
              </a:pathLst>
            </a:custGeom>
            <a:noFill/>
            <a:ln>
              <a:solidFill>
                <a:srgbClr val="F9861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a:extLst>
              <a:ext uri="{FF2B5EF4-FFF2-40B4-BE49-F238E27FC236}">
                <a16:creationId xmlns:a16="http://schemas.microsoft.com/office/drawing/2014/main" id="{BEAE59F7-BE3D-42E2-A141-0567F2FDE6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389" y="2795485"/>
            <a:ext cx="3429781" cy="2239838"/>
          </a:xfrm>
          <a:prstGeom prst="rect">
            <a:avLst/>
          </a:prstGeom>
        </p:spPr>
      </p:pic>
    </p:spTree>
    <p:extLst>
      <p:ext uri="{BB962C8B-B14F-4D97-AF65-F5344CB8AC3E}">
        <p14:creationId xmlns:p14="http://schemas.microsoft.com/office/powerpoint/2010/main" val="2933346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1000"/>
                                        <p:tgtEl>
                                          <p:spTgt spid="5">
                                            <p:txEl>
                                              <p:pRg st="1" end="1"/>
                                            </p:txEl>
                                          </p:spTgt>
                                        </p:tgtEl>
                                      </p:cBhvr>
                                    </p:animEffect>
                                    <p:anim calcmode="lin" valueType="num">
                                      <p:cBhvr>
                                        <p:cTn id="2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fade">
                                      <p:cBhvr>
                                        <p:cTn id="35" dur="1000"/>
                                        <p:tgtEl>
                                          <p:spTgt spid="5">
                                            <p:txEl>
                                              <p:pRg st="2" end="2"/>
                                            </p:txEl>
                                          </p:spTgt>
                                        </p:tgtEl>
                                      </p:cBhvr>
                                    </p:animEffect>
                                    <p:anim calcmode="lin" valueType="num">
                                      <p:cBhvr>
                                        <p:cTn id="3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fade">
                                      <p:cBhvr>
                                        <p:cTn id="56" dur="1000"/>
                                        <p:tgtEl>
                                          <p:spTgt spid="5">
                                            <p:txEl>
                                              <p:pRg st="5" end="5"/>
                                            </p:txEl>
                                          </p:spTgt>
                                        </p:tgtEl>
                                      </p:cBhvr>
                                    </p:animEffect>
                                    <p:anim calcmode="lin" valueType="num">
                                      <p:cBhvr>
                                        <p:cTn id="5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85</TotalTime>
  <Words>491</Words>
  <Application>Microsoft Office PowerPoint</Application>
  <PresentationFormat>On-screen Show (4:3)</PresentationFormat>
  <Paragraphs>47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vt:lpstr>
      <vt:lpstr>Arial</vt:lpstr>
      <vt:lpstr>Twinkl</vt:lpstr>
      <vt:lpstr>Calibri</vt:lpstr>
      <vt:lpstr>Office Theme</vt:lpstr>
      <vt:lpstr>Disclaimer/s</vt:lpstr>
      <vt:lpstr>PowerPoint Presentation</vt:lpstr>
      <vt:lpstr>Types of Articles</vt:lpstr>
      <vt:lpstr>Features of an article</vt:lpstr>
      <vt:lpstr>PowerPoint Presentation</vt:lpstr>
      <vt:lpstr>Layouts</vt:lpstr>
      <vt:lpstr>Writing Time</vt:lpstr>
      <vt:lpstr>Text Features of an Article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Jessica Salt</dc:creator>
  <cp:lastModifiedBy>Jessica Salt</cp:lastModifiedBy>
  <cp:revision>32</cp:revision>
  <dcterms:created xsi:type="dcterms:W3CDTF">2021-05-20T10:46:21Z</dcterms:created>
  <dcterms:modified xsi:type="dcterms:W3CDTF">2021-06-25T13:14:56Z</dcterms:modified>
</cp:coreProperties>
</file>