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omfortaa"/>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mfortaa-bold.fntdata"/><Relationship Id="rId14"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1b100c2c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1b100c2c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1b100c2c5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1b100c2c5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1b100c2c5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1b100c2c5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1b100c2c5b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1b100c2c5b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1b100c2c5b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1b100c2c5b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b100c2c5b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1b100c2c5b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b100c2c5b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b100c2c5b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b100c2c5b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b100c2c5b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2hjmkx7S0Uc"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www.nzherald.co.nz/kahu/inew-zealand-as-it-might-have-beeni-what-if-there-had-been-no-treaty/57JVPDDEFMRZW33V7PXTLVECWU/"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engineeringnz.org/news-insights/modern-technology-m%C4%81ori-values/"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flip.com/82a2801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0"/>
            <a:ext cx="9144000" cy="1144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lang="en" sz="3600">
                <a:solidFill>
                  <a:srgbClr val="1C1C1C"/>
                </a:solidFill>
              </a:rPr>
              <a:t>In this lesson . . . </a:t>
            </a:r>
            <a:endParaRPr sz="3600">
              <a:solidFill>
                <a:srgbClr val="1C1C1C"/>
              </a:solidFill>
            </a:endParaRPr>
          </a:p>
          <a:p>
            <a:pPr indent="0" lvl="0" marL="0" rtl="0" algn="ctr">
              <a:lnSpc>
                <a:spcPct val="90000"/>
              </a:lnSpc>
              <a:spcBef>
                <a:spcPts val="1000"/>
              </a:spcBef>
              <a:spcAft>
                <a:spcPts val="0"/>
              </a:spcAft>
              <a:buNone/>
            </a:pPr>
            <a:r>
              <a:rPr lang="en" sz="2400">
                <a:solidFill>
                  <a:srgbClr val="1C1C1C"/>
                </a:solidFill>
              </a:rPr>
              <a:t>Opportunity cost is</a:t>
            </a:r>
            <a:endParaRPr/>
          </a:p>
        </p:txBody>
      </p:sp>
      <p:sp>
        <p:nvSpPr>
          <p:cNvPr id="55" name="Google Shape;55;p13"/>
          <p:cNvSpPr txBox="1"/>
          <p:nvPr/>
        </p:nvSpPr>
        <p:spPr>
          <a:xfrm>
            <a:off x="0" y="1080925"/>
            <a:ext cx="9144000" cy="1438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 sz="2400">
                <a:solidFill>
                  <a:srgbClr val="1C1C1C"/>
                </a:solidFill>
              </a:rPr>
              <a:t>‘The loss of choice when a choice is chosen’</a:t>
            </a:r>
            <a:endParaRPr b="1" sz="2400">
              <a:solidFill>
                <a:srgbClr val="1C1C1C"/>
              </a:solidFill>
            </a:endParaRPr>
          </a:p>
          <a:p>
            <a:pPr indent="0" lvl="0" marL="0" rtl="0" algn="ctr">
              <a:lnSpc>
                <a:spcPct val="90000"/>
              </a:lnSpc>
              <a:spcBef>
                <a:spcPts val="1000"/>
              </a:spcBef>
              <a:spcAft>
                <a:spcPts val="0"/>
              </a:spcAft>
              <a:buNone/>
            </a:pPr>
            <a:r>
              <a:t/>
            </a:r>
            <a:endParaRPr b="1" sz="2400">
              <a:solidFill>
                <a:srgbClr val="1C1C1C"/>
              </a:solidFill>
            </a:endParaRPr>
          </a:p>
          <a:p>
            <a:pPr indent="0" lvl="0" marL="0" rtl="0" algn="ctr">
              <a:lnSpc>
                <a:spcPct val="90000"/>
              </a:lnSpc>
              <a:spcBef>
                <a:spcPts val="1000"/>
              </a:spcBef>
              <a:spcAft>
                <a:spcPts val="0"/>
              </a:spcAft>
              <a:buNone/>
            </a:pPr>
            <a:r>
              <a:rPr b="1" lang="en" sz="2400">
                <a:solidFill>
                  <a:srgbClr val="1C1C1C"/>
                </a:solidFill>
              </a:rPr>
              <a:t>‘For the Māori in New Zealand’</a:t>
            </a:r>
            <a:endParaRPr b="1" sz="2400">
              <a:solidFill>
                <a:srgbClr val="1C1C1C"/>
              </a:solidFill>
            </a:endParaRPr>
          </a:p>
        </p:txBody>
      </p:sp>
      <p:sp>
        <p:nvSpPr>
          <p:cNvPr id="56" name="Google Shape;56;p13"/>
          <p:cNvSpPr txBox="1"/>
          <p:nvPr/>
        </p:nvSpPr>
        <p:spPr>
          <a:xfrm>
            <a:off x="-48875" y="3462300"/>
            <a:ext cx="91440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427600" y="2519425"/>
            <a:ext cx="4019450" cy="2465250"/>
          </a:xfrm>
          <a:prstGeom prst="rect">
            <a:avLst/>
          </a:prstGeom>
          <a:noFill/>
          <a:ln>
            <a:noFill/>
          </a:ln>
        </p:spPr>
      </p:pic>
      <p:pic>
        <p:nvPicPr>
          <p:cNvPr id="58" name="Google Shape;58;p13"/>
          <p:cNvPicPr preferRelativeResize="0"/>
          <p:nvPr/>
        </p:nvPicPr>
        <p:blipFill>
          <a:blip r:embed="rId4">
            <a:alphaModFix/>
          </a:blip>
          <a:stretch>
            <a:fillRect/>
          </a:stretch>
        </p:blipFill>
        <p:spPr>
          <a:xfrm>
            <a:off x="4572000" y="2519425"/>
            <a:ext cx="4114474" cy="2465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Māori Veteran</a:t>
            </a:r>
            <a:endParaRPr/>
          </a:p>
        </p:txBody>
      </p:sp>
      <p:sp>
        <p:nvSpPr>
          <p:cNvPr id="64" name="Google Shape;64;p1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Watch the following </a:t>
            </a:r>
            <a:r>
              <a:rPr lang="en" sz="2400" u="sng">
                <a:solidFill>
                  <a:schemeClr val="hlink"/>
                </a:solidFill>
                <a:hlinkClick r:id="rId3"/>
              </a:rPr>
              <a:t>video</a:t>
            </a:r>
            <a:r>
              <a:rPr lang="en" sz="2400"/>
              <a:t> about a Māori veteran who was kicked out of a pub for having a face tattoo up to 5:39.</a:t>
            </a:r>
            <a:endParaRPr sz="2400"/>
          </a:p>
        </p:txBody>
      </p:sp>
      <p:pic>
        <p:nvPicPr>
          <p:cNvPr descr="20170607-WDC-PJK-0095 | The U.S. Department of Agriculture (… | Flickr" id="65" name="Google Shape;65;p14"/>
          <p:cNvPicPr preferRelativeResize="0"/>
          <p:nvPr/>
        </p:nvPicPr>
        <p:blipFill>
          <a:blip r:embed="rId4">
            <a:alphaModFix/>
          </a:blip>
          <a:stretch>
            <a:fillRect/>
          </a:stretch>
        </p:blipFill>
        <p:spPr>
          <a:xfrm>
            <a:off x="4324950" y="1612675"/>
            <a:ext cx="3359749" cy="1918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1</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t>How did the man and the people in the pub feel when he couldn’t be served for having face tattoos?</a:t>
            </a:r>
            <a:endParaRPr sz="2400"/>
          </a:p>
          <a:p>
            <a:pPr indent="-381000" lvl="0" marL="457200" rtl="0" algn="l">
              <a:spcBef>
                <a:spcPts val="0"/>
              </a:spcBef>
              <a:spcAft>
                <a:spcPts val="0"/>
              </a:spcAft>
              <a:buSzPts val="2400"/>
              <a:buAutoNum type="arabicPeriod"/>
            </a:pPr>
            <a:r>
              <a:rPr lang="en" sz="2400"/>
              <a:t>What opportunities do you think the man missed out on by not being served in the pub for having face tattoos?</a:t>
            </a:r>
            <a:endParaRPr sz="2400"/>
          </a:p>
          <a:p>
            <a:pPr indent="-381000" lvl="0" marL="457200" rtl="0" algn="l">
              <a:spcBef>
                <a:spcPts val="0"/>
              </a:spcBef>
              <a:spcAft>
                <a:spcPts val="0"/>
              </a:spcAft>
              <a:buSzPts val="2400"/>
              <a:buAutoNum type="arabicPeriod"/>
            </a:pPr>
            <a:r>
              <a:rPr lang="en" sz="2400"/>
              <a:t>What did the man do as a result of what he experienced?</a:t>
            </a:r>
            <a:endParaRPr sz="2400"/>
          </a:p>
          <a:p>
            <a:pPr indent="-381000" lvl="0" marL="457200" rtl="0" algn="l">
              <a:spcBef>
                <a:spcPts val="0"/>
              </a:spcBef>
              <a:spcAft>
                <a:spcPts val="0"/>
              </a:spcAft>
              <a:buSzPts val="2400"/>
              <a:buAutoNum type="arabicPeriod"/>
            </a:pPr>
            <a:r>
              <a:rPr lang="en" sz="2400"/>
              <a:t>What would you have done if you were in the same situation as the man?</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102350"/>
            <a:ext cx="2808000" cy="498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TASK 2</a:t>
            </a:r>
            <a:endParaRPr/>
          </a:p>
        </p:txBody>
      </p:sp>
      <p:sp>
        <p:nvSpPr>
          <p:cNvPr id="77" name="Google Shape;77;p16"/>
          <p:cNvSpPr txBox="1"/>
          <p:nvPr>
            <p:ph idx="1" type="body"/>
          </p:nvPr>
        </p:nvSpPr>
        <p:spPr>
          <a:xfrm>
            <a:off x="226425" y="600950"/>
            <a:ext cx="8917500" cy="142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111617"/>
                </a:solidFill>
                <a:highlight>
                  <a:srgbClr val="FFFFFF"/>
                </a:highlight>
                <a:latin typeface="Comfortaa"/>
                <a:ea typeface="Comfortaa"/>
                <a:cs typeface="Comfortaa"/>
                <a:sym typeface="Comfortaa"/>
              </a:rPr>
              <a:t>What might have happened if Hobson had kept to his original plans and not brought the signing of the Treaty a day forward?</a:t>
            </a:r>
            <a:endParaRPr sz="1400">
              <a:solidFill>
                <a:schemeClr val="dk1"/>
              </a:solidFill>
              <a:highlight>
                <a:srgbClr val="FFFFFF"/>
              </a:highlight>
              <a:latin typeface="Comfortaa"/>
              <a:ea typeface="Comfortaa"/>
              <a:cs typeface="Comfortaa"/>
              <a:sym typeface="Comfortaa"/>
            </a:endParaRPr>
          </a:p>
          <a:p>
            <a:pPr indent="0" lvl="0" marL="0" rtl="0" algn="l">
              <a:lnSpc>
                <a:spcPct val="100000"/>
              </a:lnSpc>
              <a:spcBef>
                <a:spcPts val="0"/>
              </a:spcBef>
              <a:spcAft>
                <a:spcPts val="0"/>
              </a:spcAft>
              <a:buNone/>
            </a:pPr>
            <a:r>
              <a:t/>
            </a:r>
            <a:endParaRPr sz="1400">
              <a:solidFill>
                <a:schemeClr val="dk1"/>
              </a:solidFill>
              <a:highlight>
                <a:srgbClr val="FFFFFF"/>
              </a:highlight>
              <a:latin typeface="Comfortaa"/>
              <a:ea typeface="Comfortaa"/>
              <a:cs typeface="Comfortaa"/>
              <a:sym typeface="Comfortaa"/>
            </a:endParaRPr>
          </a:p>
          <a:p>
            <a:pPr indent="0" lvl="0" marL="0" rtl="0" algn="l">
              <a:lnSpc>
                <a:spcPct val="100000"/>
              </a:lnSpc>
              <a:spcBef>
                <a:spcPts val="0"/>
              </a:spcBef>
              <a:spcAft>
                <a:spcPts val="0"/>
              </a:spcAft>
              <a:buClr>
                <a:schemeClr val="dk1"/>
              </a:buClr>
              <a:buSzPts val="1100"/>
              <a:buFont typeface="Arial"/>
              <a:buNone/>
            </a:pPr>
            <a:r>
              <a:rPr lang="en" sz="1400">
                <a:solidFill>
                  <a:srgbClr val="333333"/>
                </a:solidFill>
                <a:highlight>
                  <a:schemeClr val="lt1"/>
                </a:highlight>
                <a:latin typeface="Comfortaa"/>
                <a:ea typeface="Comfortaa"/>
                <a:cs typeface="Comfortaa"/>
                <a:sym typeface="Comfortaa"/>
              </a:rPr>
              <a:t>Read the article at this </a:t>
            </a:r>
            <a:r>
              <a:rPr lang="en" sz="1400" u="sng">
                <a:solidFill>
                  <a:schemeClr val="hlink"/>
                </a:solidFill>
                <a:highlight>
                  <a:schemeClr val="lt1"/>
                </a:highlight>
                <a:latin typeface="Comfortaa"/>
                <a:ea typeface="Comfortaa"/>
                <a:cs typeface="Comfortaa"/>
                <a:sym typeface="Comfortaa"/>
                <a:hlinkClick r:id="rId3"/>
              </a:rPr>
              <a:t>link</a:t>
            </a:r>
            <a:r>
              <a:rPr lang="en" sz="1400">
                <a:solidFill>
                  <a:srgbClr val="333333"/>
                </a:solidFill>
                <a:highlight>
                  <a:schemeClr val="lt1"/>
                </a:highlight>
                <a:latin typeface="Comfortaa"/>
                <a:ea typeface="Comfortaa"/>
                <a:cs typeface="Comfortaa"/>
                <a:sym typeface="Comfortaa"/>
              </a:rPr>
              <a:t> about what if there had been no treaty in New Zealand?</a:t>
            </a:r>
            <a:endParaRPr sz="1400">
              <a:solidFill>
                <a:srgbClr val="333333"/>
              </a:solidFill>
              <a:highlight>
                <a:schemeClr val="lt1"/>
              </a:highlight>
              <a:latin typeface="Comfortaa"/>
              <a:ea typeface="Comfortaa"/>
              <a:cs typeface="Comfortaa"/>
              <a:sym typeface="Comfortaa"/>
            </a:endParaRPr>
          </a:p>
          <a:p>
            <a:pPr indent="0" lvl="0" marL="0" rtl="0" algn="l">
              <a:lnSpc>
                <a:spcPct val="100000"/>
              </a:lnSpc>
              <a:spcBef>
                <a:spcPts val="0"/>
              </a:spcBef>
              <a:spcAft>
                <a:spcPts val="0"/>
              </a:spcAft>
              <a:buClr>
                <a:schemeClr val="dk1"/>
              </a:buClr>
              <a:buSzPts val="1100"/>
              <a:buFont typeface="Arial"/>
              <a:buNone/>
            </a:pPr>
            <a:r>
              <a:rPr lang="en" sz="1400">
                <a:solidFill>
                  <a:srgbClr val="333333"/>
                </a:solidFill>
                <a:highlight>
                  <a:schemeClr val="lt1"/>
                </a:highlight>
                <a:latin typeface="Comfortaa"/>
                <a:ea typeface="Comfortaa"/>
                <a:cs typeface="Comfortaa"/>
                <a:sym typeface="Comfortaa"/>
              </a:rPr>
              <a:t>Summarise in bullet points the main items in your Global </a:t>
            </a:r>
            <a:r>
              <a:rPr lang="en" sz="1400">
                <a:solidFill>
                  <a:schemeClr val="dk1"/>
                </a:solidFill>
                <a:latin typeface="Comfortaa"/>
                <a:ea typeface="Comfortaa"/>
                <a:cs typeface="Comfortaa"/>
                <a:sym typeface="Comfortaa"/>
              </a:rPr>
              <a:t>Studies books.</a:t>
            </a:r>
            <a:endParaRPr sz="14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latin typeface="Comfortaa"/>
                <a:ea typeface="Comfortaa"/>
                <a:cs typeface="Comfortaa"/>
                <a:sym typeface="Comfortaa"/>
              </a:rPr>
              <a:t>Illustrate your bullet points as a drawing</a:t>
            </a:r>
            <a:r>
              <a:rPr lang="en" sz="1400">
                <a:solidFill>
                  <a:srgbClr val="333333"/>
                </a:solidFill>
                <a:highlight>
                  <a:schemeClr val="lt1"/>
                </a:highlight>
                <a:latin typeface="Comfortaa"/>
                <a:ea typeface="Comfortaa"/>
                <a:cs typeface="Comfortaa"/>
                <a:sym typeface="Comfortaa"/>
              </a:rPr>
              <a:t>. </a:t>
            </a:r>
            <a:endParaRPr sz="1400">
              <a:solidFill>
                <a:schemeClr val="dk1"/>
              </a:solidFill>
              <a:highlight>
                <a:srgbClr val="FFFFFF"/>
              </a:highlight>
              <a:latin typeface="Comfortaa"/>
              <a:ea typeface="Comfortaa"/>
              <a:cs typeface="Comfortaa"/>
              <a:sym typeface="Comfortaa"/>
            </a:endParaRPr>
          </a:p>
        </p:txBody>
      </p:sp>
      <p:pic>
        <p:nvPicPr>
          <p:cNvPr id="78" name="Google Shape;78;p16"/>
          <p:cNvPicPr preferRelativeResize="0"/>
          <p:nvPr/>
        </p:nvPicPr>
        <p:blipFill>
          <a:blip r:embed="rId4">
            <a:alphaModFix/>
          </a:blip>
          <a:stretch>
            <a:fillRect/>
          </a:stretch>
        </p:blipFill>
        <p:spPr>
          <a:xfrm>
            <a:off x="2594863" y="2157825"/>
            <a:ext cx="4180614" cy="280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If There Had Been No Treaty In New Zealand?</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t/>
            </a:r>
            <a:endParaRPr sz="1350">
              <a:solidFill>
                <a:srgbClr val="18181D"/>
              </a:solidFill>
              <a:highlight>
                <a:srgbClr val="FFFFFF"/>
              </a:highlight>
            </a:endParaRPr>
          </a:p>
        </p:txBody>
      </p:sp>
      <p:sp>
        <p:nvSpPr>
          <p:cNvPr id="85" name="Google Shape;85;p17"/>
          <p:cNvSpPr txBox="1"/>
          <p:nvPr/>
        </p:nvSpPr>
        <p:spPr>
          <a:xfrm>
            <a:off x="311700" y="1192525"/>
            <a:ext cx="8520600" cy="337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rgbClr val="111617"/>
                </a:solidFill>
                <a:highlight>
                  <a:srgbClr val="FFFFFF"/>
                </a:highlight>
              </a:rPr>
              <a:t>The first outcome is possibly the most attractive to those who now champion the cause of Maori sovereignty. The existence of Maori as independent tribes and modern politics in their own right might well be the ultimate fantasy of many Maori nationalists.</a:t>
            </a:r>
            <a:endParaRPr>
              <a:solidFill>
                <a:srgbClr val="111617"/>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rgbClr val="111617"/>
                </a:solidFill>
                <a:highlight>
                  <a:srgbClr val="FFFFFF"/>
                </a:highlight>
              </a:rPr>
              <a:t>However, the evidence suggests this situation would have been highly improbable. Why would Maori have been able to escape the web of empire, when its reaches were so vast? Why would they have been immune from colonisation? It is totally against the run of evidence and logic to assume that New Zealand, with its rich natural resources, would have been exempt from some form of external colonisation. After all, there had been successful trading relationships established between Europeans and Maori tribes from the late eighteenth century, and a good deal of missionary activity in the early nineteenth. On the whole, Maori had been eager to engage with Europe, its peoples and its technologies. Perhaps unwittingly, they had helped facilitate, or at least hasten, the processes of colonisation. For example, there is evidence that many tribes had, well before 1840, expressed a desire for British law and order.</a:t>
            </a:r>
            <a:endParaRPr>
              <a:solidFill>
                <a:srgbClr val="4A4A4C"/>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01850" y="122050"/>
            <a:ext cx="2808000" cy="50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TASK 3</a:t>
            </a:r>
            <a:endParaRPr/>
          </a:p>
        </p:txBody>
      </p:sp>
      <p:sp>
        <p:nvSpPr>
          <p:cNvPr id="91" name="Google Shape;91;p18"/>
          <p:cNvSpPr txBox="1"/>
          <p:nvPr>
            <p:ph idx="1" type="body"/>
          </p:nvPr>
        </p:nvSpPr>
        <p:spPr>
          <a:xfrm>
            <a:off x="206875" y="630550"/>
            <a:ext cx="6424500" cy="39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31F20"/>
                </a:solidFill>
                <a:highlight>
                  <a:srgbClr val="FFFFFF"/>
                </a:highlight>
              </a:rPr>
              <a:t>Māori have been more involved in tech and so their children have been able to understand that more, so they view success in this field.</a:t>
            </a:r>
            <a:endParaRPr sz="1800">
              <a:solidFill>
                <a:srgbClr val="000000"/>
              </a:solidFill>
              <a:highlight>
                <a:schemeClr val="lt1"/>
              </a:highlight>
            </a:endParaRPr>
          </a:p>
          <a:p>
            <a:pPr indent="0" lvl="0" marL="0" rtl="0" algn="l">
              <a:lnSpc>
                <a:spcPct val="100000"/>
              </a:lnSpc>
              <a:spcBef>
                <a:spcPts val="1200"/>
              </a:spcBef>
              <a:spcAft>
                <a:spcPts val="0"/>
              </a:spcAft>
              <a:buNone/>
            </a:pPr>
            <a:r>
              <a:rPr lang="en" sz="1800">
                <a:solidFill>
                  <a:schemeClr val="dk1"/>
                </a:solidFill>
              </a:rPr>
              <a:t>Click on this </a:t>
            </a:r>
            <a:r>
              <a:rPr lang="en" sz="1800" u="sng">
                <a:solidFill>
                  <a:schemeClr val="hlink"/>
                </a:solidFill>
                <a:hlinkClick r:id="rId3"/>
              </a:rPr>
              <a:t>link</a:t>
            </a:r>
            <a:r>
              <a:rPr lang="en" sz="1800">
                <a:solidFill>
                  <a:schemeClr val="dk1"/>
                </a:solidFill>
                <a:highlight>
                  <a:schemeClr val="lt1"/>
                </a:highlight>
              </a:rPr>
              <a:t> about modern technology and Māori values.</a:t>
            </a:r>
            <a:endParaRPr sz="1800">
              <a:solidFill>
                <a:schemeClr val="dk1"/>
              </a:solidFill>
              <a:highlight>
                <a:schemeClr val="lt1"/>
              </a:highlight>
            </a:endParaRPr>
          </a:p>
          <a:p>
            <a:pPr indent="0" lvl="0" marL="457200" rtl="0" algn="l">
              <a:lnSpc>
                <a:spcPct val="100000"/>
              </a:lnSpc>
              <a:spcBef>
                <a:spcPts val="0"/>
              </a:spcBef>
              <a:spcAft>
                <a:spcPts val="0"/>
              </a:spcAft>
              <a:buNone/>
            </a:pPr>
            <a:r>
              <a:t/>
            </a:r>
            <a:endParaRPr sz="1800">
              <a:solidFill>
                <a:schemeClr val="dk1"/>
              </a:solidFill>
              <a:highlight>
                <a:schemeClr val="lt1"/>
              </a:highlight>
            </a:endParaRPr>
          </a:p>
          <a:p>
            <a:pPr indent="0" lvl="0" marL="0" rtl="0" algn="l">
              <a:spcBef>
                <a:spcPts val="0"/>
              </a:spcBef>
              <a:spcAft>
                <a:spcPts val="0"/>
              </a:spcAft>
              <a:buNone/>
            </a:pPr>
            <a:r>
              <a:rPr lang="en" sz="1800">
                <a:solidFill>
                  <a:schemeClr val="dk1"/>
                </a:solidFill>
                <a:highlight>
                  <a:schemeClr val="lt1"/>
                </a:highlight>
              </a:rPr>
              <a:t>In your Global Studies book, write the date and the heading “Modern Technology And Māori Values.” </a:t>
            </a:r>
            <a:endParaRPr sz="1800">
              <a:solidFill>
                <a:schemeClr val="dk1"/>
              </a:solidFill>
              <a:highlight>
                <a:schemeClr val="lt1"/>
              </a:highlight>
            </a:endParaRPr>
          </a:p>
          <a:p>
            <a:pPr indent="0" lvl="0" marL="0" rtl="0" algn="l">
              <a:lnSpc>
                <a:spcPct val="100000"/>
              </a:lnSpc>
              <a:spcBef>
                <a:spcPts val="1200"/>
              </a:spcBef>
              <a:spcAft>
                <a:spcPts val="0"/>
              </a:spcAft>
              <a:buNone/>
            </a:pPr>
            <a:r>
              <a:rPr lang="en" sz="1800">
                <a:solidFill>
                  <a:srgbClr val="000000"/>
                </a:solidFill>
              </a:rPr>
              <a:t>In small groups, </a:t>
            </a:r>
            <a:r>
              <a:rPr lang="en" sz="1800">
                <a:solidFill>
                  <a:srgbClr val="000000"/>
                </a:solidFill>
                <a:highlight>
                  <a:srgbClr val="FFFFFF"/>
                </a:highlight>
              </a:rPr>
              <a:t>write 10 reasons for the </a:t>
            </a:r>
            <a:r>
              <a:rPr lang="en" sz="1800">
                <a:solidFill>
                  <a:srgbClr val="000000"/>
                </a:solidFill>
                <a:highlight>
                  <a:srgbClr val="FFFFFF"/>
                </a:highlight>
              </a:rPr>
              <a:t>opportunity</a:t>
            </a:r>
            <a:r>
              <a:rPr lang="en" sz="1800">
                <a:solidFill>
                  <a:srgbClr val="000000"/>
                </a:solidFill>
                <a:highlight>
                  <a:srgbClr val="FFFFFF"/>
                </a:highlight>
              </a:rPr>
              <a:t> cost of choosing modern technology over Māori values or choosing Māori values over modern technology.</a:t>
            </a:r>
            <a:endParaRPr sz="1800">
              <a:solidFill>
                <a:srgbClr val="000000"/>
              </a:solidFill>
              <a:highlight>
                <a:schemeClr val="lt1"/>
              </a:highlight>
            </a:endParaRPr>
          </a:p>
        </p:txBody>
      </p:sp>
      <p:pic>
        <p:nvPicPr>
          <p:cNvPr descr="File:Koru Fern NZ Flag.jpg - Wikimedia Commons" id="92" name="Google Shape;92;p18"/>
          <p:cNvPicPr preferRelativeResize="0"/>
          <p:nvPr/>
        </p:nvPicPr>
        <p:blipFill>
          <a:blip r:embed="rId4">
            <a:alphaModFix/>
          </a:blip>
          <a:stretch>
            <a:fillRect/>
          </a:stretch>
        </p:blipFill>
        <p:spPr>
          <a:xfrm>
            <a:off x="6682875" y="285750"/>
            <a:ext cx="2150249" cy="1278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Modern Technology And Māori Values</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t/>
            </a:r>
            <a:endParaRPr sz="1350">
              <a:solidFill>
                <a:srgbClr val="18181D"/>
              </a:solidFill>
              <a:highlight>
                <a:srgbClr val="FFFFFF"/>
              </a:highlight>
            </a:endParaRPr>
          </a:p>
        </p:txBody>
      </p:sp>
      <p:sp>
        <p:nvSpPr>
          <p:cNvPr id="99" name="Google Shape;99;p19"/>
          <p:cNvSpPr txBox="1"/>
          <p:nvPr/>
        </p:nvSpPr>
        <p:spPr>
          <a:xfrm>
            <a:off x="311700" y="1192525"/>
            <a:ext cx="8520600" cy="315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50">
                <a:solidFill>
                  <a:srgbClr val="231F20"/>
                </a:solidFill>
                <a:highlight>
                  <a:srgbClr val="FFFFFF"/>
                </a:highlight>
              </a:rPr>
              <a:t>Straker Translations is contributing to the $50 billion Māori economy, which is defined as the Māori contribution to the New Zealand economy by Māori collectives, Māori employers and self-employed Māori. </a:t>
            </a:r>
            <a:endParaRPr sz="1350">
              <a:solidFill>
                <a:srgbClr val="231F2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sz="1350">
                <a:solidFill>
                  <a:srgbClr val="231F20"/>
                </a:solidFill>
                <a:highlight>
                  <a:srgbClr val="FFFFFF"/>
                </a:highlight>
              </a:rPr>
              <a:t>Grant’s Māori heritage and culture has had a huge impact on both his success and the way he runs the business. He says it’s important staff understand that it is a New Zealand company, and when possible, he brings team members from overseas offices to New Zealand to have a marae experience. </a:t>
            </a:r>
            <a:endParaRPr sz="1350">
              <a:solidFill>
                <a:srgbClr val="231F2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sz="1350">
                <a:solidFill>
                  <a:srgbClr val="231F20"/>
                </a:solidFill>
                <a:highlight>
                  <a:srgbClr val="FFFFFF"/>
                </a:highlight>
              </a:rPr>
              <a:t>“And we have just acquired another company and are going to have an additional 25 staff. It’s important that they understand the values of the company,” he says. </a:t>
            </a:r>
            <a:endParaRPr sz="1350">
              <a:solidFill>
                <a:srgbClr val="231F2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sz="1350">
                <a:solidFill>
                  <a:srgbClr val="231F20"/>
                </a:solidFill>
                <a:highlight>
                  <a:srgbClr val="FFFFFF"/>
                </a:highlight>
              </a:rPr>
              <a:t>“If you are genuine, people trust you. Is that a Māori value or a Kiwi value? I think that’s a New Zealand value – people here are generally upfront and honest. In some cultures, that is not always the case.” </a:t>
            </a:r>
            <a:endParaRPr sz="1350">
              <a:solidFill>
                <a:srgbClr val="231F20"/>
              </a:solidFill>
              <a:highlight>
                <a:srgbClr val="FFFFFF"/>
              </a:highlight>
            </a:endParaRPr>
          </a:p>
          <a:p>
            <a:pPr indent="0" lvl="0" marL="0" rtl="0" algn="l">
              <a:lnSpc>
                <a:spcPct val="115000"/>
              </a:lnSpc>
              <a:spcBef>
                <a:spcPts val="1200"/>
              </a:spcBef>
              <a:spcAft>
                <a:spcPts val="1200"/>
              </a:spcAft>
              <a:buNone/>
            </a:pPr>
            <a:r>
              <a:rPr lang="en" sz="1350">
                <a:solidFill>
                  <a:srgbClr val="231F20"/>
                </a:solidFill>
                <a:highlight>
                  <a:srgbClr val="FFFFFF"/>
                </a:highlight>
              </a:rPr>
              <a:t>Looking after staff and whanau is key to the business, especially when operating across multiple cultures. </a:t>
            </a:r>
            <a:endParaRPr>
              <a:solidFill>
                <a:srgbClr val="4A4A4C"/>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Flipgrid Video For Tasks</a:t>
            </a:r>
            <a:endParaRPr/>
          </a:p>
        </p:txBody>
      </p:sp>
      <p:sp>
        <p:nvSpPr>
          <p:cNvPr id="105" name="Google Shape;105;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Create a video using </a:t>
            </a:r>
            <a:r>
              <a:rPr lang="en" u="sng">
                <a:solidFill>
                  <a:schemeClr val="hlink"/>
                </a:solidFill>
                <a:hlinkClick r:id="rId3"/>
              </a:rPr>
              <a:t>Flipgrid</a:t>
            </a:r>
            <a:r>
              <a:rPr lang="en"/>
              <a:t> to record the tasks that you did to help the others.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