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Economica"/>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conomica-bold.fntdata"/><Relationship Id="rId21" Type="http://schemas.openxmlformats.org/officeDocument/2006/relationships/font" Target="fonts/Economica-regular.fntdata"/><Relationship Id="rId24" Type="http://schemas.openxmlformats.org/officeDocument/2006/relationships/font" Target="fonts/Economica-boldItalic.fntdata"/><Relationship Id="rId23" Type="http://schemas.openxmlformats.org/officeDocument/2006/relationships/font" Target="fonts/Economic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952951f8d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952951f8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952951f8d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952951f8d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b952951f8d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b952951f8d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952951f8d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952951f8d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952951f8d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b952951f8d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952951f8d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b952951f8d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b952951f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b952951f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b952951f8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b952951f8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b952951f8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b952951f8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952951f8d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952951f8d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b952951f8d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b952951f8d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952951f8d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952951f8d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952951f8d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952951f8d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952951f8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952951f8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Informational Writing - Part 1</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Introduction to History’s Mysteries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Second Half</a:t>
            </a:r>
            <a:endParaRPr/>
          </a:p>
        </p:txBody>
      </p:sp>
      <p:sp>
        <p:nvSpPr>
          <p:cNvPr id="120" name="Google Shape;120;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will now move on to our interesting facts section, which is more your own personal choice. However, you will need to exercise careful judgement and try pick facts that help your paragraph, such as facts that expand on your first three sentences. Or you could pick facts that helped you further understand the god you have chosen.</a:t>
            </a:r>
            <a:endParaRPr/>
          </a:p>
          <a:p>
            <a:pPr indent="0" lvl="0" marL="0" rtl="0" algn="l">
              <a:spcBef>
                <a:spcPts val="1200"/>
              </a:spcBef>
              <a:spcAft>
                <a:spcPts val="1200"/>
              </a:spcAft>
              <a:buClr>
                <a:schemeClr val="dk1"/>
              </a:buClr>
              <a:buSzPts val="1100"/>
              <a:buFont typeface="Arial"/>
              <a:buNone/>
            </a:pPr>
            <a:r>
              <a:rPr lang="en"/>
              <a:t>This section does not need a conclusion, but it is wise to try one anyway.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 Interesting Facts</a:t>
            </a:r>
            <a:endParaRPr/>
          </a:p>
        </p:txBody>
      </p:sp>
      <p:sp>
        <p:nvSpPr>
          <p:cNvPr id="126" name="Google Shape;126;p2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Fact 1: </a:t>
            </a:r>
            <a:r>
              <a:rPr lang="en"/>
              <a:t>One thing I found interesting when learning about Aten is that when he is depicted (shown) in hieroglyphics, his artwork shows the sun’s rays ending with hands. This shows that the Egyptians considered Aten to literally touch the earth with his power.</a:t>
            </a:r>
            <a:br>
              <a:rPr lang="en"/>
            </a:br>
            <a:br>
              <a:rPr lang="en"/>
            </a:br>
            <a:endParaRPr/>
          </a:p>
        </p:txBody>
      </p:sp>
      <p:pic>
        <p:nvPicPr>
          <p:cNvPr id="127" name="Google Shape;127;p23"/>
          <p:cNvPicPr preferRelativeResize="0"/>
          <p:nvPr/>
        </p:nvPicPr>
        <p:blipFill>
          <a:blip r:embed="rId3">
            <a:alphaModFix/>
          </a:blip>
          <a:stretch>
            <a:fillRect/>
          </a:stretch>
        </p:blipFill>
        <p:spPr>
          <a:xfrm>
            <a:off x="1786999" y="2571748"/>
            <a:ext cx="5570002" cy="236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 Interesting Facts</a:t>
            </a:r>
            <a:endParaRPr/>
          </a:p>
        </p:txBody>
      </p:sp>
      <p:sp>
        <p:nvSpPr>
          <p:cNvPr id="133" name="Google Shape;133;p2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Fact 2:</a:t>
            </a:r>
            <a:r>
              <a:rPr lang="en"/>
              <a:t> I found out that the new </a:t>
            </a:r>
            <a:r>
              <a:rPr lang="en"/>
              <a:t>Pharaoh</a:t>
            </a:r>
            <a:r>
              <a:rPr lang="en"/>
              <a:t> that ended the worship of Aten was no one other than the famous Tutankhamen, who replaced the god with Amun.</a:t>
            </a:r>
            <a:endParaRPr/>
          </a:p>
          <a:p>
            <a:pPr indent="0" lvl="0" marL="0" rtl="0" algn="l">
              <a:spcBef>
                <a:spcPts val="1200"/>
              </a:spcBef>
              <a:spcAft>
                <a:spcPts val="0"/>
              </a:spcAft>
              <a:buNone/>
            </a:pPr>
            <a:r>
              <a:rPr b="1" lang="en"/>
              <a:t>Check your facts.</a:t>
            </a:r>
            <a:r>
              <a:rPr lang="en"/>
              <a:t> In one fact, I said that Aten worship ended because he wasn’t popular anymore. But on this slide, I said that Aten worship was ended/destroyed by Tutankhamen. Be sure you know what you are writing about!</a:t>
            </a:r>
            <a:endParaRPr/>
          </a:p>
          <a:p>
            <a:pPr indent="0" lvl="0" marL="0" rtl="0" algn="l">
              <a:spcBef>
                <a:spcPts val="1200"/>
              </a:spcBef>
              <a:spcAft>
                <a:spcPts val="1200"/>
              </a:spcAft>
              <a:buNone/>
            </a:pPr>
            <a:r>
              <a:rPr b="1" lang="en"/>
              <a:t>Check your spelling! </a:t>
            </a:r>
            <a:r>
              <a:rPr lang="en"/>
              <a:t>I have also spelled </a:t>
            </a:r>
            <a:r>
              <a:rPr lang="en" u="sng"/>
              <a:t>Tutankhamun</a:t>
            </a:r>
            <a:r>
              <a:rPr lang="en"/>
              <a:t> incorrectly.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315925"/>
            <a:ext cx="8520600" cy="519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Final Paragraphs - Putting It All Together</a:t>
            </a:r>
            <a:endParaRPr/>
          </a:p>
        </p:txBody>
      </p:sp>
      <p:sp>
        <p:nvSpPr>
          <p:cNvPr id="139" name="Google Shape;139;p25"/>
          <p:cNvSpPr txBox="1"/>
          <p:nvPr>
            <p:ph idx="1" type="body"/>
          </p:nvPr>
        </p:nvSpPr>
        <p:spPr>
          <a:xfrm>
            <a:off x="59675" y="835525"/>
            <a:ext cx="8772600" cy="4140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b="1" sz="2600"/>
          </a:p>
          <a:p>
            <a:pPr indent="0" lvl="0" marL="0" rtl="0" algn="l">
              <a:spcBef>
                <a:spcPts val="1200"/>
              </a:spcBef>
              <a:spcAft>
                <a:spcPts val="0"/>
              </a:spcAft>
              <a:buNone/>
            </a:pPr>
            <a:r>
              <a:rPr lang="en" sz="6491">
                <a:highlight>
                  <a:srgbClr val="E9B3CD"/>
                </a:highlight>
              </a:rPr>
              <a:t>Aten was a god not widely worshipped in Ancient Egypt, but there is still much to learn about them.</a:t>
            </a:r>
            <a:r>
              <a:rPr lang="en" sz="6491"/>
              <a:t> </a:t>
            </a:r>
            <a:r>
              <a:rPr lang="en" sz="6491">
                <a:highlight>
                  <a:srgbClr val="D9EAD3"/>
                </a:highlight>
              </a:rPr>
              <a:t>Firstly, Aten was considered a solar god, like Helios or Apollo in Ancient Greece. He was the embodiment of the sun’s rays and the power to give life with his light.</a:t>
            </a:r>
            <a:r>
              <a:rPr lang="en" sz="6491"/>
              <a:t> </a:t>
            </a:r>
            <a:r>
              <a:rPr lang="en" sz="6491">
                <a:highlight>
                  <a:srgbClr val="FCE5CD"/>
                </a:highlight>
              </a:rPr>
              <a:t>Next, </a:t>
            </a:r>
            <a:r>
              <a:rPr lang="en" sz="6491">
                <a:highlight>
                  <a:srgbClr val="FCE5CD"/>
                </a:highlight>
              </a:rPr>
              <a:t>Aten was the personal god of the Pharaoh Akhenaten, who ended the worship of the previous sun god Amun as a show of his power as Pharaoh.</a:t>
            </a:r>
            <a:r>
              <a:rPr lang="en" sz="6491"/>
              <a:t> </a:t>
            </a:r>
            <a:r>
              <a:rPr lang="en" sz="6491">
                <a:highlight>
                  <a:srgbClr val="CFE2F3"/>
                </a:highlight>
              </a:rPr>
              <a:t>However, when Akhenaten died, Aten quickly lost popularity as a god and the Egyptian people returned to worshipping the previous sun god, Amun. </a:t>
            </a:r>
            <a:r>
              <a:rPr lang="en" sz="6491">
                <a:highlight>
                  <a:srgbClr val="B4A7D6"/>
                </a:highlight>
              </a:rPr>
              <a:t>In the Egyptian belief system, Aten was a sun god who became a powerful symbol of the King of Egypt. However, Aten soon faded away due to the population preferring the previous Egyptian deities.</a:t>
            </a:r>
            <a:endParaRPr sz="6491">
              <a:highlight>
                <a:srgbClr val="B4A7D6"/>
              </a:highlight>
            </a:endParaRPr>
          </a:p>
          <a:p>
            <a:pPr indent="0" lvl="0" marL="0" rtl="0" algn="l">
              <a:spcBef>
                <a:spcPts val="1200"/>
              </a:spcBef>
              <a:spcAft>
                <a:spcPts val="0"/>
              </a:spcAft>
              <a:buNone/>
            </a:pPr>
            <a:r>
              <a:rPr lang="en" sz="6491">
                <a:highlight>
                  <a:srgbClr val="DD7E6B"/>
                </a:highlight>
              </a:rPr>
              <a:t>One thing I found interesting when learning about Aten is that when he is depicted (shown) in hieroglyphics, his artwork shows the sun’s rays ending with hands. This shows that the Egyptians considered Aten to literally touch the earth with his power. </a:t>
            </a:r>
            <a:r>
              <a:rPr lang="en" sz="6491">
                <a:highlight>
                  <a:srgbClr val="FFF2CC"/>
                </a:highlight>
              </a:rPr>
              <a:t>I also found out that the new Pharaoh that ended the worship of Aten was no one other than the famous Tutankhamun, who replaced the god with Amun.</a:t>
            </a:r>
            <a:endParaRPr sz="6491">
              <a:highlight>
                <a:srgbClr val="FFF2CC"/>
              </a:highlight>
            </a:endParaRPr>
          </a:p>
          <a:p>
            <a:pPr indent="0" lvl="0" marL="0" rtl="0" algn="l">
              <a:spcBef>
                <a:spcPts val="1200"/>
              </a:spcBef>
              <a:spcAft>
                <a:spcPts val="0"/>
              </a:spcAft>
              <a:buNone/>
            </a:pPr>
            <a:r>
              <a:t/>
            </a:r>
            <a:endParaRPr sz="2867">
              <a:highlight>
                <a:srgbClr val="DD7E6B"/>
              </a:highlight>
            </a:endParaRPr>
          </a:p>
          <a:p>
            <a:pPr indent="0" lvl="0" marL="0" rtl="0" algn="l">
              <a:spcBef>
                <a:spcPts val="1200"/>
              </a:spcBef>
              <a:spcAft>
                <a:spcPts val="1200"/>
              </a:spcAft>
              <a:buNone/>
            </a:pPr>
            <a:br>
              <a:rPr lang="en"/>
            </a:br>
            <a:br>
              <a:rPr lang="en"/>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Summary</a:t>
            </a:r>
            <a:endParaRPr/>
          </a:p>
        </p:txBody>
      </p:sp>
      <p:sp>
        <p:nvSpPr>
          <p:cNvPr id="145" name="Google Shape;145;p2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On that slide, I colour coded each of my points</a:t>
            </a:r>
            <a:r>
              <a:rPr lang="en"/>
              <a:t>.</a:t>
            </a:r>
            <a:endParaRPr/>
          </a:p>
          <a:p>
            <a:pPr indent="-334327" lvl="0" marL="457200" rtl="0" algn="l">
              <a:spcBef>
                <a:spcPts val="1200"/>
              </a:spcBef>
              <a:spcAft>
                <a:spcPts val="0"/>
              </a:spcAft>
              <a:buSzPct val="100000"/>
              <a:buChar char="-"/>
            </a:pPr>
            <a:r>
              <a:rPr lang="en"/>
              <a:t>My topic sentence was clear: Who is Aten, and what is there to learn</a:t>
            </a:r>
            <a:endParaRPr/>
          </a:p>
          <a:p>
            <a:pPr indent="-334327" lvl="0" marL="457200" rtl="0" algn="l">
              <a:spcBef>
                <a:spcPts val="0"/>
              </a:spcBef>
              <a:spcAft>
                <a:spcPts val="0"/>
              </a:spcAft>
              <a:buSzPct val="100000"/>
              <a:buChar char="-"/>
            </a:pPr>
            <a:r>
              <a:rPr lang="en"/>
              <a:t>Fact 1, Fact 2, Fact 3. Spelling, grammar.</a:t>
            </a:r>
            <a:endParaRPr/>
          </a:p>
          <a:p>
            <a:pPr indent="-334327" lvl="0" marL="457200" rtl="0" algn="l">
              <a:spcBef>
                <a:spcPts val="0"/>
              </a:spcBef>
              <a:spcAft>
                <a:spcPts val="0"/>
              </a:spcAft>
              <a:buSzPct val="100000"/>
              <a:buChar char="-"/>
            </a:pPr>
            <a:r>
              <a:rPr lang="en"/>
              <a:t>Conclusion: what have I learned?</a:t>
            </a:r>
            <a:endParaRPr/>
          </a:p>
          <a:p>
            <a:pPr indent="-334327" lvl="0" marL="457200" rtl="0" algn="l">
              <a:spcBef>
                <a:spcPts val="0"/>
              </a:spcBef>
              <a:spcAft>
                <a:spcPts val="0"/>
              </a:spcAft>
              <a:buSzPct val="100000"/>
              <a:buChar char="-"/>
            </a:pPr>
            <a:r>
              <a:rPr lang="en"/>
              <a:t>Interesting fact 1</a:t>
            </a:r>
            <a:endParaRPr/>
          </a:p>
          <a:p>
            <a:pPr indent="-334327" lvl="0" marL="457200" rtl="0" algn="l">
              <a:spcBef>
                <a:spcPts val="0"/>
              </a:spcBef>
              <a:spcAft>
                <a:spcPts val="0"/>
              </a:spcAft>
              <a:buSzPct val="100000"/>
              <a:buChar char="-"/>
            </a:pPr>
            <a:r>
              <a:rPr lang="en"/>
              <a:t>Interesting fact 2</a:t>
            </a:r>
            <a:endParaRPr/>
          </a:p>
          <a:p>
            <a:pPr indent="0" lvl="0" marL="0" rtl="0" algn="l">
              <a:spcBef>
                <a:spcPts val="1200"/>
              </a:spcBef>
              <a:spcAft>
                <a:spcPts val="1200"/>
              </a:spcAft>
              <a:buNone/>
            </a:pPr>
            <a:r>
              <a:rPr lang="en"/>
              <a:t>Note that I did not put a concluding sentence for the second paragraph. This was because the second paragraph acted more as an extended conclusion, bringing in the reader for another look at what I had learned. </a:t>
            </a:r>
            <a:r>
              <a:rPr b="1" lang="en"/>
              <a:t>However, practicing conclusion writing is something this class needs to do, so I recommend you try an additional conclusion sentence for your interesting facts.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Final Notes</a:t>
            </a:r>
            <a:endParaRPr/>
          </a:p>
        </p:txBody>
      </p:sp>
      <p:sp>
        <p:nvSpPr>
          <p:cNvPr id="151" name="Google Shape;151;p27"/>
          <p:cNvSpPr txBox="1"/>
          <p:nvPr>
            <p:ph idx="1" type="body"/>
          </p:nvPr>
        </p:nvSpPr>
        <p:spPr>
          <a:xfrm>
            <a:off x="83525" y="1225225"/>
            <a:ext cx="5621100" cy="37869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The exact number of sentences is not as important as the strength of your sentence structure and the way you explain your information - one sentence per fact is fine, it just has to be solidly explained and readable.</a:t>
            </a:r>
            <a:br>
              <a:rPr lang="en"/>
            </a:br>
            <a:endParaRPr/>
          </a:p>
          <a:p>
            <a:pPr indent="-334327" lvl="0" marL="457200" rtl="0" algn="l">
              <a:spcBef>
                <a:spcPts val="0"/>
              </a:spcBef>
              <a:spcAft>
                <a:spcPts val="0"/>
              </a:spcAft>
              <a:buSzPct val="100000"/>
              <a:buChar char="-"/>
            </a:pPr>
            <a:r>
              <a:rPr lang="en"/>
              <a:t>Remember, we are </a:t>
            </a:r>
            <a:r>
              <a:rPr lang="en"/>
              <a:t>sticking to the burger paragraph format we went over this week.</a:t>
            </a:r>
            <a:br>
              <a:rPr lang="en"/>
            </a:br>
            <a:endParaRPr/>
          </a:p>
          <a:p>
            <a:pPr indent="-334327" lvl="0" marL="457200" rtl="0" algn="l">
              <a:spcBef>
                <a:spcPts val="0"/>
              </a:spcBef>
              <a:spcAft>
                <a:spcPts val="0"/>
              </a:spcAft>
              <a:buSzPct val="100000"/>
              <a:buChar char="-"/>
            </a:pPr>
            <a:r>
              <a:rPr lang="en"/>
              <a:t>Use correct grammar and spelling as informative writing is guided by grammatically correct writing, otherwise your information may not be clear and you are missing the purpose of the exercise.</a:t>
            </a:r>
            <a:endParaRPr/>
          </a:p>
        </p:txBody>
      </p:sp>
      <p:pic>
        <p:nvPicPr>
          <p:cNvPr id="152" name="Google Shape;152;p27"/>
          <p:cNvPicPr preferRelativeResize="0"/>
          <p:nvPr/>
        </p:nvPicPr>
        <p:blipFill>
          <a:blip r:embed="rId3">
            <a:alphaModFix/>
          </a:blip>
          <a:stretch>
            <a:fillRect/>
          </a:stretch>
        </p:blipFill>
        <p:spPr>
          <a:xfrm>
            <a:off x="5904275" y="177825"/>
            <a:ext cx="2928018" cy="3691476"/>
          </a:xfrm>
          <a:prstGeom prst="rect">
            <a:avLst/>
          </a:prstGeom>
          <a:noFill/>
          <a:ln>
            <a:noFill/>
          </a:ln>
        </p:spPr>
      </p:pic>
      <p:sp>
        <p:nvSpPr>
          <p:cNvPr id="153" name="Google Shape;153;p27"/>
          <p:cNvSpPr txBox="1"/>
          <p:nvPr/>
        </p:nvSpPr>
        <p:spPr>
          <a:xfrm>
            <a:off x="5966925" y="4105250"/>
            <a:ext cx="27807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Open Sans"/>
                <a:ea typeface="Open Sans"/>
                <a:cs typeface="Open Sans"/>
                <a:sym typeface="Open Sans"/>
              </a:rPr>
              <a:t>Tutankhamun with his wife, Anuk</a:t>
            </a:r>
            <a:endParaRPr i="1" sz="18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What is informational writing? Relevance to literacy?</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highlight>
                  <a:srgbClr val="F4CCCC"/>
                </a:highlight>
              </a:rPr>
              <a:t>Informational writing is being able to parse (read, understand, relate back) information for its core content.</a:t>
            </a:r>
            <a:endParaRPr>
              <a:highlight>
                <a:srgbClr val="F4CCCC"/>
              </a:highlight>
            </a:endParaRPr>
          </a:p>
          <a:p>
            <a:pPr indent="0" lvl="0" marL="0" rtl="0" algn="l">
              <a:spcBef>
                <a:spcPts val="1200"/>
              </a:spcBef>
              <a:spcAft>
                <a:spcPts val="0"/>
              </a:spcAft>
              <a:buNone/>
            </a:pPr>
            <a:r>
              <a:rPr lang="en">
                <a:highlight>
                  <a:srgbClr val="FFF2CC"/>
                </a:highlight>
              </a:rPr>
              <a:t>When doing informational writing, you are evaluating a text for its usefulness and its relevance for your needs &amp; if required, the needs of your audience. </a:t>
            </a:r>
            <a:endParaRPr>
              <a:highlight>
                <a:srgbClr val="FFF2CC"/>
              </a:highlight>
            </a:endParaRPr>
          </a:p>
          <a:p>
            <a:pPr indent="0" lvl="0" marL="0" rtl="0" algn="l">
              <a:spcBef>
                <a:spcPts val="1200"/>
              </a:spcBef>
              <a:spcAft>
                <a:spcPts val="0"/>
              </a:spcAft>
              <a:buNone/>
            </a:pPr>
            <a:r>
              <a:rPr lang="en">
                <a:highlight>
                  <a:srgbClr val="D9EAD3"/>
                </a:highlight>
              </a:rPr>
              <a:t>You are searching a text for what it has to say, and then explaining it back in your own words: quite simply, writing out the information you have gathered. </a:t>
            </a:r>
            <a:endParaRPr>
              <a:highlight>
                <a:srgbClr val="D9EAD3"/>
              </a:highlight>
            </a:endParaRPr>
          </a:p>
          <a:p>
            <a:pPr indent="0" lvl="0" marL="0" rtl="0" algn="l">
              <a:spcBef>
                <a:spcPts val="1200"/>
              </a:spcBef>
              <a:spcAft>
                <a:spcPts val="1200"/>
              </a:spcAft>
              <a:buNone/>
            </a:pPr>
            <a:r>
              <a:rPr lang="en">
                <a:highlight>
                  <a:srgbClr val="D0E0E3"/>
                </a:highlight>
              </a:rPr>
              <a:t>Informational writing follows a three-step structure: </a:t>
            </a:r>
            <a:r>
              <a:rPr b="1" lang="en">
                <a:highlight>
                  <a:srgbClr val="D0E0E3"/>
                </a:highlight>
              </a:rPr>
              <a:t>Exploration/Evaluation/Explanation</a:t>
            </a:r>
            <a:r>
              <a:rPr lang="en">
                <a:highlight>
                  <a:srgbClr val="D0E0E3"/>
                </a:highlight>
              </a:rPr>
              <a:t>. Explore the resource, evaluate its usefulness, explain back to the reader.</a:t>
            </a:r>
            <a:endParaRPr>
              <a:highlight>
                <a:srgbClr val="D0E0E3"/>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What is informational writing? Relevance to literacy?</a:t>
            </a:r>
            <a:endParaRPr/>
          </a:p>
        </p:txBody>
      </p:sp>
      <p:sp>
        <p:nvSpPr>
          <p:cNvPr id="75" name="Google Shape;75;p15"/>
          <p:cNvSpPr txBox="1"/>
          <p:nvPr>
            <p:ph idx="1" type="body"/>
          </p:nvPr>
        </p:nvSpPr>
        <p:spPr>
          <a:xfrm>
            <a:off x="311700" y="1228675"/>
            <a:ext cx="8520600" cy="380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rgbClr val="C9DAF8"/>
                </a:highlight>
              </a:rPr>
              <a:t>The key purpose of informational writing changes depending on the text, the author and the requirements asked of you. Are you simply explaining a text? Or are you going deeper and illustrating some deeper meaning/ideas that you found within? Or are you doing a critique of the author? </a:t>
            </a:r>
            <a:endParaRPr>
              <a:highlight>
                <a:srgbClr val="C9DAF8"/>
              </a:highlight>
            </a:endParaRPr>
          </a:p>
          <a:p>
            <a:pPr indent="0" lvl="0" marL="0" rtl="0" algn="l">
              <a:spcBef>
                <a:spcPts val="1200"/>
              </a:spcBef>
              <a:spcAft>
                <a:spcPts val="0"/>
              </a:spcAft>
              <a:buNone/>
            </a:pPr>
            <a:r>
              <a:rPr lang="en">
                <a:highlight>
                  <a:srgbClr val="D9D2E9"/>
                </a:highlight>
              </a:rPr>
              <a:t>Ultimately, informational writing changes depending on the conditions.</a:t>
            </a:r>
            <a:endParaRPr>
              <a:highlight>
                <a:srgbClr val="F4CCCC"/>
              </a:highlight>
            </a:endParaRPr>
          </a:p>
          <a:p>
            <a:pPr indent="0" lvl="0" marL="0" rtl="0" algn="l">
              <a:spcBef>
                <a:spcPts val="1200"/>
              </a:spcBef>
              <a:spcAft>
                <a:spcPts val="1200"/>
              </a:spcAft>
              <a:buNone/>
            </a:pPr>
            <a:r>
              <a:rPr lang="en">
                <a:highlight>
                  <a:srgbClr val="E9B3CD"/>
                </a:highlight>
              </a:rPr>
              <a:t>Literacy - which is our Big Goal in Year 9 English - is all about being able to rise to the task, no matter what it may be, and being able to efficiently and effectively read &amp; explain a text in your own words.</a:t>
            </a:r>
            <a:endParaRPr>
              <a:highlight>
                <a:srgbClr val="E9B3CD"/>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12497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are the strict rules?</a:t>
            </a:r>
            <a:endParaRPr/>
          </a:p>
        </p:txBody>
      </p:sp>
      <p:sp>
        <p:nvSpPr>
          <p:cNvPr id="81" name="Google Shape;81;p16"/>
          <p:cNvSpPr txBox="1"/>
          <p:nvPr>
            <p:ph idx="1" type="body"/>
          </p:nvPr>
        </p:nvSpPr>
        <p:spPr>
          <a:xfrm>
            <a:off x="311700" y="956275"/>
            <a:ext cx="5312100" cy="3900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For our style of information writing today,  we will be using the burger structure. </a:t>
            </a:r>
            <a:endParaRPr b="1"/>
          </a:p>
          <a:p>
            <a:pPr indent="0" lvl="0" marL="0" rtl="0" algn="l">
              <a:spcBef>
                <a:spcPts val="1200"/>
              </a:spcBef>
              <a:spcAft>
                <a:spcPts val="0"/>
              </a:spcAft>
              <a:buNone/>
            </a:pPr>
            <a:r>
              <a:rPr lang="en"/>
              <a:t>But in our next informational writing topic, the </a:t>
            </a:r>
            <a:r>
              <a:rPr b="1" lang="en"/>
              <a:t>TEXAS </a:t>
            </a:r>
            <a:r>
              <a:rPr b="1" lang="en"/>
              <a:t>layout </a:t>
            </a:r>
            <a:r>
              <a:rPr lang="en"/>
              <a:t>will be our structure. This is similar to the ‘burger’ we also have seen recently, but with more emphasis on information.</a:t>
            </a:r>
            <a:endParaRPr/>
          </a:p>
          <a:p>
            <a:pPr indent="0" lvl="0" marL="0" rtl="0" algn="l">
              <a:spcBef>
                <a:spcPts val="1200"/>
              </a:spcBef>
              <a:spcAft>
                <a:spcPts val="1200"/>
              </a:spcAft>
              <a:buNone/>
            </a:pPr>
            <a:r>
              <a:rPr lang="en"/>
              <a:t>Topic sentence</a:t>
            </a:r>
            <a:br>
              <a:rPr lang="en"/>
            </a:br>
            <a:r>
              <a:rPr lang="en"/>
              <a:t>Explain your info</a:t>
            </a:r>
            <a:br>
              <a:rPr lang="en"/>
            </a:br>
            <a:r>
              <a:rPr lang="en"/>
              <a:t>Example to back it up</a:t>
            </a:r>
            <a:br>
              <a:rPr lang="en"/>
            </a:br>
            <a:r>
              <a:rPr lang="en"/>
              <a:t>Analyse your info - make a commentary</a:t>
            </a:r>
            <a:br>
              <a:rPr lang="en"/>
            </a:br>
            <a:r>
              <a:rPr lang="en"/>
              <a:t>Summarise your point.</a:t>
            </a:r>
            <a:endParaRPr/>
          </a:p>
        </p:txBody>
      </p:sp>
      <p:pic>
        <p:nvPicPr>
          <p:cNvPr id="82" name="Google Shape;82;p16"/>
          <p:cNvPicPr preferRelativeResize="0"/>
          <p:nvPr/>
        </p:nvPicPr>
        <p:blipFill>
          <a:blip r:embed="rId3">
            <a:alphaModFix/>
          </a:blip>
          <a:stretch>
            <a:fillRect/>
          </a:stretch>
        </p:blipFill>
        <p:spPr>
          <a:xfrm>
            <a:off x="5623750" y="2470300"/>
            <a:ext cx="3376950" cy="2532725"/>
          </a:xfrm>
          <a:prstGeom prst="rect">
            <a:avLst/>
          </a:prstGeom>
          <a:noFill/>
          <a:ln>
            <a:noFill/>
          </a:ln>
        </p:spPr>
      </p:pic>
      <p:pic>
        <p:nvPicPr>
          <p:cNvPr id="83" name="Google Shape;83;p16"/>
          <p:cNvPicPr preferRelativeResize="0"/>
          <p:nvPr/>
        </p:nvPicPr>
        <p:blipFill rotWithShape="1">
          <a:blip r:embed="rId4">
            <a:alphaModFix/>
          </a:blip>
          <a:srcRect b="0" l="0" r="0" t="0"/>
          <a:stretch/>
        </p:blipFill>
        <p:spPr>
          <a:xfrm>
            <a:off x="6435700" y="39025"/>
            <a:ext cx="2564997" cy="2532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an informational paragraph?</a:t>
            </a:r>
            <a:endParaRPr/>
          </a:p>
        </p:txBody>
      </p:sp>
      <p:sp>
        <p:nvSpPr>
          <p:cNvPr id="89" name="Google Shape;89;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Let’s use an example from our Term Context, which we are now beginning to look into. I will explain more about this soon. We are looking at Ancient Egypt, and </a:t>
            </a:r>
            <a:r>
              <a:rPr b="1" lang="en"/>
              <a:t>today we are looking at their gods and some of the beliefs surrounding those gods.</a:t>
            </a:r>
            <a:endParaRPr b="1"/>
          </a:p>
          <a:p>
            <a:pPr indent="0" lvl="0" marL="0" rtl="0" algn="l">
              <a:spcBef>
                <a:spcPts val="1200"/>
              </a:spcBef>
              <a:spcAft>
                <a:spcPts val="1200"/>
              </a:spcAft>
              <a:buNone/>
            </a:pPr>
            <a:r>
              <a:rPr lang="en"/>
              <a:t>You will be presenting interpreted information from what you have read, meaning it is in your own words and your own understanding of the info. You need to be telling any potential reader the right information they are looking for, depending on what is being asked of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an informational paragraph?</a:t>
            </a:r>
            <a:endParaRPr/>
          </a:p>
        </p:txBody>
      </p:sp>
      <p:sp>
        <p:nvSpPr>
          <p:cNvPr id="95" name="Google Shape;95;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The prompt: </a:t>
            </a:r>
            <a:r>
              <a:rPr i="1" lang="en"/>
              <a:t>Pick one Egyptian god, and following the “burger” structure of paragraphs, describe the beliefs/stories surrounding that god. Then you must write two or three interesting facts about that god. Use your own words. </a:t>
            </a:r>
            <a:r>
              <a:rPr i="1" lang="en"/>
              <a:t>You</a:t>
            </a:r>
            <a:r>
              <a:rPr i="1" lang="en"/>
              <a:t> must write two paragraphs, with the first one being at least 4-5 sentences and the second one being no less than three.</a:t>
            </a:r>
            <a:endParaRPr i="1"/>
          </a:p>
          <a:p>
            <a:pPr indent="0" lvl="0" marL="0" rtl="0" algn="l">
              <a:spcBef>
                <a:spcPts val="1200"/>
              </a:spcBef>
              <a:spcAft>
                <a:spcPts val="1200"/>
              </a:spcAft>
              <a:buNone/>
            </a:pPr>
            <a:r>
              <a:rPr lang="en"/>
              <a:t>Right here, this describes </a:t>
            </a:r>
            <a:r>
              <a:rPr lang="en"/>
              <a:t>what</a:t>
            </a:r>
            <a:r>
              <a:rPr lang="en"/>
              <a:t> you need to be </a:t>
            </a:r>
            <a:r>
              <a:rPr b="1" lang="en"/>
              <a:t>searching</a:t>
            </a:r>
            <a:r>
              <a:rPr lang="en"/>
              <a:t> the resource for. You need to be </a:t>
            </a:r>
            <a:r>
              <a:rPr b="1" lang="en"/>
              <a:t>evaluating</a:t>
            </a:r>
            <a:r>
              <a:rPr lang="en"/>
              <a:t> the resource for information about the Egyptian belief system about that god, or stories associated with that god. You also need to make your own </a:t>
            </a:r>
            <a:r>
              <a:rPr b="1" lang="en"/>
              <a:t>decisions</a:t>
            </a:r>
            <a:r>
              <a:rPr lang="en"/>
              <a:t> about what counts as an interesting fact.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 Aten</a:t>
            </a:r>
            <a:endParaRPr/>
          </a:p>
        </p:txBody>
      </p:sp>
      <p:sp>
        <p:nvSpPr>
          <p:cNvPr id="101" name="Google Shape;101;p19"/>
          <p:cNvSpPr txBox="1"/>
          <p:nvPr>
            <p:ph idx="1" type="body"/>
          </p:nvPr>
        </p:nvSpPr>
        <p:spPr>
          <a:xfrm>
            <a:off x="311700" y="1225225"/>
            <a:ext cx="8520600" cy="373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Topic sentence:</a:t>
            </a:r>
            <a:r>
              <a:rPr lang="en"/>
              <a:t> Aten was a god not widely worshipped in Ancient Egypt, but there is still much to learn about them.</a:t>
            </a:r>
            <a:endParaRPr/>
          </a:p>
          <a:p>
            <a:pPr indent="0" lvl="0" marL="0" rtl="0" algn="l">
              <a:spcBef>
                <a:spcPts val="1200"/>
              </a:spcBef>
              <a:spcAft>
                <a:spcPts val="0"/>
              </a:spcAft>
              <a:buNone/>
            </a:pPr>
            <a:r>
              <a:rPr b="1" lang="en"/>
              <a:t>Fact 1</a:t>
            </a:r>
            <a:r>
              <a:rPr lang="en"/>
              <a:t>: Aten was considered a solar god, like Helios or Apollo in Ancient Greece. He was the embodiment of the sun’s rays and the power to give life with his light.</a:t>
            </a:r>
            <a:endParaRPr/>
          </a:p>
          <a:p>
            <a:pPr indent="0" lvl="0" marL="0" rtl="0" algn="l">
              <a:spcBef>
                <a:spcPts val="1200"/>
              </a:spcBef>
              <a:spcAft>
                <a:spcPts val="0"/>
              </a:spcAft>
              <a:buNone/>
            </a:pPr>
            <a:r>
              <a:rPr lang="en"/>
              <a:t>This sentences explains a single fact: the main belief around Aten is that he was a sun god.</a:t>
            </a:r>
            <a:endParaRPr/>
          </a:p>
          <a:p>
            <a:pPr indent="0" lvl="0" marL="0" rtl="0" algn="l">
              <a:spcBef>
                <a:spcPts val="1200"/>
              </a:spcBef>
              <a:spcAft>
                <a:spcPts val="1200"/>
              </a:spcAft>
              <a:buNone/>
            </a:pPr>
            <a:r>
              <a:rPr lang="en"/>
              <a:t>Note how I used two sentences - this is because I am still explaining the same fact. Two-three sentences for a single point is perfectly fine, as long as your grammar and punctuation are correct.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 Aten</a:t>
            </a:r>
            <a:endParaRPr/>
          </a:p>
        </p:txBody>
      </p:sp>
      <p:sp>
        <p:nvSpPr>
          <p:cNvPr id="107" name="Google Shape;107;p20"/>
          <p:cNvSpPr txBox="1"/>
          <p:nvPr>
            <p:ph idx="1" type="body"/>
          </p:nvPr>
        </p:nvSpPr>
        <p:spPr>
          <a:xfrm>
            <a:off x="311700" y="1225225"/>
            <a:ext cx="47601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Fact 2</a:t>
            </a:r>
            <a:r>
              <a:rPr lang="en"/>
              <a:t>: Aten was the personal god of the </a:t>
            </a:r>
            <a:r>
              <a:rPr lang="en"/>
              <a:t>Pharaoh</a:t>
            </a:r>
            <a:r>
              <a:rPr lang="en"/>
              <a:t> Akhenaten, who ended the worship of the previous sun god Amun as a show of his power as Pharaoh.</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 have shown further understanding of the beliefs around Aten, while still staying within a single fact.</a:t>
            </a:r>
            <a:endParaRPr/>
          </a:p>
        </p:txBody>
      </p:sp>
      <p:pic>
        <p:nvPicPr>
          <p:cNvPr id="108" name="Google Shape;108;p20"/>
          <p:cNvPicPr preferRelativeResize="0"/>
          <p:nvPr/>
        </p:nvPicPr>
        <p:blipFill>
          <a:blip r:embed="rId3">
            <a:alphaModFix/>
          </a:blip>
          <a:stretch>
            <a:fillRect/>
          </a:stretch>
        </p:blipFill>
        <p:spPr>
          <a:xfrm>
            <a:off x="5071800" y="595525"/>
            <a:ext cx="3767400" cy="326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 Aten</a:t>
            </a:r>
            <a:endParaRPr/>
          </a:p>
        </p:txBody>
      </p:sp>
      <p:sp>
        <p:nvSpPr>
          <p:cNvPr id="114" name="Google Shape;114;p21"/>
          <p:cNvSpPr txBox="1"/>
          <p:nvPr>
            <p:ph idx="1" type="body"/>
          </p:nvPr>
        </p:nvSpPr>
        <p:spPr>
          <a:xfrm>
            <a:off x="311700" y="1225225"/>
            <a:ext cx="8520600" cy="3715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Fact 3: </a:t>
            </a:r>
            <a:r>
              <a:rPr lang="en"/>
              <a:t>However, when Akhenaten died, Aten quickly lost popularity as a god and the Egyptian people returned to </a:t>
            </a:r>
            <a:r>
              <a:rPr lang="en"/>
              <a:t>worshipping</a:t>
            </a:r>
            <a:r>
              <a:rPr lang="en"/>
              <a:t> the previous sun god, Amun.</a:t>
            </a:r>
            <a:endParaRPr/>
          </a:p>
          <a:p>
            <a:pPr indent="0" lvl="0" marL="0" rtl="0" algn="l">
              <a:spcBef>
                <a:spcPts val="1200"/>
              </a:spcBef>
              <a:spcAft>
                <a:spcPts val="0"/>
              </a:spcAft>
              <a:buNone/>
            </a:pPr>
            <a:r>
              <a:rPr b="1" lang="en"/>
              <a:t>Conclusion:</a:t>
            </a:r>
            <a:r>
              <a:rPr lang="en"/>
              <a:t> In the Egyptian belief system, Aten was a sun god who became a powerful symbol of the King of Egypt. However, Aten soon faded away due to the population preferring the previous Egyptian deities.</a:t>
            </a:r>
            <a:endParaRPr/>
          </a:p>
          <a:p>
            <a:pPr indent="0" lvl="0" marL="0" rtl="0" algn="l">
              <a:spcBef>
                <a:spcPts val="1200"/>
              </a:spcBef>
              <a:spcAft>
                <a:spcPts val="0"/>
              </a:spcAft>
              <a:buNone/>
            </a:pPr>
            <a:r>
              <a:rPr lang="en"/>
              <a:t>A conclusion is a summary of your writing. But a great conclusion is a summary with your own personal opinion, neatly tucked away without </a:t>
            </a:r>
            <a:r>
              <a:rPr lang="en"/>
              <a:t>overwhelming</a:t>
            </a:r>
            <a:r>
              <a:rPr lang="en"/>
              <a:t> the core information purpose.</a:t>
            </a:r>
            <a:endParaRPr/>
          </a:p>
          <a:p>
            <a:pPr indent="0" lvl="0" marL="0" rtl="0" algn="l">
              <a:spcBef>
                <a:spcPts val="1200"/>
              </a:spcBef>
              <a:spcAft>
                <a:spcPts val="0"/>
              </a:spcAft>
              <a:buNone/>
            </a:pPr>
            <a:r>
              <a:rPr b="1" lang="en"/>
              <a:t>Alternate </a:t>
            </a:r>
            <a:r>
              <a:rPr b="1" lang="en"/>
              <a:t>Conclusion:</a:t>
            </a:r>
            <a:r>
              <a:rPr lang="en"/>
              <a:t> Aten was a solar god who was considered the giver of life, which I believe was because the sun’s light grows crops. This shows the importance of the sun in Egyptian culture, which is why it is surprising that he faded out of popularity after the </a:t>
            </a:r>
            <a:r>
              <a:rPr lang="en"/>
              <a:t>Pharaoh</a:t>
            </a:r>
            <a:r>
              <a:rPr lang="en"/>
              <a:t> Akhenaten’s death.</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