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or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ora-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ra-italic.fntdata"/><Relationship Id="rId25" Type="http://schemas.openxmlformats.org/officeDocument/2006/relationships/font" Target="fonts/Lora-bold.fntdata"/><Relationship Id="rId27" Type="http://schemas.openxmlformats.org/officeDocument/2006/relationships/font" Target="fonts/Lor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d99748fe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d99748fe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d99748fe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d99748fe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d99748fe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d99748fe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d99748fe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d99748fe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d99748fe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d99748fe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bd99748fe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bd99748fe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bd99748fe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bd99748fe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d99748fe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d99748fe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d99748fe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d99748fe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o9aVjBHEEbU"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PEEL Paragraphs Slideshow</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L.I: We are EXPLORING </a:t>
            </a:r>
            <a:r>
              <a:rPr lang="en">
                <a:solidFill>
                  <a:schemeClr val="dk2"/>
                </a:solidFill>
                <a:highlight>
                  <a:schemeClr val="lt1"/>
                </a:highlight>
                <a:latin typeface="Roboto"/>
                <a:ea typeface="Roboto"/>
                <a:cs typeface="Roboto"/>
                <a:sym typeface="Roboto"/>
              </a:rPr>
              <a:t>on classifying paragraphs using the PEEL structure.</a:t>
            </a:r>
            <a:r>
              <a:rPr i="1" lang="en">
                <a:solidFill>
                  <a:srgbClr val="495057"/>
                </a:solidFill>
                <a:latin typeface="Roboto"/>
                <a:ea typeface="Roboto"/>
                <a:cs typeface="Roboto"/>
                <a:sym typeface="Roboto"/>
              </a:rPr>
              <a:t> </a:t>
            </a:r>
            <a:endParaRPr/>
          </a:p>
        </p:txBody>
      </p:sp>
      <p:pic>
        <p:nvPicPr>
          <p:cNvPr id="60" name="Google Shape;60;p13"/>
          <p:cNvPicPr preferRelativeResize="0"/>
          <p:nvPr/>
        </p:nvPicPr>
        <p:blipFill>
          <a:blip r:embed="rId3">
            <a:alphaModFix/>
          </a:blip>
          <a:stretch>
            <a:fillRect/>
          </a:stretch>
        </p:blipFill>
        <p:spPr>
          <a:xfrm>
            <a:off x="2585975" y="2741625"/>
            <a:ext cx="3983498" cy="2239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13" name="Google Shape;113;p22"/>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Using the PEEL paragraph structure write an information </a:t>
            </a:r>
            <a:r>
              <a:rPr lang="en"/>
              <a:t>report</a:t>
            </a:r>
            <a:r>
              <a:rPr lang="en"/>
              <a:t> about how to be confident when in the water.</a:t>
            </a:r>
            <a:endParaRPr/>
          </a:p>
        </p:txBody>
      </p:sp>
      <p:pic>
        <p:nvPicPr>
          <p:cNvPr id="114" name="Google Shape;114;p22"/>
          <p:cNvPicPr preferRelativeResize="0"/>
          <p:nvPr/>
        </p:nvPicPr>
        <p:blipFill>
          <a:blip r:embed="rId3">
            <a:alphaModFix/>
          </a:blip>
          <a:stretch>
            <a:fillRect/>
          </a:stretch>
        </p:blipFill>
        <p:spPr>
          <a:xfrm>
            <a:off x="3162950" y="152400"/>
            <a:ext cx="5828650" cy="483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Paraphrasing</a:t>
            </a:r>
            <a:endParaRPr/>
          </a:p>
        </p:txBody>
      </p:sp>
      <p:sp>
        <p:nvSpPr>
          <p:cNvPr id="66" name="Google Shape;66;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paraphrasing the question.</a:t>
            </a:r>
            <a:endParaRPr/>
          </a:p>
        </p:txBody>
      </p:sp>
      <p:pic>
        <p:nvPicPr>
          <p:cNvPr id="67" name="Google Shape;67;p14"/>
          <p:cNvPicPr preferRelativeResize="0"/>
          <p:nvPr/>
        </p:nvPicPr>
        <p:blipFill>
          <a:blip r:embed="rId4">
            <a:alphaModFix/>
          </a:blip>
          <a:stretch>
            <a:fillRect/>
          </a:stretch>
        </p:blipFill>
        <p:spPr>
          <a:xfrm>
            <a:off x="3119700" y="152400"/>
            <a:ext cx="5295900" cy="485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0" y="0"/>
            <a:ext cx="9144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However, fundamentally the constraints on the development of Māori land have their roots in New Zealand‟s history of colonialism, and the ongoing challenges that this history brings with it in many different spheres of life for Māori landowners. Meanwhile finding solutions for overcoming challenges requires new development approaches that challenge much of the postcolonial orthodoxy within government and tribal institutions. Just like how paragraphs have their roots in the PEEL structure.</a:t>
            </a:r>
            <a:endParaRPr/>
          </a:p>
        </p:txBody>
      </p:sp>
      <p:pic>
        <p:nvPicPr>
          <p:cNvPr id="73" name="Google Shape;73;p15"/>
          <p:cNvPicPr preferRelativeResize="0"/>
          <p:nvPr/>
        </p:nvPicPr>
        <p:blipFill>
          <a:blip r:embed="rId3">
            <a:alphaModFix/>
          </a:blip>
          <a:stretch>
            <a:fillRect/>
          </a:stretch>
        </p:blipFill>
        <p:spPr>
          <a:xfrm>
            <a:off x="152400" y="1310500"/>
            <a:ext cx="8824100" cy="3645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152400" y="152400"/>
            <a:ext cx="8814250"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152400" y="152400"/>
            <a:ext cx="8814250" cy="485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89" name="Google Shape;89;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PEEL is used for informative, non-fictional writing. However, you can see the similarity with fictional writing too. On the next slide you will see a paragraph from a fictional story. Write the PEEL sentences from the paragraph into your English books and then write a paragraph of your own creative story. Also, indicate which of the PEEL sentences are </a:t>
            </a:r>
            <a:r>
              <a:rPr lang="en"/>
              <a:t>from the paragraph you just wrote.</a:t>
            </a:r>
            <a:endParaRPr/>
          </a:p>
        </p:txBody>
      </p:sp>
      <p:pic>
        <p:nvPicPr>
          <p:cNvPr id="90" name="Google Shape;90;p18"/>
          <p:cNvPicPr preferRelativeResize="0"/>
          <p:nvPr/>
        </p:nvPicPr>
        <p:blipFill>
          <a:blip r:embed="rId3">
            <a:alphaModFix/>
          </a:blip>
          <a:stretch>
            <a:fillRect/>
          </a:stretch>
        </p:blipFill>
        <p:spPr>
          <a:xfrm>
            <a:off x="3182675" y="152400"/>
            <a:ext cx="5808924" cy="484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a:off x="68975" y="68975"/>
            <a:ext cx="9006000" cy="50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There was something mysterious in the air that morning. Nothing was done in its regular order and </a:t>
            </a:r>
            <a:r>
              <a:rPr lang="en" sz="1800">
                <a:solidFill>
                  <a:schemeClr val="lt2"/>
                </a:solidFill>
                <a:latin typeface="Source Sans Pro"/>
                <a:ea typeface="Source Sans Pro"/>
                <a:cs typeface="Source Sans Pro"/>
                <a:sym typeface="Source Sans Pro"/>
              </a:rPr>
              <a:t>several of the native servants seemed missing, while those whom Mark saw slunk or hurried about with ashy and scared faces. But no one would tell her anything, and her Ayah did not come. She was actually left alone as the morning went on and at last wandered out into the garden and began to play by herself under a tree near the veranda. She pretended that she was making a flower-bed, and she stuck big scarlet hibiscus blossoms into little heaps of earth, all the time growing more and more angry and muttering to herself the things she would say and the names she would call Saidie when she returned. “Pig! Pig! Daughter of Pigs!” she said, because to call a native a pig is the worst insult of all. She was grinding her teeth and saying this over and over again when she heard her mother come out on the veranda with someone. She was with a fair young man, and they stood talking together for some time. Mary knew the fair young man who looked like a boy. She had heard that he was a very young officer who had just come from England. There was something odd about the young officer but Mary couldn’t figure out what it was. That is when she saw it. There was a tiny twelve-legged spider tattoo on his neck where it’d been hidden by his collar. He was a member of the Phantom Troupe. That was why nothing was done in its regular order. The old master had talked about how he had no chance to fight against this group. He had taken over as the new master of the house and changed everything.</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01" name="Google Shape;101;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 the next slide you will see a an extract from a fictional story. There are paragraphs within the extract but they are not shown. Indicate where the paragraphs should be in the story and then write if it is a better story if there are paragraphs in there or not.</a:t>
            </a:r>
            <a:endParaRPr/>
          </a:p>
        </p:txBody>
      </p:sp>
      <p:pic>
        <p:nvPicPr>
          <p:cNvPr id="102" name="Google Shape;102;p20"/>
          <p:cNvPicPr preferRelativeResize="0"/>
          <p:nvPr/>
        </p:nvPicPr>
        <p:blipFill>
          <a:blip r:embed="rId3">
            <a:alphaModFix/>
          </a:blip>
          <a:stretch>
            <a:fillRect/>
          </a:stretch>
        </p:blipFill>
        <p:spPr>
          <a:xfrm>
            <a:off x="3182675" y="152400"/>
            <a:ext cx="5808925" cy="484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nvSpPr>
        <p:spPr>
          <a:xfrm>
            <a:off x="0" y="0"/>
            <a:ext cx="9144000" cy="4917900"/>
          </a:xfrm>
          <a:prstGeom prst="rect">
            <a:avLst/>
          </a:prstGeom>
          <a:noFill/>
          <a:ln>
            <a:noFill/>
          </a:ln>
        </p:spPr>
        <p:txBody>
          <a:bodyPr anchorCtr="0" anchor="t" bIns="91425" lIns="91425" spcFirstLastPara="1" rIns="91425" wrap="square" tIns="91425">
            <a:spAutoFit/>
          </a:bodyPr>
          <a:lstStyle/>
          <a:p>
            <a:pPr indent="0" lvl="0" marL="0" rtl="0" algn="l">
              <a:lnSpc>
                <a:spcPct val="155555"/>
              </a:lnSpc>
              <a:spcBef>
                <a:spcPts val="300"/>
              </a:spcBef>
              <a:spcAft>
                <a:spcPts val="0"/>
              </a:spcAft>
              <a:buNone/>
            </a:pPr>
            <a:r>
              <a:rPr lang="en" sz="1350">
                <a:solidFill>
                  <a:srgbClr val="2A2A2A"/>
                </a:solidFill>
                <a:highlight>
                  <a:srgbClr val="FFFFFF"/>
                </a:highlight>
                <a:latin typeface="Lora"/>
                <a:ea typeface="Lora"/>
                <a:cs typeface="Lora"/>
                <a:sym typeface="Lora"/>
              </a:rPr>
              <a:t>I shed the cover and look up to a starless sky. Cold air is a relief before it starts to frost my breath. There’s sand here, too, sand everywhere, washed out to a midnight blue. Beside me, my father lays akimbo, the sand snowflaked in his hair, glimmering white. His merino wool jacket is unzipped. We watched a Bear Grylls episode once, where he carves out a hole in a dead camel and spends the night inside. My father’s chest’s too small for that. I huddle beside him for the little warmth that it gives. The wind picks up. I rake my fingers through the sand, scoop it out and raise my hand above my head to watch the breeze blow it out of my fist, grain by grain. We must be outside, or maybe underground. The longer I lie there, the more the wind sounds like footsteps. I’m tired, but I force myself to lift up on my elbows and look around. There’s people everywhere, walking with their gazes trained on the road ahead, wrapped up to the chin in robes and blankets — have they been here from the start? My father never liked other people. He never liked me very much, but I think that’s only because I reminded him of himself. I never much liked him for the same reason. And the yelling. And that one time he said something mum didn’t like. Even if he were to keep saying it again, I’d like to have him back. My father smells of rot. His skin peels from his cheeks, from his jaw, flakes like old paint. I can’t keep him. He’s silent — the more people crowd around us, the more of them step right over our bodies, the more silent he is, the more he falls apart. He’s never going to complain about anything again. It’s peaceful, almost, the falling apart.</a:t>
            </a:r>
            <a:endParaRPr sz="1350">
              <a:solidFill>
                <a:srgbClr val="2A2A2A"/>
              </a:solidFill>
              <a:highlight>
                <a:srgbClr val="FFFFFF"/>
              </a:highlight>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