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c038dda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c038dda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0c038ddaa9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0c038ddaa9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c038ddaa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c038ddaa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c038ddaa9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c038ddaa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c038ddaa9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c038ddaa9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c038ddaa9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0c038ddaa9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0c038ddaa9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c038ddaa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c038ddaa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Vegetables, meat, water, hay, cars, helicopters, kayaks, canoes, plants, rocks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c038ddaa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0c038ddaa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c038ddaa9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0c038ddaa9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0c038ddaa9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0c038ddaa9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aDK043SZNVA"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jpg"/><Relationship Id="rId11" Type="http://schemas.openxmlformats.org/officeDocument/2006/relationships/image" Target="../media/image18.png"/><Relationship Id="rId10" Type="http://schemas.openxmlformats.org/officeDocument/2006/relationships/image" Target="../media/image19.png"/><Relationship Id="rId12" Type="http://schemas.openxmlformats.org/officeDocument/2006/relationships/image" Target="../media/image20.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eastonbh.ac.nz/2021/02/a-brief-history-of-the-maori-economy-how-things-change/"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getready.govt.nz/prepared/household/supplies"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6144000" y="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Economy Key Terms.</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3</a:t>
            </a:r>
            <a:endParaRPr/>
          </a:p>
        </p:txBody>
      </p:sp>
      <p:pic>
        <p:nvPicPr>
          <p:cNvPr id="149" name="Google Shape;149;p30"/>
          <p:cNvPicPr preferRelativeResize="0"/>
          <p:nvPr/>
        </p:nvPicPr>
        <p:blipFill>
          <a:blip r:embed="rId3">
            <a:alphaModFix/>
          </a:blip>
          <a:stretch>
            <a:fillRect/>
          </a:stretch>
        </p:blipFill>
        <p:spPr>
          <a:xfrm>
            <a:off x="140200" y="2031900"/>
            <a:ext cx="2791949" cy="2966250"/>
          </a:xfrm>
          <a:prstGeom prst="rect">
            <a:avLst/>
          </a:prstGeom>
          <a:noFill/>
          <a:ln>
            <a:noFill/>
          </a:ln>
        </p:spPr>
      </p:pic>
      <p:pic>
        <p:nvPicPr>
          <p:cNvPr id="150" name="Google Shape;150;p30"/>
          <p:cNvPicPr preferRelativeResize="0"/>
          <p:nvPr/>
        </p:nvPicPr>
        <p:blipFill>
          <a:blip r:embed="rId4">
            <a:alphaModFix/>
          </a:blip>
          <a:stretch>
            <a:fillRect/>
          </a:stretch>
        </p:blipFill>
        <p:spPr>
          <a:xfrm>
            <a:off x="3092088" y="2024850"/>
            <a:ext cx="2854212" cy="296625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06250" y="2031900"/>
            <a:ext cx="2854199" cy="296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nvSpPr>
        <p:spPr>
          <a:xfrm>
            <a:off x="0" y="0"/>
            <a:ext cx="9144000" cy="5253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400">
                <a:solidFill>
                  <a:srgbClr val="1F476F"/>
                </a:solidFill>
                <a:highlight>
                  <a:srgbClr val="FFFFFF"/>
                </a:highlight>
              </a:rPr>
              <a:t>At home</a:t>
            </a:r>
            <a:endParaRPr b="1" sz="2400">
              <a:solidFill>
                <a:srgbClr val="1F476F"/>
              </a:solidFill>
              <a:highlight>
                <a:srgbClr val="FFFFFF"/>
              </a:highlight>
            </a:endParaRPr>
          </a:p>
          <a:p>
            <a:pPr indent="0" lvl="0" marL="0" rtl="0" algn="l">
              <a:lnSpc>
                <a:spcPct val="150000"/>
              </a:lnSpc>
              <a:spcBef>
                <a:spcPts val="400"/>
              </a:spcBef>
              <a:spcAft>
                <a:spcPts val="0"/>
              </a:spcAft>
              <a:buNone/>
            </a:pPr>
            <a:r>
              <a:rPr lang="en">
                <a:solidFill>
                  <a:srgbClr val="1F476F"/>
                </a:solidFill>
                <a:highlight>
                  <a:srgbClr val="FFFFFF"/>
                </a:highlight>
              </a:rPr>
              <a:t>You probably have most of the things you need already. You don’t have to have them all in one place, but you might have to find them in a hurry and/or in the dark.</a:t>
            </a:r>
            <a:endParaRPr>
              <a:solidFill>
                <a:srgbClr val="1F476F"/>
              </a:solidFill>
              <a:highlight>
                <a:srgbClr val="FFFFFF"/>
              </a:highlight>
            </a:endParaRPr>
          </a:p>
          <a:p>
            <a:pPr indent="-228600" lvl="0" marL="457200" rtl="0" algn="l">
              <a:lnSpc>
                <a:spcPct val="150000"/>
              </a:lnSpc>
              <a:spcBef>
                <a:spcPts val="1200"/>
              </a:spcBef>
              <a:spcAft>
                <a:spcPts val="0"/>
              </a:spcAft>
              <a:buClr>
                <a:srgbClr val="1F476F"/>
              </a:buClr>
              <a:buSzPts val="1400"/>
              <a:buNone/>
            </a:pPr>
            <a:r>
              <a:rPr lang="en">
                <a:solidFill>
                  <a:srgbClr val="1F476F"/>
                </a:solidFill>
                <a:highlight>
                  <a:srgbClr val="FFFFFF"/>
                </a:highlight>
              </a:rPr>
              <a:t>1. Water for three days or more — make sure you have at least nine litres of water for every person. This will be enough for drinking and basic hygiene.</a:t>
            </a:r>
            <a:endParaRPr>
              <a:solidFill>
                <a:srgbClr val="1F476F"/>
              </a:solidFill>
              <a:highlight>
                <a:srgbClr val="FFFFFF"/>
              </a:highlight>
            </a:endParaRPr>
          </a:p>
          <a:p>
            <a:pPr indent="-228600" lvl="0" marL="457200" rtl="0" algn="l">
              <a:lnSpc>
                <a:spcPct val="150000"/>
              </a:lnSpc>
              <a:spcBef>
                <a:spcPts val="0"/>
              </a:spcBef>
              <a:spcAft>
                <a:spcPts val="0"/>
              </a:spcAft>
              <a:buClr>
                <a:srgbClr val="1F476F"/>
              </a:buClr>
              <a:buSzPts val="1400"/>
              <a:buNone/>
            </a:pPr>
            <a:r>
              <a:rPr lang="en">
                <a:solidFill>
                  <a:srgbClr val="1F476F"/>
                </a:solidFill>
                <a:highlight>
                  <a:srgbClr val="FFFFFF"/>
                </a:highlight>
              </a:rPr>
              <a:t>2. Long-lasting food that doesn’t need cooking (unless you have a camping stove or gas barbecue) and food for babies and pets.</a:t>
            </a:r>
            <a:endParaRPr>
              <a:solidFill>
                <a:srgbClr val="1F476F"/>
              </a:solidFill>
              <a:highlight>
                <a:srgbClr val="FFFFFF"/>
              </a:highlight>
            </a:endParaRPr>
          </a:p>
          <a:p>
            <a:pPr indent="-228600" lvl="0" marL="457200" rtl="0" algn="l">
              <a:lnSpc>
                <a:spcPct val="150000"/>
              </a:lnSpc>
              <a:spcBef>
                <a:spcPts val="0"/>
              </a:spcBef>
              <a:spcAft>
                <a:spcPts val="0"/>
              </a:spcAft>
              <a:buClr>
                <a:srgbClr val="1F476F"/>
              </a:buClr>
              <a:buSzPts val="1400"/>
              <a:buNone/>
            </a:pPr>
            <a:r>
              <a:rPr lang="en">
                <a:solidFill>
                  <a:srgbClr val="1F476F"/>
                </a:solidFill>
                <a:highlight>
                  <a:srgbClr val="FFFFFF"/>
                </a:highlight>
              </a:rPr>
              <a:t>3. Toilet paper and large plastic buckets for an emergency toilet.</a:t>
            </a:r>
            <a:endParaRPr>
              <a:solidFill>
                <a:srgbClr val="1F476F"/>
              </a:solidFill>
              <a:highlight>
                <a:srgbClr val="FFFFFF"/>
              </a:highlight>
            </a:endParaRPr>
          </a:p>
          <a:p>
            <a:pPr indent="-228600" lvl="0" marL="457200" rtl="0" algn="l">
              <a:lnSpc>
                <a:spcPct val="150000"/>
              </a:lnSpc>
              <a:spcBef>
                <a:spcPts val="0"/>
              </a:spcBef>
              <a:spcAft>
                <a:spcPts val="0"/>
              </a:spcAft>
              <a:buClr>
                <a:srgbClr val="1F476F"/>
              </a:buClr>
              <a:buSzPts val="1400"/>
              <a:buNone/>
            </a:pPr>
            <a:r>
              <a:rPr lang="en">
                <a:solidFill>
                  <a:srgbClr val="1F476F"/>
                </a:solidFill>
                <a:highlight>
                  <a:srgbClr val="FFFFFF"/>
                </a:highlight>
              </a:rPr>
              <a:t>4. Work gloves and a properly-fitted P2 or N95 mask.</a:t>
            </a:r>
            <a:endParaRPr>
              <a:solidFill>
                <a:srgbClr val="1F476F"/>
              </a:solidFill>
              <a:highlight>
                <a:srgbClr val="FFFFFF"/>
              </a:highlight>
            </a:endParaRPr>
          </a:p>
          <a:p>
            <a:pPr indent="0" lvl="0" marL="0" rtl="0" algn="l">
              <a:lnSpc>
                <a:spcPct val="150000"/>
              </a:lnSpc>
              <a:spcBef>
                <a:spcPts val="0"/>
              </a:spcBef>
              <a:spcAft>
                <a:spcPts val="0"/>
              </a:spcAft>
              <a:buNone/>
            </a:pPr>
            <a:r>
              <a:rPr lang="en">
                <a:solidFill>
                  <a:srgbClr val="1F476F"/>
                </a:solidFill>
                <a:highlight>
                  <a:srgbClr val="FFFFFF"/>
                </a:highlight>
              </a:rPr>
              <a:t>If you have special dietary needs, make sure you have enough to last three days at home. As well as in a grab bag. If you have to evacuate, emergency shelters may not have the food that you need.</a:t>
            </a:r>
            <a:endParaRPr>
              <a:solidFill>
                <a:srgbClr val="1F476F"/>
              </a:solidFill>
              <a:highlight>
                <a:srgbClr val="FFFFFF"/>
              </a:highlight>
            </a:endParaRPr>
          </a:p>
          <a:p>
            <a:pPr indent="0" lvl="0" marL="0" rtl="0" algn="l">
              <a:lnSpc>
                <a:spcPct val="150000"/>
              </a:lnSpc>
              <a:spcBef>
                <a:spcPts val="1200"/>
              </a:spcBef>
              <a:spcAft>
                <a:spcPts val="0"/>
              </a:spcAft>
              <a:buNone/>
            </a:pPr>
            <a:r>
              <a:rPr lang="en">
                <a:solidFill>
                  <a:srgbClr val="1F476F"/>
                </a:solidFill>
                <a:highlight>
                  <a:srgbClr val="FFFFFF"/>
                </a:highlight>
              </a:rPr>
              <a:t>Don't forget that you and your neighbours can help each other by sharing supplies too. </a:t>
            </a:r>
            <a:endParaRPr>
              <a:solidFill>
                <a:srgbClr val="1F476F"/>
              </a:solidFill>
              <a:highlight>
                <a:srgbClr val="FFFFFF"/>
              </a:highlight>
            </a:endParaRPr>
          </a:p>
          <a:p>
            <a:pPr indent="0" lvl="0" marL="0" rtl="0" algn="l">
              <a:lnSpc>
                <a:spcPct val="150000"/>
              </a:lnSpc>
              <a:spcBef>
                <a:spcPts val="1200"/>
              </a:spcBef>
              <a:spcAft>
                <a:spcPts val="1200"/>
              </a:spcAft>
              <a:buNone/>
            </a:pPr>
            <a:r>
              <a:rPr lang="en">
                <a:solidFill>
                  <a:srgbClr val="1F476F"/>
                </a:solidFill>
                <a:highlight>
                  <a:srgbClr val="FFFFFF"/>
                </a:highlight>
              </a:rPr>
              <a:t>By looking after yourself and your household, you'll also be helping emergency services focus their limited resources on the people who need the most help.</a:t>
            </a:r>
            <a:endParaRPr>
              <a:solidFill>
                <a:srgbClr val="1F476F"/>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10 Things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a:t>
            </a:r>
            <a:r>
              <a:rPr lang="en" sz="3000"/>
              <a:t> the following </a:t>
            </a:r>
            <a:r>
              <a:rPr lang="en" sz="3000" u="sng">
                <a:solidFill>
                  <a:schemeClr val="hlink"/>
                </a:solidFill>
                <a:hlinkClick r:id="rId3"/>
              </a:rPr>
              <a:t>video</a:t>
            </a:r>
            <a:r>
              <a:rPr lang="en" sz="3000"/>
              <a:t> about 10 things they don’t tell you about NZ.</a:t>
            </a:r>
            <a:endParaRPr sz="3000"/>
          </a:p>
        </p:txBody>
      </p:sp>
      <p:pic>
        <p:nvPicPr>
          <p:cNvPr id="158" name="Google Shape;158;p31"/>
          <p:cNvPicPr preferRelativeResize="0"/>
          <p:nvPr/>
        </p:nvPicPr>
        <p:blipFill>
          <a:blip r:embed="rId4">
            <a:alphaModFix/>
          </a:blip>
          <a:stretch>
            <a:fillRect/>
          </a:stretch>
        </p:blipFill>
        <p:spPr>
          <a:xfrm>
            <a:off x="4386025" y="1389600"/>
            <a:ext cx="3286751" cy="248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Everyone should be able to complete TASK 1, if you finish it you can do TASK 2 and if that’s done you can do TASK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Having emergency supplies when you need them is important as it could save your life anywhere at any time.</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people have played a big part in New Zealand’s economy and have helped settlers a lot.</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NZ Products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Kiwis want to produce the most i</a:t>
            </a:r>
            <a:r>
              <a:rPr lang="en" sz="1800">
                <a:solidFill>
                  <a:schemeClr val="dk1"/>
                </a:solidFill>
                <a:latin typeface="Lato"/>
                <a:ea typeface="Lato"/>
                <a:cs typeface="Lato"/>
                <a:sym typeface="Lato"/>
              </a:rPr>
              <a:t>mportant products in NZ.</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why the following are very important: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Fruit, dairy products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No. 8 wire, wood</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Blokart, ski plane, jet boats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these cannot be found locally, what else could you use or eat/drink instead?</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184" name="Google Shape;184;p35"/>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Blokart</a:t>
            </a:r>
            <a:r>
              <a:rPr lang="en">
                <a:solidFill>
                  <a:schemeClr val="dk1"/>
                </a:solidFill>
              </a:rPr>
              <a:t>                      </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Zorb                                                                           </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Ski plane</a:t>
            </a:r>
            <a:r>
              <a:rPr lang="en">
                <a:solidFill>
                  <a:schemeClr val="dk1"/>
                </a:solidFill>
              </a:rPr>
              <a:t>            </a:t>
            </a:r>
            <a:r>
              <a:rPr lang="en">
                <a:solidFill>
                  <a:srgbClr val="595959"/>
                </a:solidFill>
              </a:rPr>
              <a:t>             </a:t>
            </a:r>
            <a:endParaRPr>
              <a:solidFill>
                <a:schemeClr val="dk1"/>
              </a:solidFill>
            </a:endParaRPr>
          </a:p>
        </p:txBody>
      </p:sp>
      <p:sp>
        <p:nvSpPr>
          <p:cNvPr id="190" name="Google Shape;190;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Wood</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Wine             </a:t>
            </a:r>
            <a:endParaRPr/>
          </a:p>
        </p:txBody>
      </p:sp>
      <p:sp>
        <p:nvSpPr>
          <p:cNvPr id="194" name="Google Shape;194;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Bungy            </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No. 8 wire                        </a:t>
            </a:r>
            <a:endParaRPr/>
          </a:p>
        </p:txBody>
      </p:sp>
      <p:sp>
        <p:nvSpPr>
          <p:cNvPr id="198" name="Google Shape;198;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Fruit</a:t>
            </a:r>
            <a:r>
              <a:rPr lang="en">
                <a:solidFill>
                  <a:schemeClr val="dk1"/>
                </a:solidFill>
              </a:rPr>
              <a:t>              </a:t>
            </a:r>
            <a:r>
              <a:rPr lang="en" sz="1800">
                <a:solidFill>
                  <a:schemeClr val="dk2"/>
                </a:solidFill>
              </a:rPr>
              <a:t>         </a:t>
            </a:r>
            <a:endParaRPr/>
          </a:p>
        </p:txBody>
      </p:sp>
      <p:sp>
        <p:nvSpPr>
          <p:cNvPr id="199" name="Google Shape;199;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Dairy products                                </a:t>
            </a:r>
            <a:endParaRPr/>
          </a:p>
        </p:txBody>
      </p:sp>
      <p:sp>
        <p:nvSpPr>
          <p:cNvPr id="202" name="Google Shape;202;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Jet boats                 </a:t>
            </a:r>
            <a:endParaRPr/>
          </a:p>
        </p:txBody>
      </p:sp>
      <p:pic>
        <p:nvPicPr>
          <p:cNvPr id="203" name="Google Shape;203;p35"/>
          <p:cNvPicPr preferRelativeResize="0"/>
          <p:nvPr/>
        </p:nvPicPr>
        <p:blipFill>
          <a:blip r:embed="rId3">
            <a:alphaModFix/>
          </a:blip>
          <a:stretch>
            <a:fillRect/>
          </a:stretch>
        </p:blipFill>
        <p:spPr>
          <a:xfrm>
            <a:off x="6038400" y="73300"/>
            <a:ext cx="1325527" cy="606576"/>
          </a:xfrm>
          <a:prstGeom prst="rect">
            <a:avLst/>
          </a:prstGeom>
          <a:noFill/>
          <a:ln>
            <a:noFill/>
          </a:ln>
        </p:spPr>
      </p:pic>
      <p:pic>
        <p:nvPicPr>
          <p:cNvPr descr="Indi and henny on blokarts | Free trials of expensive BloKar… | Flickr" id="204" name="Google Shape;204;p35"/>
          <p:cNvPicPr preferRelativeResize="0"/>
          <p:nvPr/>
        </p:nvPicPr>
        <p:blipFill>
          <a:blip r:embed="rId4">
            <a:alphaModFix/>
          </a:blip>
          <a:stretch>
            <a:fillRect/>
          </a:stretch>
        </p:blipFill>
        <p:spPr>
          <a:xfrm>
            <a:off x="7506725" y="73300"/>
            <a:ext cx="1449000" cy="606575"/>
          </a:xfrm>
          <a:prstGeom prst="rect">
            <a:avLst/>
          </a:prstGeom>
          <a:noFill/>
          <a:ln>
            <a:noFill/>
          </a:ln>
        </p:spPr>
      </p:pic>
      <p:pic>
        <p:nvPicPr>
          <p:cNvPr id="205" name="Google Shape;205;p35"/>
          <p:cNvPicPr preferRelativeResize="0"/>
          <p:nvPr/>
        </p:nvPicPr>
        <p:blipFill>
          <a:blip r:embed="rId5">
            <a:alphaModFix/>
          </a:blip>
          <a:stretch>
            <a:fillRect/>
          </a:stretch>
        </p:blipFill>
        <p:spPr>
          <a:xfrm>
            <a:off x="6038400" y="1080075"/>
            <a:ext cx="1325525" cy="657800"/>
          </a:xfrm>
          <a:prstGeom prst="rect">
            <a:avLst/>
          </a:prstGeom>
          <a:noFill/>
          <a:ln>
            <a:noFill/>
          </a:ln>
        </p:spPr>
      </p:pic>
      <p:pic>
        <p:nvPicPr>
          <p:cNvPr id="206" name="Google Shape;206;p35"/>
          <p:cNvPicPr preferRelativeResize="0"/>
          <p:nvPr/>
        </p:nvPicPr>
        <p:blipFill>
          <a:blip r:embed="rId6">
            <a:alphaModFix/>
          </a:blip>
          <a:stretch>
            <a:fillRect/>
          </a:stretch>
        </p:blipFill>
        <p:spPr>
          <a:xfrm>
            <a:off x="7506725" y="1127300"/>
            <a:ext cx="1449000" cy="657800"/>
          </a:xfrm>
          <a:prstGeom prst="rect">
            <a:avLst/>
          </a:prstGeom>
          <a:noFill/>
          <a:ln>
            <a:noFill/>
          </a:ln>
        </p:spPr>
      </p:pic>
      <p:pic>
        <p:nvPicPr>
          <p:cNvPr id="207" name="Google Shape;207;p35"/>
          <p:cNvPicPr preferRelativeResize="0"/>
          <p:nvPr/>
        </p:nvPicPr>
        <p:blipFill>
          <a:blip r:embed="rId7">
            <a:alphaModFix/>
          </a:blip>
          <a:stretch>
            <a:fillRect/>
          </a:stretch>
        </p:blipFill>
        <p:spPr>
          <a:xfrm>
            <a:off x="6038399" y="2189300"/>
            <a:ext cx="1325524" cy="606574"/>
          </a:xfrm>
          <a:prstGeom prst="rect">
            <a:avLst/>
          </a:prstGeom>
          <a:noFill/>
          <a:ln>
            <a:noFill/>
          </a:ln>
        </p:spPr>
      </p:pic>
      <p:pic>
        <p:nvPicPr>
          <p:cNvPr id="208" name="Google Shape;208;p35"/>
          <p:cNvPicPr preferRelativeResize="0"/>
          <p:nvPr/>
        </p:nvPicPr>
        <p:blipFill>
          <a:blip r:embed="rId8">
            <a:alphaModFix/>
          </a:blip>
          <a:stretch>
            <a:fillRect/>
          </a:stretch>
        </p:blipFill>
        <p:spPr>
          <a:xfrm>
            <a:off x="7506725" y="2189300"/>
            <a:ext cx="1449000" cy="606575"/>
          </a:xfrm>
          <a:prstGeom prst="rect">
            <a:avLst/>
          </a:prstGeom>
          <a:noFill/>
          <a:ln>
            <a:noFill/>
          </a:ln>
        </p:spPr>
      </p:pic>
      <p:pic>
        <p:nvPicPr>
          <p:cNvPr id="209" name="Google Shape;209;p35"/>
          <p:cNvPicPr preferRelativeResize="0"/>
          <p:nvPr/>
        </p:nvPicPr>
        <p:blipFill>
          <a:blip r:embed="rId9">
            <a:alphaModFix/>
          </a:blip>
          <a:stretch>
            <a:fillRect/>
          </a:stretch>
        </p:blipFill>
        <p:spPr>
          <a:xfrm>
            <a:off x="6038400" y="3185825"/>
            <a:ext cx="1325524" cy="606575"/>
          </a:xfrm>
          <a:prstGeom prst="rect">
            <a:avLst/>
          </a:prstGeom>
          <a:noFill/>
          <a:ln>
            <a:noFill/>
          </a:ln>
        </p:spPr>
      </p:pic>
      <p:pic>
        <p:nvPicPr>
          <p:cNvPr id="210" name="Google Shape;210;p35"/>
          <p:cNvPicPr preferRelativeResize="0"/>
          <p:nvPr/>
        </p:nvPicPr>
        <p:blipFill>
          <a:blip r:embed="rId10">
            <a:alphaModFix/>
          </a:blip>
          <a:stretch>
            <a:fillRect/>
          </a:stretch>
        </p:blipFill>
        <p:spPr>
          <a:xfrm>
            <a:off x="7506725" y="3196075"/>
            <a:ext cx="1449001" cy="606574"/>
          </a:xfrm>
          <a:prstGeom prst="rect">
            <a:avLst/>
          </a:prstGeom>
          <a:noFill/>
          <a:ln>
            <a:noFill/>
          </a:ln>
        </p:spPr>
      </p:pic>
      <p:pic>
        <p:nvPicPr>
          <p:cNvPr id="211" name="Google Shape;211;p35"/>
          <p:cNvPicPr preferRelativeResize="0"/>
          <p:nvPr/>
        </p:nvPicPr>
        <p:blipFill>
          <a:blip r:embed="rId11">
            <a:alphaModFix/>
          </a:blip>
          <a:stretch>
            <a:fillRect/>
          </a:stretch>
        </p:blipFill>
        <p:spPr>
          <a:xfrm>
            <a:off x="6038400" y="4178725"/>
            <a:ext cx="1325525" cy="515800"/>
          </a:xfrm>
          <a:prstGeom prst="rect">
            <a:avLst/>
          </a:prstGeom>
          <a:noFill/>
          <a:ln>
            <a:noFill/>
          </a:ln>
        </p:spPr>
      </p:pic>
      <p:pic>
        <p:nvPicPr>
          <p:cNvPr id="212" name="Google Shape;212;p35"/>
          <p:cNvPicPr preferRelativeResize="0"/>
          <p:nvPr/>
        </p:nvPicPr>
        <p:blipFill>
          <a:blip r:embed="rId12">
            <a:alphaModFix/>
          </a:blip>
          <a:stretch>
            <a:fillRect/>
          </a:stretch>
        </p:blipFill>
        <p:spPr>
          <a:xfrm>
            <a:off x="7506725" y="4178725"/>
            <a:ext cx="1449000" cy="515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highlight>
                  <a:srgbClr val="FFFFFF"/>
                </a:highlight>
                <a:latin typeface="Comfortaa"/>
                <a:ea typeface="Comfortaa"/>
                <a:cs typeface="Comfortaa"/>
                <a:sym typeface="Comfortaa"/>
              </a:rPr>
              <a:t>Māori involvement in the economy has been an important part of New Zealand’s story. They proved themselves well at getting involved in the commercial economy and supplying settlers.</a:t>
            </a:r>
            <a:endParaRPr sz="1400">
              <a:solidFill>
                <a:schemeClr val="dk1"/>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this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latin typeface="Comfortaa"/>
                <a:ea typeface="Comfortaa"/>
                <a:cs typeface="Comfortaa"/>
                <a:sym typeface="Comfortaa"/>
              </a:rPr>
              <a:t> </a:t>
            </a:r>
            <a:r>
              <a:rPr lang="en" sz="1400">
                <a:solidFill>
                  <a:schemeClr val="dk1"/>
                </a:solidFill>
                <a:latin typeface="Comfortaa"/>
                <a:ea typeface="Comfortaa"/>
                <a:cs typeface="Comfortaa"/>
                <a:sym typeface="Comfortaa"/>
              </a:rPr>
              <a:t>about a brief history of the Māori economy.</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chemeClr val="dk1"/>
                </a:solidFill>
                <a:latin typeface="Comfortaa"/>
                <a:ea typeface="Comfortaa"/>
                <a:cs typeface="Comfortaa"/>
                <a:sym typeface="Comfortaa"/>
              </a:rPr>
              <a:t>Write about the products mentioned and write whether those products are needs or wants.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all of those products as a drawing</a:t>
            </a:r>
            <a:r>
              <a:rPr lang="en" sz="1400">
                <a:solidFill>
                  <a:srgbClr val="333333"/>
                </a:solidFill>
                <a:highlight>
                  <a:schemeClr val="lt1"/>
                </a:highlight>
                <a:latin typeface="Comfortaa"/>
                <a:ea typeface="Comfortaa"/>
                <a:cs typeface="Comfortaa"/>
                <a:sym typeface="Comfortaa"/>
              </a:rPr>
              <a:t>.</a:t>
            </a:r>
            <a:endParaRPr sz="1400">
              <a:solidFill>
                <a:schemeClr val="dk1"/>
              </a:solidFill>
              <a:latin typeface="Comfortaa"/>
              <a:ea typeface="Comfortaa"/>
              <a:cs typeface="Comfortaa"/>
              <a:sym typeface="Comfortaa"/>
            </a:endParaRPr>
          </a:p>
        </p:txBody>
      </p:sp>
      <p:pic>
        <p:nvPicPr>
          <p:cNvPr descr="Image from page 182 of &quot;Canadian wood products industries&quot;… | Flickr" id="219" name="Google Shape;219;p36"/>
          <p:cNvPicPr preferRelativeResize="0"/>
          <p:nvPr/>
        </p:nvPicPr>
        <p:blipFill>
          <a:blip r:embed="rId4">
            <a:alphaModFix/>
          </a:blip>
          <a:stretch>
            <a:fillRect/>
          </a:stretch>
        </p:blipFill>
        <p:spPr>
          <a:xfrm>
            <a:off x="2614500" y="2133400"/>
            <a:ext cx="3850501"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0" y="0"/>
            <a:ext cx="9144000" cy="5102700"/>
          </a:xfrm>
          <a:prstGeom prst="rect">
            <a:avLst/>
          </a:prstGeom>
          <a:noFill/>
          <a:ln>
            <a:noFill/>
          </a:ln>
        </p:spPr>
        <p:txBody>
          <a:bodyPr anchorCtr="0" anchor="t" bIns="91425" lIns="91425" spcFirstLastPara="1" rIns="91425" wrap="square" tIns="91425">
            <a:spAutoFit/>
          </a:bodyPr>
          <a:lstStyle/>
          <a:p>
            <a:pPr indent="0" lvl="0" marL="0" rtl="0" algn="l">
              <a:lnSpc>
                <a:spcPct val="171429"/>
              </a:lnSpc>
              <a:spcBef>
                <a:spcPts val="0"/>
              </a:spcBef>
              <a:spcAft>
                <a:spcPts val="0"/>
              </a:spcAft>
              <a:buNone/>
            </a:pPr>
            <a:r>
              <a:rPr b="1" lang="en">
                <a:solidFill>
                  <a:srgbClr val="444444"/>
                </a:solidFill>
                <a:highlight>
                  <a:srgbClr val="FFFFFF"/>
                </a:highlight>
              </a:rPr>
              <a:t>The End of the Nineteenth Century</a:t>
            </a:r>
            <a:endParaRPr b="1">
              <a:solidFill>
                <a:srgbClr val="444444"/>
              </a:solidFill>
              <a:highlight>
                <a:srgbClr val="FFFFFF"/>
              </a:highlight>
            </a:endParaRPr>
          </a:p>
          <a:p>
            <a:pPr indent="0" lvl="0" marL="0" rtl="0" algn="l">
              <a:lnSpc>
                <a:spcPct val="171429"/>
              </a:lnSpc>
              <a:spcBef>
                <a:spcPts val="2100"/>
              </a:spcBef>
              <a:spcAft>
                <a:spcPts val="2100"/>
              </a:spcAft>
              <a:buNone/>
            </a:pPr>
            <a:r>
              <a:rPr lang="en">
                <a:solidFill>
                  <a:srgbClr val="444444"/>
                </a:solidFill>
                <a:highlight>
                  <a:srgbClr val="FFFFFF"/>
                </a:highlight>
              </a:rPr>
              <a:t>By the end of the nineteenth century, then, the typical Māori was on their own bit of land although they would have continued a rich social life based on whanau and marae. Little of their land was of high quality but, even more important, it was poorly connected to the market economy, since roading development was skewed towards linking up Pakeha farmers with ports. Even more disastrously, the land was in the wrong places. We have to go into Pakeha economic development to explain this. Increasingly, from the middle of the nineteenth century the economy was founded on sheep – first wool and then, from 1882, frozen meat. (Dairy became important at the beginning of the twentieth century.) The indications are that Māori could have become successful sheep farmers. However, the majority of them did not live on land where sheep prospered. In about 232CE – before there were any humans here – the Taupo </a:t>
            </a:r>
            <a:r>
              <a:rPr lang="en">
                <a:solidFill>
                  <a:srgbClr val="444444"/>
                </a:solidFill>
                <a:highlight>
                  <a:srgbClr val="FFFFFF"/>
                </a:highlight>
              </a:rPr>
              <a:t>supervolcano</a:t>
            </a:r>
            <a:r>
              <a:rPr lang="en">
                <a:solidFill>
                  <a:srgbClr val="444444"/>
                </a:solidFill>
                <a:highlight>
                  <a:srgbClr val="FFFFFF"/>
                </a:highlight>
              </a:rPr>
              <a:t> erupted. It was a huge one, the most violent known in the world in the last 5000 years. The caldera is Lake Taupo. Its ash, which fell mainly to the east and the north, lacked key trace elements needed for livestock to thrive, while the new course of the resulting Waikato River left swamps through the Waikato basin.</a:t>
            </a:r>
            <a:endParaRPr>
              <a:solidFill>
                <a:srgbClr val="444444"/>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230" name="Google Shape;230;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12529"/>
                </a:solidFill>
                <a:highlight>
                  <a:srgbClr val="FFFFFF"/>
                </a:highlight>
              </a:rPr>
              <a:t>Being prepared means being equipped with the proper supplies you may need in the event of an emergency or disaster. It can help save your life anywhere in the world.</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What Supplies You Need</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“What Supplies You Need.”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product out of all of the emergency supplies.</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you think it is the most important product.</a:t>
            </a:r>
            <a:endParaRPr sz="1800">
              <a:solidFill>
                <a:schemeClr val="dk1"/>
              </a:solidFill>
              <a:highlight>
                <a:schemeClr val="lt1"/>
              </a:highlight>
            </a:endParaRPr>
          </a:p>
        </p:txBody>
      </p:sp>
      <p:pic>
        <p:nvPicPr>
          <p:cNvPr id="231" name="Google Shape;231;p38"/>
          <p:cNvPicPr preferRelativeResize="0"/>
          <p:nvPr/>
        </p:nvPicPr>
        <p:blipFill>
          <a:blip r:embed="rId4">
            <a:alphaModFix/>
          </a:blip>
          <a:stretch>
            <a:fillRect/>
          </a:stretch>
        </p:blipFill>
        <p:spPr>
          <a:xfrm>
            <a:off x="6389675" y="342075"/>
            <a:ext cx="2394600" cy="1661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