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 b="def" i="def"/>
      <a:tcStyle>
        <a:tcBdr/>
        <a:fill>
          <a:solidFill>
            <a:srgbClr val="EFE9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866443" y="4800586"/>
            <a:ext cx="6620968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Picture Placeholder 2"/>
          <p:cNvSpPr/>
          <p:nvPr>
            <p:ph type="pic" sz="half" idx="13"/>
          </p:nvPr>
        </p:nvSpPr>
        <p:spPr>
          <a:xfrm>
            <a:off x="866441" y="685799"/>
            <a:ext cx="6620969" cy="3640668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866443" y="5367325"/>
            <a:ext cx="6620966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xfrm>
            <a:off x="866441" y="1447800"/>
            <a:ext cx="6620969" cy="1981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866441" y="3657600"/>
            <a:ext cx="662096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181408" y="1447800"/>
            <a:ext cx="6001050" cy="2323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448177" y="3771174"/>
            <a:ext cx="5461159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Text Placeholder 3"/>
          <p:cNvSpPr/>
          <p:nvPr>
            <p:ph type="body" sz="quarter" idx="13"/>
          </p:nvPr>
        </p:nvSpPr>
        <p:spPr>
          <a:xfrm>
            <a:off x="866441" y="4350656"/>
            <a:ext cx="6620969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20" name="TextBox 11"/>
          <p:cNvSpPr txBox="1"/>
          <p:nvPr/>
        </p:nvSpPr>
        <p:spPr>
          <a:xfrm>
            <a:off x="719616" y="971252"/>
            <a:ext cx="51015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1" name="TextBox 14"/>
          <p:cNvSpPr txBox="1"/>
          <p:nvPr/>
        </p:nvSpPr>
        <p:spPr>
          <a:xfrm>
            <a:off x="7045409" y="2613786"/>
            <a:ext cx="51015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xfrm>
            <a:off x="866441" y="3124200"/>
            <a:ext cx="6620969" cy="16531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474834" y="1981200"/>
            <a:ext cx="221072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Text Placeholder 3"/>
          <p:cNvSpPr/>
          <p:nvPr>
            <p:ph type="body" sz="quarter" idx="13"/>
          </p:nvPr>
        </p:nvSpPr>
        <p:spPr>
          <a:xfrm>
            <a:off x="489475" y="2667000"/>
            <a:ext cx="2196085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41" name="Text Placeholder 4"/>
          <p:cNvSpPr/>
          <p:nvPr>
            <p:ph type="body" sz="quarter" idx="14"/>
          </p:nvPr>
        </p:nvSpPr>
        <p:spPr>
          <a:xfrm>
            <a:off x="2913503" y="1981199"/>
            <a:ext cx="2202755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142" name="Text Placeholder 3"/>
          <p:cNvSpPr/>
          <p:nvPr>
            <p:ph type="body" sz="quarter" idx="15"/>
          </p:nvPr>
        </p:nvSpPr>
        <p:spPr>
          <a:xfrm>
            <a:off x="2905585" y="2667000"/>
            <a:ext cx="2210673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43" name="Text Placeholder 4"/>
          <p:cNvSpPr/>
          <p:nvPr>
            <p:ph type="body" sz="quarter" idx="16"/>
          </p:nvPr>
        </p:nvSpPr>
        <p:spPr>
          <a:xfrm>
            <a:off x="5344917" y="1981199"/>
            <a:ext cx="219965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144" name="Text Placeholder 3"/>
          <p:cNvSpPr/>
          <p:nvPr>
            <p:ph type="body" sz="quarter" idx="17"/>
          </p:nvPr>
        </p:nvSpPr>
        <p:spPr>
          <a:xfrm>
            <a:off x="5344917" y="2667000"/>
            <a:ext cx="2199659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45" name="Straight Connector 16"/>
          <p:cNvSpPr/>
          <p:nvPr/>
        </p:nvSpPr>
        <p:spPr>
          <a:xfrm flipH="1">
            <a:off x="2795334" y="2133600"/>
            <a:ext cx="1" cy="39624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Straight Connector 17"/>
          <p:cNvSpPr/>
          <p:nvPr/>
        </p:nvSpPr>
        <p:spPr>
          <a:xfrm flipH="1">
            <a:off x="5223030" y="2133600"/>
            <a:ext cx="1" cy="396688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sz="quarter" idx="1"/>
          </p:nvPr>
        </p:nvSpPr>
        <p:spPr>
          <a:xfrm>
            <a:off x="489475" y="4250949"/>
            <a:ext cx="22056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Picture Placeholder 2"/>
          <p:cNvSpPr/>
          <p:nvPr>
            <p:ph type="pic" sz="quarter" idx="13"/>
          </p:nvPr>
        </p:nvSpPr>
        <p:spPr>
          <a:xfrm>
            <a:off x="489474" y="2209800"/>
            <a:ext cx="2205614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7" name="Text Placeholder 3"/>
          <p:cNvSpPr/>
          <p:nvPr>
            <p:ph type="body" sz="quarter" idx="14"/>
          </p:nvPr>
        </p:nvSpPr>
        <p:spPr>
          <a:xfrm>
            <a:off x="489474" y="4827211"/>
            <a:ext cx="2205614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58" name="Text Placeholder 4"/>
          <p:cNvSpPr/>
          <p:nvPr>
            <p:ph type="body" sz="quarter" idx="15"/>
          </p:nvPr>
        </p:nvSpPr>
        <p:spPr>
          <a:xfrm>
            <a:off x="2917792" y="4250949"/>
            <a:ext cx="2198467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159" name="Picture Placeholder 2"/>
          <p:cNvSpPr/>
          <p:nvPr>
            <p:ph type="pic" sz="quarter" idx="16"/>
          </p:nvPr>
        </p:nvSpPr>
        <p:spPr>
          <a:xfrm>
            <a:off x="2917791" y="2209800"/>
            <a:ext cx="2198467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0" name="Text Placeholder 3"/>
          <p:cNvSpPr/>
          <p:nvPr>
            <p:ph type="body" sz="quarter" idx="17"/>
          </p:nvPr>
        </p:nvSpPr>
        <p:spPr>
          <a:xfrm>
            <a:off x="2916776" y="4827211"/>
            <a:ext cx="2201379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61" name="Text Placeholder 4"/>
          <p:cNvSpPr/>
          <p:nvPr>
            <p:ph type="body" sz="quarter" idx="18"/>
          </p:nvPr>
        </p:nvSpPr>
        <p:spPr>
          <a:xfrm>
            <a:off x="5344917" y="4250949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162" name="Picture Placeholder 2"/>
          <p:cNvSpPr/>
          <p:nvPr>
            <p:ph type="pic" sz="quarter" idx="19"/>
          </p:nvPr>
        </p:nvSpPr>
        <p:spPr>
          <a:xfrm>
            <a:off x="5344916" y="2209800"/>
            <a:ext cx="2199658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3" name="Text Placeholder 3"/>
          <p:cNvSpPr/>
          <p:nvPr>
            <p:ph type="body" sz="quarter" idx="20"/>
          </p:nvPr>
        </p:nvSpPr>
        <p:spPr>
          <a:xfrm>
            <a:off x="5344824" y="4827208"/>
            <a:ext cx="2202572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64" name="Straight Connector 18"/>
          <p:cNvSpPr/>
          <p:nvPr/>
        </p:nvSpPr>
        <p:spPr>
          <a:xfrm flipH="1">
            <a:off x="2795334" y="2133600"/>
            <a:ext cx="1" cy="39624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Straight Connector 19"/>
          <p:cNvSpPr/>
          <p:nvPr/>
        </p:nvSpPr>
        <p:spPr>
          <a:xfrm flipH="1">
            <a:off x="5223030" y="2133600"/>
            <a:ext cx="1" cy="396688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866443" y="2861734"/>
            <a:ext cx="6620968" cy="19156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half" idx="1"/>
          </p:nvPr>
        </p:nvSpPr>
        <p:spPr>
          <a:xfrm>
            <a:off x="827699" y="2060575"/>
            <a:ext cx="3298114" cy="41957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81" indent="-321474">
              <a:defRPr sz="1800"/>
            </a:lvl2pPr>
            <a:lvl3pPr marL="1208335" indent="-293919">
              <a:defRPr sz="1800"/>
            </a:lvl3pPr>
            <a:lvl4pPr marL="1714529" indent="-342906">
              <a:defRPr sz="1800"/>
            </a:lvl4pPr>
            <a:lvl5pPr marL="2171736" indent="-342906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827699" y="1905000"/>
            <a:ext cx="32981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/>
          <p:nvPr>
            <p:ph type="body" sz="quarter" idx="13"/>
          </p:nvPr>
        </p:nvSpPr>
        <p:spPr>
          <a:xfrm>
            <a:off x="4241975" y="1904999"/>
            <a:ext cx="3298114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/>
          <p:nvPr>
            <p:ph type="title"/>
          </p:nvPr>
        </p:nvSpPr>
        <p:spPr>
          <a:xfrm>
            <a:off x="866441" y="1447800"/>
            <a:ext cx="2551463" cy="144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3589397" y="1447800"/>
            <a:ext cx="3898014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/>
          <p:nvPr>
            <p:ph type="body" sz="quarter" idx="13"/>
          </p:nvPr>
        </p:nvSpPr>
        <p:spPr>
          <a:xfrm>
            <a:off x="866440" y="3129281"/>
            <a:ext cx="2551464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865655" y="1854192"/>
            <a:ext cx="3820676" cy="157480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Picture Placeholder 2"/>
          <p:cNvSpPr/>
          <p:nvPr>
            <p:ph type="pic" sz="quarter" idx="13"/>
          </p:nvPr>
        </p:nvSpPr>
        <p:spPr>
          <a:xfrm>
            <a:off x="5213517" y="1143000"/>
            <a:ext cx="2400926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866441" y="3657600"/>
            <a:ext cx="3814729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Oval 22"/>
          <p:cNvSpPr/>
          <p:nvPr/>
        </p:nvSpPr>
        <p:spPr>
          <a:xfrm>
            <a:off x="5689832" y="-457201"/>
            <a:ext cx="1600201" cy="160020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Oval 19"/>
          <p:cNvSpPr/>
          <p:nvPr/>
        </p:nvSpPr>
        <p:spPr>
          <a:xfrm>
            <a:off x="-153988" y="2666999"/>
            <a:ext cx="4191001" cy="419100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7831694" y="540183"/>
            <a:ext cx="498288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6" marR="0" indent="-342906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774712" marR="0" indent="-317505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1200170" marR="0" indent="-285754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1698200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2155407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2612615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3069822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3527030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3984237" marR="0" indent="-326576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h-0knDpn5g" TargetMode="External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ScSfeBtfWQ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youtu.be/NMd8L63OQJc" TargetMode="External"/><Relationship Id="rId5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eTbHEwlHbQ" TargetMode="External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4"/>
          <p:cNvSpPr txBox="1"/>
          <p:nvPr>
            <p:ph type="ctr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/>
          <a:lstStyle/>
          <a:p>
            <a:pPr/>
            <a:r>
              <a:t>Word Association</a:t>
            </a:r>
          </a:p>
        </p:txBody>
      </p:sp>
      <p:sp>
        <p:nvSpPr>
          <p:cNvPr id="176" name="Subtitle 1"/>
          <p:cNvSpPr txBox="1"/>
          <p:nvPr>
            <p:ph type="subTitle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defTabSz="406914">
              <a:spcBef>
                <a:spcPts val="800"/>
              </a:spcBef>
              <a:defRPr cap="none" sz="2492"/>
            </a:lvl1pPr>
          </a:lstStyle>
          <a:p>
            <a:pPr/>
            <a:r>
              <a:t>Write down the word and a word/phrase/idea you associate with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942" y="159203"/>
            <a:ext cx="8846457" cy="435688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Box 4"/>
          <p:cNvSpPr txBox="1"/>
          <p:nvPr/>
        </p:nvSpPr>
        <p:spPr>
          <a:xfrm>
            <a:off x="365034" y="4833256"/>
            <a:ext cx="8355875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Why are these posters powerful?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3"/>
          <p:cNvSpPr txBox="1"/>
          <p:nvPr>
            <p:ph type="ctr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/>
          <a:lstStyle/>
          <a:p>
            <a:pPr/>
            <a:r>
              <a:t>Static Image</a:t>
            </a:r>
          </a:p>
        </p:txBody>
      </p:sp>
      <p:sp>
        <p:nvSpPr>
          <p:cNvPr id="211" name="Subtitle 4"/>
          <p:cNvSpPr txBox="1"/>
          <p:nvPr>
            <p:ph type="subTitle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/>
          <a:p>
            <a:pPr/>
            <a:r>
              <a:t>General Admin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ctrTitle"/>
          </p:nvPr>
        </p:nvSpPr>
        <p:spPr>
          <a:xfrm>
            <a:off x="959476" y="1013223"/>
            <a:ext cx="6858001" cy="925854"/>
          </a:xfrm>
          <a:prstGeom prst="rect">
            <a:avLst/>
          </a:prstGeom>
        </p:spPr>
        <p:txBody>
          <a:bodyPr/>
          <a:lstStyle>
            <a:lvl1pPr defTabSz="342905">
              <a:defRPr sz="5400"/>
            </a:lvl1pPr>
          </a:lstStyle>
          <a:p>
            <a:pPr/>
            <a:r>
              <a:t>Static Image </a:t>
            </a:r>
          </a:p>
        </p:txBody>
      </p:sp>
      <p:sp>
        <p:nvSpPr>
          <p:cNvPr id="214" name="Subtitle 2"/>
          <p:cNvSpPr txBox="1"/>
          <p:nvPr>
            <p:ph type="subTitle" sz="half" idx="1"/>
          </p:nvPr>
        </p:nvSpPr>
        <p:spPr>
          <a:xfrm>
            <a:off x="1143000" y="2383396"/>
            <a:ext cx="6858000" cy="34483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3800"/>
            </a:pPr>
            <a:r>
              <a:t>NCEA Level 1</a:t>
            </a:r>
            <a:endParaRPr sz="1700"/>
          </a:p>
          <a:p>
            <a:pPr>
              <a:lnSpc>
                <a:spcPct val="80000"/>
              </a:lnSpc>
              <a:defRPr sz="3800" u="sng"/>
            </a:pPr>
            <a:r>
              <a:t>3 credits</a:t>
            </a:r>
            <a:endParaRPr sz="1700"/>
          </a:p>
          <a:p>
            <a:pPr>
              <a:lnSpc>
                <a:spcPct val="80000"/>
              </a:lnSpc>
              <a:defRPr sz="1700" u="sng"/>
            </a:pPr>
          </a:p>
          <a:p>
            <a:pPr>
              <a:lnSpc>
                <a:spcPct val="80000"/>
              </a:lnSpc>
            </a:pPr>
            <a:r>
              <a:t>Task: you will create a visual text (a poster) that raises awareness of the threat to New Zealand’s sea, land, wildlife and economy due to pollution.</a:t>
            </a:r>
            <a:endParaRPr sz="1700"/>
          </a:p>
          <a:p>
            <a:pPr>
              <a:lnSpc>
                <a:spcPct val="80000"/>
              </a:lnSpc>
              <a:defRPr sz="1700"/>
            </a:pPr>
          </a:p>
          <a:p>
            <a:pPr>
              <a:lnSpc>
                <a:spcPct val="80000"/>
              </a:lnSpc>
              <a:defRPr sz="1800"/>
            </a:pPr>
            <a:r>
              <a:t>What are the </a:t>
            </a:r>
            <a:r>
              <a:rPr b="1"/>
              <a:t>keywords</a:t>
            </a:r>
            <a:r>
              <a:t> in our assessment task?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484709" y="452717"/>
            <a:ext cx="7055382" cy="1400532"/>
          </a:xfrm>
          <a:prstGeom prst="rect">
            <a:avLst/>
          </a:prstGeom>
        </p:spPr>
        <p:txBody>
          <a:bodyPr/>
          <a:lstStyle/>
          <a:p>
            <a:pPr/>
            <a:r>
              <a:t>Static Image</a:t>
            </a:r>
          </a:p>
        </p:txBody>
      </p:sp>
      <p:sp>
        <p:nvSpPr>
          <p:cNvPr id="217" name="Content Placeholder 2"/>
          <p:cNvSpPr txBox="1"/>
          <p:nvPr>
            <p:ph type="body" idx="1"/>
          </p:nvPr>
        </p:nvSpPr>
        <p:spPr>
          <a:xfrm>
            <a:off x="484710" y="1632010"/>
            <a:ext cx="7938193" cy="4195483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You will read the poem </a:t>
            </a:r>
            <a:r>
              <a:rPr i="1"/>
              <a:t>Warned</a:t>
            </a:r>
          </a:p>
          <a:p>
            <a:pPr>
              <a:defRPr sz="2800"/>
            </a:pPr>
            <a:r>
              <a:t>You will show viewers what </a:t>
            </a:r>
            <a:r>
              <a:rPr b="1"/>
              <a:t>problems</a:t>
            </a:r>
            <a:r>
              <a:t> are caused by </a:t>
            </a:r>
            <a:r>
              <a:rPr b="1"/>
              <a:t>pollution</a:t>
            </a:r>
            <a:r>
              <a:t> in New Zealand </a:t>
            </a:r>
          </a:p>
          <a:p>
            <a:pPr marL="0" indent="0">
              <a:buSzTx/>
              <a:buFont typeface="Wingdings 3"/>
              <a:buNone/>
              <a:defRPr b="1" sz="2800"/>
            </a:pPr>
          </a:p>
          <a:p>
            <a:pPr marL="0" indent="0">
              <a:buSzTx/>
              <a:buFont typeface="Wingdings 3"/>
              <a:buNone/>
              <a:defRPr b="1" sz="2800"/>
            </a:pPr>
            <a:r>
              <a:t>AND/OR</a:t>
            </a:r>
            <a:r>
              <a:rPr b="0"/>
              <a:t> </a:t>
            </a:r>
            <a:endParaRPr b="0"/>
          </a:p>
          <a:p>
            <a:pPr>
              <a:defRPr sz="2800"/>
            </a:pPr>
            <a:r>
              <a:t>You will show what the </a:t>
            </a:r>
            <a:r>
              <a:rPr b="1"/>
              <a:t>consequences</a:t>
            </a:r>
            <a:r>
              <a:t> may be in the </a:t>
            </a:r>
            <a:r>
              <a:rPr b="1"/>
              <a:t>future</a:t>
            </a:r>
            <a:r>
              <a:t> if we don’t take </a:t>
            </a:r>
            <a:r>
              <a:rPr b="1"/>
              <a:t>action</a:t>
            </a:r>
            <a:r>
              <a:t> now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3"/>
          <p:cNvSpPr txBox="1"/>
          <p:nvPr>
            <p:ph type="title"/>
          </p:nvPr>
        </p:nvSpPr>
        <p:spPr>
          <a:xfrm>
            <a:off x="296573" y="1786131"/>
            <a:ext cx="3602608" cy="12001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Static Image </a:t>
            </a:r>
          </a:p>
        </p:txBody>
      </p:sp>
      <p:pic>
        <p:nvPicPr>
          <p:cNvPr id="220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8683" y="394701"/>
            <a:ext cx="2917372" cy="238538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1" name="Table 7"/>
          <p:cNvGraphicFramePr/>
          <p:nvPr/>
        </p:nvGraphicFramePr>
        <p:xfrm>
          <a:off x="296574" y="3270567"/>
          <a:ext cx="8411997" cy="307984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346512"/>
                <a:gridCol w="5065485"/>
              </a:tblGrid>
              <a:tr h="448063">
                <a:tc>
                  <a:txBody>
                    <a:bodyPr/>
                    <a:lstStyle/>
                    <a:p>
                      <a:pPr algn="l" defTabSz="457206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Task</a:t>
                      </a:r>
                    </a:p>
                  </a:txBody>
                  <a:tcPr marL="34290" marR="34290" marT="34290" marB="34290" anchor="t" anchorCtr="0" horzOverflow="overflow"/>
                </a:tc>
                <a:tc>
                  <a:txBody>
                    <a:bodyPr/>
                    <a:lstStyle/>
                    <a:p>
                      <a:pPr algn="l" defTabSz="457206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Deadline</a:t>
                      </a:r>
                    </a:p>
                  </a:txBody>
                  <a:tcPr marL="34290" marR="34290" marT="34290" marB="34290" anchor="t" anchorCtr="0" horzOverflow="overflow"/>
                </a:tc>
              </a:tr>
              <a:tr h="657945">
                <a:tc>
                  <a:txBody>
                    <a:bodyPr/>
                    <a:lstStyle/>
                    <a:p>
                      <a:pPr algn="l" defTabSz="457206">
                        <a:defRPr sz="1800"/>
                      </a:pPr>
                      <a:r>
                        <a:rPr sz="2400"/>
                        <a:t>A3 Planning Sheet</a:t>
                      </a:r>
                    </a:p>
                  </a:txBody>
                  <a:tcPr marL="34290" marR="34290" marT="34290" marB="34290" anchor="t" anchorCtr="0" horzOverflow="overflow"/>
                </a:tc>
                <a:tc>
                  <a:txBody>
                    <a:bodyPr/>
                    <a:lstStyle/>
                    <a:p>
                      <a:pPr algn="l" defTabSz="457206">
                        <a:defRPr sz="1800"/>
                      </a:pPr>
                      <a:r>
                        <a:rPr sz="2400"/>
                        <a:t>Friday Week 7</a:t>
                      </a:r>
                    </a:p>
                  </a:txBody>
                  <a:tcPr marL="34290" marR="34290" marT="34290" marB="34290" anchor="t" anchorCtr="0" horzOverflow="overflow"/>
                </a:tc>
              </a:tr>
              <a:tr h="657945">
                <a:tc>
                  <a:txBody>
                    <a:bodyPr/>
                    <a:lstStyle/>
                    <a:p>
                      <a:pPr algn="l" defTabSz="457206">
                        <a:defRPr sz="1800"/>
                      </a:pPr>
                      <a:r>
                        <a:rPr sz="2400"/>
                        <a:t>A4 Draft Ideas</a:t>
                      </a:r>
                    </a:p>
                  </a:txBody>
                  <a:tcPr marL="34290" marR="34290" marT="34290" marB="34290" anchor="t" anchorCtr="0" horzOverflow="overflow"/>
                </a:tc>
                <a:tc>
                  <a:txBody>
                    <a:bodyPr/>
                    <a:lstStyle/>
                    <a:p>
                      <a:pPr algn="l" defTabSz="457206">
                        <a:defRPr sz="1800"/>
                      </a:pPr>
                      <a:r>
                        <a:rPr sz="2400"/>
                        <a:t>Tuesday Week 8 (homework)</a:t>
                      </a:r>
                    </a:p>
                  </a:txBody>
                  <a:tcPr marL="34290" marR="34290" marT="34290" marB="34290" anchor="t" anchorCtr="0" horzOverflow="overflow"/>
                </a:tc>
              </a:tr>
              <a:tr h="657945">
                <a:tc>
                  <a:txBody>
                    <a:bodyPr/>
                    <a:lstStyle/>
                    <a:p>
                      <a:pPr algn="l" defTabSz="457206">
                        <a:defRPr sz="1800"/>
                      </a:pPr>
                      <a:r>
                        <a:rPr sz="2400"/>
                        <a:t>A3 Good copy</a:t>
                      </a:r>
                    </a:p>
                  </a:txBody>
                  <a:tcPr marL="34290" marR="34290" marT="34290" marB="34290" anchor="t" anchorCtr="0" horzOverflow="overflow"/>
                </a:tc>
                <a:tc>
                  <a:txBody>
                    <a:bodyPr/>
                    <a:lstStyle/>
                    <a:p>
                      <a:pPr algn="l" defTabSz="457206">
                        <a:defRPr sz="1800"/>
                      </a:pPr>
                      <a:r>
                        <a:rPr sz="2400"/>
                        <a:t>Friday Week 9</a:t>
                      </a:r>
                    </a:p>
                  </a:txBody>
                  <a:tcPr marL="34290" marR="34290" marT="34290" marB="34290" anchor="t" anchorCtr="0" horzOverflow="overflow"/>
                </a:tc>
              </a:tr>
              <a:tr h="657945">
                <a:tc>
                  <a:txBody>
                    <a:bodyPr/>
                    <a:lstStyle/>
                    <a:p>
                      <a:pPr algn="l" defTabSz="457206">
                        <a:defRPr sz="1800"/>
                      </a:pPr>
                      <a:r>
                        <a:rPr sz="2400"/>
                        <a:t>A3 Resub</a:t>
                      </a:r>
                    </a:p>
                  </a:txBody>
                  <a:tcPr marL="34290" marR="34290" marT="34290" marB="34290" anchor="t" anchorCtr="0" horzOverflow="overflow"/>
                </a:tc>
                <a:tc>
                  <a:txBody>
                    <a:bodyPr/>
                    <a:lstStyle/>
                    <a:p>
                      <a:pPr algn="l" defTabSz="457206">
                        <a:defRPr sz="1800"/>
                      </a:pPr>
                      <a:r>
                        <a:rPr sz="2400"/>
                        <a:t>Mid week 10</a:t>
                      </a:r>
                    </a:p>
                  </a:txBody>
                  <a:tcPr marL="34290" marR="34290" marT="34290" marB="3429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Text Box 4"/>
          <p:cNvGrpSpPr/>
          <p:nvPr/>
        </p:nvGrpSpPr>
        <p:grpSpPr>
          <a:xfrm>
            <a:off x="451756" y="1607366"/>
            <a:ext cx="8155214" cy="4822464"/>
            <a:chOff x="0" y="0"/>
            <a:chExt cx="8155213" cy="4822463"/>
          </a:xfrm>
        </p:grpSpPr>
        <p:sp>
          <p:nvSpPr>
            <p:cNvPr id="223" name="Rectangle"/>
            <p:cNvSpPr/>
            <p:nvPr/>
          </p:nvSpPr>
          <p:spPr>
            <a:xfrm>
              <a:off x="0" y="-1"/>
              <a:ext cx="8155214" cy="4822465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5000"/>
                </a:lnSpc>
                <a:spcBef>
                  <a:spcPts val="800"/>
                </a:spcBef>
                <a:defRPr sz="3200"/>
              </a:pPr>
            </a:p>
          </p:txBody>
        </p:sp>
        <p:sp>
          <p:nvSpPr>
            <p:cNvPr id="224" name="For my static image assessment, I have to create a p______ that raises a__________ of the threat of pollution to N___ Z______’s sea, land, wildlife and economy. My p________ has to show people what p________ are caused by pollution and/or what the c__________ may be in the f_______ if we don’t take action now.…"/>
            <p:cNvSpPr txBox="1"/>
            <p:nvPr/>
          </p:nvSpPr>
          <p:spPr>
            <a:xfrm>
              <a:off x="45720" y="-1"/>
              <a:ext cx="8063774" cy="3526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15000"/>
                </a:lnSpc>
                <a:spcBef>
                  <a:spcPts val="800"/>
                </a:spcBef>
                <a:defRPr sz="2400"/>
              </a:pPr>
              <a:r>
                <a:t>For my static image assessment, I have to create a p______ that raises a__________ of the threat of pollution to N___ Z______’s sea, land, wildlife and economy. My p________ has to show people what p________ are caused by pollution and/or what the c__________ may be in the f_______ if we don’t take action now.</a:t>
              </a:r>
              <a:endParaRPr sz="3200"/>
            </a:p>
            <a:p>
              <a:pPr>
                <a:lnSpc>
                  <a:spcPct val="115000"/>
                </a:lnSpc>
                <a:spcBef>
                  <a:spcPts val="800"/>
                </a:spcBef>
                <a:defRPr sz="2400"/>
              </a:pPr>
              <a:r>
                <a:t>I might focus my poster on…</a:t>
              </a:r>
            </a:p>
          </p:txBody>
        </p:sp>
      </p:grpSp>
      <p:sp>
        <p:nvSpPr>
          <p:cNvPr id="226" name="TextBox 5"/>
          <p:cNvSpPr txBox="1"/>
          <p:nvPr/>
        </p:nvSpPr>
        <p:spPr>
          <a:xfrm>
            <a:off x="497475" y="435429"/>
            <a:ext cx="6655892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Complete the paragraph and jot down some initial planning ideas: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237966" y="380146"/>
            <a:ext cx="7425578" cy="1400532"/>
          </a:xfrm>
          <a:prstGeom prst="rect">
            <a:avLst/>
          </a:prstGeom>
        </p:spPr>
        <p:txBody>
          <a:bodyPr/>
          <a:lstStyle>
            <a:lvl1pPr algn="ctr">
              <a:defRPr b="1" sz="5400"/>
            </a:lvl1pPr>
          </a:lstStyle>
          <a:p>
            <a:pPr/>
            <a:r>
              <a:t>Word Association</a:t>
            </a:r>
          </a:p>
        </p:txBody>
      </p:sp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513737" y="1780676"/>
            <a:ext cx="8456092" cy="3109234"/>
          </a:xfrm>
          <a:prstGeom prst="rect">
            <a:avLst/>
          </a:prstGeom>
        </p:spPr>
        <p:txBody>
          <a:bodyPr numCol="2" spcCol="719999"/>
          <a:lstStyle/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New Zealand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Nature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Rivers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Oceans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Farming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Plastic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Landfill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Glass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Garbage</a:t>
            </a:r>
          </a:p>
          <a:p>
            <a:pPr marL="320183" indent="-320183" defTabSz="379481">
              <a:spcBef>
                <a:spcPts val="800"/>
              </a:spcBef>
              <a:buAutoNum type="arabicPeriod" startAt="1"/>
              <a:defRPr sz="3320"/>
            </a:pPr>
            <a:r>
              <a:t>Pollution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500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xfrm>
            <a:off x="484709" y="452717"/>
            <a:ext cx="7055382" cy="140053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What do you think of when you think of NZ’s environment?</a:t>
            </a:r>
          </a:p>
        </p:txBody>
      </p:sp>
      <p:grpSp>
        <p:nvGrpSpPr>
          <p:cNvPr id="184" name="Text Box 2"/>
          <p:cNvGrpSpPr/>
          <p:nvPr/>
        </p:nvGrpSpPr>
        <p:grpSpPr>
          <a:xfrm>
            <a:off x="1109434" y="2033041"/>
            <a:ext cx="7265307" cy="4048444"/>
            <a:chOff x="0" y="0"/>
            <a:chExt cx="7265306" cy="4048442"/>
          </a:xfrm>
        </p:grpSpPr>
        <p:sp>
          <p:nvSpPr>
            <p:cNvPr id="182" name="Rectangle"/>
            <p:cNvSpPr/>
            <p:nvPr/>
          </p:nvSpPr>
          <p:spPr>
            <a:xfrm>
              <a:off x="0" y="-1"/>
              <a:ext cx="7265307" cy="4048444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800"/>
                </a:spcBef>
                <a:defRPr sz="1100"/>
              </a:pPr>
            </a:p>
          </p:txBody>
        </p:sp>
        <p:sp>
          <p:nvSpPr>
            <p:cNvPr id="183" name="NZ Environment"/>
            <p:cNvSpPr txBox="1"/>
            <p:nvPr/>
          </p:nvSpPr>
          <p:spPr>
            <a:xfrm>
              <a:off x="45720" y="1895951"/>
              <a:ext cx="7173867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107000"/>
                </a:lnSpc>
                <a:spcBef>
                  <a:spcPts val="800"/>
                </a:spcBef>
                <a:defRPr b="1" sz="1100"/>
              </a:lvl1pPr>
            </a:lstStyle>
            <a:p>
              <a:pPr/>
              <a:r>
                <a:t>NZ Environment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xfrm>
            <a:off x="484709" y="452717"/>
            <a:ext cx="7055382" cy="1400532"/>
          </a:xfrm>
          <a:prstGeom prst="rect">
            <a:avLst/>
          </a:prstGeom>
        </p:spPr>
        <p:txBody>
          <a:bodyPr/>
          <a:lstStyle/>
          <a:p>
            <a:pPr/>
            <a:r>
              <a:t>New Zealand – 100% Pure</a:t>
            </a:r>
          </a:p>
        </p:txBody>
      </p:sp>
      <p:sp>
        <p:nvSpPr>
          <p:cNvPr id="187" name="Content Placeholder 2"/>
          <p:cNvSpPr txBox="1"/>
          <p:nvPr>
            <p:ph type="body" idx="1"/>
          </p:nvPr>
        </p:nvSpPr>
        <p:spPr>
          <a:xfrm>
            <a:off x="656573" y="1443324"/>
            <a:ext cx="6711654" cy="4195483"/>
          </a:xfrm>
          <a:prstGeom prst="rect">
            <a:avLst/>
          </a:prstGeom>
        </p:spPr>
        <p:txBody>
          <a:bodyPr/>
          <a:lstStyle/>
          <a:p>
            <a:pPr/>
            <a:r>
              <a:t>How does this video present New Zealand?</a:t>
            </a:r>
          </a:p>
        </p:txBody>
      </p:sp>
      <p:pic>
        <p:nvPicPr>
          <p:cNvPr id="188" name="Picture 2" descr="Picture 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926" y="2100952"/>
            <a:ext cx="6372307" cy="3712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xfrm>
            <a:off x="223452" y="401072"/>
            <a:ext cx="7440092" cy="160020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Discuss: Is New Zealand a “pure” country? Why/why not?</a:t>
            </a:r>
          </a:p>
        </p:txBody>
      </p:sp>
      <p:sp>
        <p:nvSpPr>
          <p:cNvPr id="191" name="Content Placeholder 2"/>
          <p:cNvSpPr txBox="1"/>
          <p:nvPr>
            <p:ph type="body" idx="1"/>
          </p:nvPr>
        </p:nvSpPr>
        <p:spPr>
          <a:xfrm>
            <a:off x="755127" y="1985071"/>
            <a:ext cx="7663159" cy="4195483"/>
          </a:xfrm>
          <a:prstGeom prst="rect">
            <a:avLst/>
          </a:prstGeom>
          <a:solidFill>
            <a:srgbClr val="DFEBEC"/>
          </a:solidFill>
        </p:spPr>
        <p:txBody>
          <a:bodyPr numCol="2"/>
          <a:lstStyle/>
          <a:p>
            <a:pPr marL="0" indent="0" algn="ctr">
              <a:buSzTx/>
              <a:buFont typeface="Wingdings 3"/>
              <a:buNone/>
              <a:defRPr u="sng">
                <a:solidFill>
                  <a:srgbClr val="000000"/>
                </a:solidFill>
              </a:defRPr>
            </a:pPr>
            <a:r>
              <a:t>YES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comparatively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still undisturbed bush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more gentle, laid back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smaller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NUCLEAR FREE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less crime, low population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more aware/protective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anti-smoking/clean energy</a:t>
            </a:r>
          </a:p>
          <a:p>
            <a:pPr marL="0" indent="0" algn="ctr">
              <a:buSzTx/>
              <a:buFont typeface="Wingdings 3"/>
              <a:buNone/>
              <a:defRPr u="sng">
                <a:solidFill>
                  <a:srgbClr val="000000"/>
                </a:solidFill>
              </a:defRPr>
            </a:pPr>
            <a:r>
              <a:t>NO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produce a lot of rubbish for size (large footprint)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bush has been turned to farmland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FARMING - pollutants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Colonisation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OZONE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☹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Extinct species: moa, Haast eagles, huia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xfrm>
            <a:off x="484709" y="452717"/>
            <a:ext cx="7055382" cy="1400532"/>
          </a:xfrm>
          <a:prstGeom prst="rect">
            <a:avLst/>
          </a:prstGeom>
        </p:spPr>
        <p:txBody>
          <a:bodyPr/>
          <a:lstStyle/>
          <a:p>
            <a:pPr/>
            <a:r>
              <a:t>Do you remember this?</a:t>
            </a:r>
          </a:p>
        </p:txBody>
      </p:sp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917" y="1341437"/>
            <a:ext cx="6793912" cy="4977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3" descr="Picture 3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559" y="190726"/>
            <a:ext cx="4798593" cy="4047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4" descr="Picture 4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28569" y="2424194"/>
            <a:ext cx="5368926" cy="435715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5"/>
          <p:cNvSpPr txBox="1"/>
          <p:nvPr/>
        </p:nvSpPr>
        <p:spPr>
          <a:xfrm>
            <a:off x="250279" y="4279603"/>
            <a:ext cx="337747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https://www.youtube.com/watch?v=UScSfeBtfWQ</a:t>
            </a:r>
          </a:p>
        </p:txBody>
      </p:sp>
      <p:sp>
        <p:nvSpPr>
          <p:cNvPr id="199" name="Rectangle 6"/>
          <p:cNvSpPr txBox="1"/>
          <p:nvPr/>
        </p:nvSpPr>
        <p:spPr>
          <a:xfrm>
            <a:off x="5147126" y="2054861"/>
            <a:ext cx="367891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https://youtu.be/NMd8L63OQJc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484709" y="452717"/>
            <a:ext cx="7055382" cy="1400532"/>
          </a:xfrm>
          <a:prstGeom prst="rect">
            <a:avLst/>
          </a:prstGeom>
        </p:spPr>
        <p:txBody>
          <a:bodyPr/>
          <a:lstStyle/>
          <a:p>
            <a:pPr/>
            <a:r>
              <a:t>Happy ending(?)</a:t>
            </a:r>
          </a:p>
        </p:txBody>
      </p:sp>
      <p:pic>
        <p:nvPicPr>
          <p:cNvPr id="202" name="Picture 3" descr="Picture 3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3285" y="1427615"/>
            <a:ext cx="6248401" cy="5076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ontent Placeholder 2"/>
          <p:cNvSpPr txBox="1"/>
          <p:nvPr>
            <p:ph type="body" idx="1"/>
          </p:nvPr>
        </p:nvSpPr>
        <p:spPr>
          <a:xfrm>
            <a:off x="421300" y="456353"/>
            <a:ext cx="6966471" cy="4195483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Posters couldn’t have </a:t>
            </a:r>
            <a:r>
              <a:rPr b="1"/>
              <a:t>prevented</a:t>
            </a:r>
            <a:r>
              <a:t> the Rena oil spill. Why then are environmental awareness posters important?</a:t>
            </a:r>
          </a:p>
        </p:txBody>
      </p:sp>
      <p:pic>
        <p:nvPicPr>
          <p:cNvPr id="20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3918" y="2759528"/>
            <a:ext cx="5886451" cy="342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