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Lato"/>
      <p:regular r:id="rId18"/>
      <p:bold r:id="rId19"/>
      <p:italic r:id="rId20"/>
      <p:boldItalic r:id="rId21"/>
    </p:embeddedFont>
    <p:embeddedFont>
      <p:font typeface="Source Code Pro"/>
      <p:regular r:id="rId22"/>
      <p:bold r:id="rId23"/>
      <p:italic r:id="rId24"/>
      <p:boldItalic r:id="rId25"/>
    </p:embeddedFont>
    <p:embeddedFont>
      <p:font typeface="Oswald"/>
      <p:regular r:id="rId26"/>
      <p:bold r:id="rId27"/>
    </p:embeddedFont>
    <p:embeddedFont>
      <p:font typeface="Comforta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SourceCodePro-regular.fntdata"/><Relationship Id="rId21" Type="http://schemas.openxmlformats.org/officeDocument/2006/relationships/font" Target="fonts/Lato-boldItalic.fntdata"/><Relationship Id="rId24" Type="http://schemas.openxmlformats.org/officeDocument/2006/relationships/font" Target="fonts/SourceCodePro-italic.fntdata"/><Relationship Id="rId23" Type="http://schemas.openxmlformats.org/officeDocument/2006/relationships/font" Target="fonts/SourceCodePr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SourceCodePro-boldItalic.fntdata"/><Relationship Id="rId28" Type="http://schemas.openxmlformats.org/officeDocument/2006/relationships/font" Target="fonts/Comfortaa-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f1fb0b7aa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f1fb0b7aa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f3557d88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f3557d88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1fb0b7aa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1fb0b7aa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1fb0b7aa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f1fb0b7aa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3557d88c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3557d88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3557d88c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3557d88c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3557d88c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3557d88c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rZjSVSxPm0Q"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un.org/en/chronicle/article/economic-recovery-after-natural-disasters#:~:text=The%20economic%20damage%20caused%20by,education%20infrastructure%20that%20disrupts%20schoolin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srcd.org/research/understanding-impacts-natural-disasters-children"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Natural Hazards Slideshow</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D2125"/>
                </a:solidFill>
                <a:highlight>
                  <a:srgbClr val="FFFFFF"/>
                </a:highlight>
                <a:latin typeface="Roboto"/>
                <a:ea typeface="Roboto"/>
                <a:cs typeface="Roboto"/>
                <a:sym typeface="Roboto"/>
              </a:rPr>
              <a:t>L.I: We are PLANNING to demonstrate that, as a text creator, I can </a:t>
            </a:r>
            <a:r>
              <a:rPr i="1" lang="en" sz="1800">
                <a:solidFill>
                  <a:srgbClr val="1D2125"/>
                </a:solidFill>
                <a:highlight>
                  <a:srgbClr val="FFFFFF"/>
                </a:highlight>
                <a:latin typeface="Roboto"/>
                <a:ea typeface="Roboto"/>
                <a:cs typeface="Roboto"/>
                <a:sym typeface="Roboto"/>
              </a:rPr>
              <a:t>create</a:t>
            </a:r>
            <a:r>
              <a:rPr lang="en" sz="1800">
                <a:solidFill>
                  <a:srgbClr val="1D2125"/>
                </a:solidFill>
                <a:highlight>
                  <a:srgbClr val="FFFFFF"/>
                </a:highlight>
                <a:latin typeface="Roboto"/>
                <a:ea typeface="Roboto"/>
                <a:cs typeface="Roboto"/>
                <a:sym typeface="Roboto"/>
              </a:rPr>
              <a:t> texts to advocate for myself, for others, and to try to change my world.</a:t>
            </a:r>
            <a:endParaRPr sz="1800"/>
          </a:p>
        </p:txBody>
      </p:sp>
      <p:pic>
        <p:nvPicPr>
          <p:cNvPr id="64" name="Google Shape;64;p13"/>
          <p:cNvPicPr preferRelativeResize="0"/>
          <p:nvPr/>
        </p:nvPicPr>
        <p:blipFill>
          <a:blip r:embed="rId3">
            <a:alphaModFix/>
          </a:blip>
          <a:stretch>
            <a:fillRect/>
          </a:stretch>
        </p:blipFill>
        <p:spPr>
          <a:xfrm>
            <a:off x="2719550" y="157650"/>
            <a:ext cx="3645775" cy="153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Natural Hazards</a:t>
            </a:r>
            <a:endParaRPr/>
          </a:p>
        </p:txBody>
      </p:sp>
      <p:sp>
        <p:nvSpPr>
          <p:cNvPr id="70" name="Google Shape;70;p14"/>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Watch the </a:t>
            </a:r>
            <a:r>
              <a:rPr lang="en" sz="2400"/>
              <a:t>following</a:t>
            </a:r>
            <a:r>
              <a:rPr lang="en" sz="2400"/>
              <a:t> </a:t>
            </a:r>
            <a:r>
              <a:rPr lang="en" sz="2400" u="sng">
                <a:solidFill>
                  <a:schemeClr val="hlink"/>
                </a:solidFill>
                <a:hlinkClick r:id="rId3"/>
              </a:rPr>
              <a:t>video</a:t>
            </a:r>
            <a:r>
              <a:rPr lang="en" sz="2400"/>
              <a:t> about what exactly is a natural hazard?</a:t>
            </a:r>
            <a:endParaRPr sz="2400"/>
          </a:p>
        </p:txBody>
      </p:sp>
      <p:pic>
        <p:nvPicPr>
          <p:cNvPr id="71" name="Google Shape;71;p14"/>
          <p:cNvPicPr preferRelativeResize="0"/>
          <p:nvPr/>
        </p:nvPicPr>
        <p:blipFill>
          <a:blip r:embed="rId4">
            <a:alphaModFix/>
          </a:blip>
          <a:stretch>
            <a:fillRect/>
          </a:stretch>
        </p:blipFill>
        <p:spPr>
          <a:xfrm>
            <a:off x="3980800" y="1221825"/>
            <a:ext cx="3847525" cy="276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0" y="0"/>
            <a:ext cx="9144000" cy="24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350">
                <a:solidFill>
                  <a:srgbClr val="333132"/>
                </a:solidFill>
                <a:highlight>
                  <a:srgbClr val="FFFFFF"/>
                </a:highlight>
                <a:latin typeface="Roboto"/>
                <a:ea typeface="Roboto"/>
                <a:cs typeface="Roboto"/>
                <a:sym typeface="Roboto"/>
              </a:rPr>
              <a:t>Over the centuries, Māori have recorded a litany of natural hazards and catastrophic events in their stories, songs, and place names. Now Darren King, James Goff, and Apanui Skipper are investigating how this wealth of information can complement scientific studies and management of natural hazards.</a:t>
            </a:r>
            <a:endParaRPr sz="1350">
              <a:solidFill>
                <a:srgbClr val="333132"/>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None/>
            </a:pPr>
            <a:r>
              <a:rPr lang="en" sz="1350">
                <a:solidFill>
                  <a:srgbClr val="333132"/>
                </a:solidFill>
                <a:highlight>
                  <a:srgbClr val="FFFFFF"/>
                </a:highlight>
                <a:latin typeface="Roboto"/>
                <a:ea typeface="Roboto"/>
                <a:cs typeface="Roboto"/>
                <a:sym typeface="Roboto"/>
              </a:rPr>
              <a:t>In New Zealand, we’re exposed to a range of natural hazards. Why should the relatively short record since European settlement be all that we know about these things? Obviously it isn’t: we have geology, geophysics, and other branches of Western science to look further back in time. But we also have Māori environmental knowledge (MEK), or </a:t>
            </a:r>
            <a:r>
              <a:rPr i="1" lang="en" sz="1350">
                <a:solidFill>
                  <a:srgbClr val="333132"/>
                </a:solidFill>
                <a:highlight>
                  <a:srgbClr val="FFFFFF"/>
                </a:highlight>
                <a:latin typeface="Roboto"/>
                <a:ea typeface="Roboto"/>
                <a:cs typeface="Roboto"/>
                <a:sym typeface="Roboto"/>
              </a:rPr>
              <a:t>Mātauranga taiao</a:t>
            </a:r>
            <a:r>
              <a:rPr lang="en" sz="1350">
                <a:solidFill>
                  <a:srgbClr val="333132"/>
                </a:solidFill>
                <a:highlight>
                  <a:srgbClr val="FFFFFF"/>
                </a:highlight>
                <a:latin typeface="Roboto"/>
                <a:ea typeface="Roboto"/>
                <a:cs typeface="Roboto"/>
                <a:sym typeface="Roboto"/>
              </a:rPr>
              <a:t>. It’s a cumulative body of knowledge that is part of a wider understanding of the natural and spiritual world, or </a:t>
            </a:r>
            <a:r>
              <a:rPr i="1" lang="en" sz="1350">
                <a:solidFill>
                  <a:srgbClr val="333132"/>
                </a:solidFill>
                <a:highlight>
                  <a:srgbClr val="FFFFFF"/>
                </a:highlight>
                <a:latin typeface="Roboto"/>
                <a:ea typeface="Roboto"/>
                <a:cs typeface="Roboto"/>
                <a:sym typeface="Roboto"/>
              </a:rPr>
              <a:t>Mātauranga Māori</a:t>
            </a:r>
            <a:r>
              <a:rPr lang="en" sz="1350">
                <a:solidFill>
                  <a:srgbClr val="333132"/>
                </a:solidFill>
                <a:highlight>
                  <a:srgbClr val="FFFFFF"/>
                </a:highlight>
                <a:latin typeface="Roboto"/>
                <a:ea typeface="Roboto"/>
                <a:cs typeface="Roboto"/>
                <a:sym typeface="Roboto"/>
              </a:rPr>
              <a:t>. This form of knowledge is regarded as both ‘traditional’ and contemporary, representing the experiences of generations of Māori in New Zealand.</a:t>
            </a:r>
            <a:endParaRPr sz="1350">
              <a:solidFill>
                <a:srgbClr val="333132"/>
              </a:solidFill>
              <a:highlight>
                <a:srgbClr val="FFFFFF"/>
              </a:highlight>
              <a:latin typeface="Roboto"/>
              <a:ea typeface="Roboto"/>
              <a:cs typeface="Roboto"/>
              <a:sym typeface="Roboto"/>
            </a:endParaRPr>
          </a:p>
        </p:txBody>
      </p:sp>
      <p:pic>
        <p:nvPicPr>
          <p:cNvPr id="77" name="Google Shape;77;p15"/>
          <p:cNvPicPr preferRelativeResize="0"/>
          <p:nvPr/>
        </p:nvPicPr>
        <p:blipFill>
          <a:blip r:embed="rId3">
            <a:alphaModFix/>
          </a:blip>
          <a:stretch>
            <a:fillRect/>
          </a:stretch>
        </p:blipFill>
        <p:spPr>
          <a:xfrm>
            <a:off x="2901525" y="2571750"/>
            <a:ext cx="3238500" cy="227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 ‘natural hazard’</a:t>
            </a:r>
            <a:endParaRPr/>
          </a:p>
        </p:txBody>
      </p:sp>
      <p:sp>
        <p:nvSpPr>
          <p:cNvPr id="83" name="Google Shape;83;p16"/>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A natural event that can cause </a:t>
            </a:r>
            <a:r>
              <a:rPr b="1" lang="en" sz="3000">
                <a:solidFill>
                  <a:srgbClr val="980000"/>
                </a:solidFill>
              </a:rPr>
              <a:t>social</a:t>
            </a:r>
            <a:r>
              <a:rPr lang="en" sz="3000"/>
              <a:t> and </a:t>
            </a:r>
            <a:r>
              <a:rPr b="1" lang="en" sz="3000">
                <a:solidFill>
                  <a:srgbClr val="FF9900"/>
                </a:solidFill>
              </a:rPr>
              <a:t>economic</a:t>
            </a:r>
            <a:r>
              <a:rPr lang="en" sz="3000"/>
              <a:t> impacts.</a:t>
            </a:r>
            <a:endParaRPr sz="3000"/>
          </a:p>
        </p:txBody>
      </p:sp>
      <p:sp>
        <p:nvSpPr>
          <p:cNvPr id="84" name="Google Shape;84;p16"/>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b="1" lang="en" sz="2400">
                <a:solidFill>
                  <a:srgbClr val="980000"/>
                </a:solidFill>
              </a:rPr>
              <a:t>S</a:t>
            </a:r>
            <a:r>
              <a:rPr b="1" lang="en" sz="2400">
                <a:solidFill>
                  <a:srgbClr val="980000"/>
                </a:solidFill>
              </a:rPr>
              <a:t>ocial </a:t>
            </a:r>
            <a:r>
              <a:rPr lang="en" sz="2400">
                <a:solidFill>
                  <a:srgbClr val="000000"/>
                </a:solidFill>
              </a:rPr>
              <a:t>=</a:t>
            </a:r>
            <a:r>
              <a:rPr b="1" lang="en" sz="2400">
                <a:solidFill>
                  <a:srgbClr val="980000"/>
                </a:solidFill>
              </a:rPr>
              <a:t> </a:t>
            </a:r>
            <a:r>
              <a:rPr lang="en" sz="2400">
                <a:solidFill>
                  <a:srgbClr val="000000"/>
                </a:solidFill>
              </a:rPr>
              <a:t>Impacts on people and their lives.</a:t>
            </a:r>
            <a:endParaRPr sz="2400">
              <a:solidFill>
                <a:srgbClr val="000000"/>
              </a:solidFill>
            </a:endParaRPr>
          </a:p>
          <a:p>
            <a:pPr indent="-381000" lvl="0" marL="457200" rtl="0" algn="l">
              <a:spcBef>
                <a:spcPts val="0"/>
              </a:spcBef>
              <a:spcAft>
                <a:spcPts val="0"/>
              </a:spcAft>
              <a:buClr>
                <a:srgbClr val="000000"/>
              </a:buClr>
              <a:buSzPts val="2400"/>
              <a:buChar char="●"/>
            </a:pPr>
            <a:r>
              <a:rPr b="1" lang="en" sz="2400">
                <a:solidFill>
                  <a:srgbClr val="FF9900"/>
                </a:solidFill>
              </a:rPr>
              <a:t>Economic </a:t>
            </a:r>
            <a:r>
              <a:rPr lang="en" sz="2400">
                <a:solidFill>
                  <a:srgbClr val="000000"/>
                </a:solidFill>
              </a:rPr>
              <a:t>= Impacts on jobs and money.</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0" name="Google Shape;90;p1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Click on this </a:t>
            </a:r>
            <a:r>
              <a:rPr lang="en" sz="1800" u="sng">
                <a:solidFill>
                  <a:schemeClr val="hlink"/>
                </a:solidFill>
                <a:hlinkClick r:id="rId3"/>
              </a:rPr>
              <a:t>site</a:t>
            </a:r>
            <a:r>
              <a:rPr lang="en" sz="1800"/>
              <a:t> about natural hazards. Write about the economical damage it can do to places in your English books.</a:t>
            </a:r>
            <a:endParaRPr sz="1800"/>
          </a:p>
        </p:txBody>
      </p:sp>
      <p:pic>
        <p:nvPicPr>
          <p:cNvPr id="91" name="Google Shape;91;p17"/>
          <p:cNvPicPr preferRelativeResize="0"/>
          <p:nvPr/>
        </p:nvPicPr>
        <p:blipFill>
          <a:blip r:embed="rId4">
            <a:alphaModFix/>
          </a:blip>
          <a:stretch>
            <a:fillRect/>
          </a:stretch>
        </p:blipFill>
        <p:spPr>
          <a:xfrm>
            <a:off x="4099025" y="1211975"/>
            <a:ext cx="3921675" cy="284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97" name="Google Shape;97;p18"/>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Click on this </a:t>
            </a:r>
            <a:r>
              <a:rPr lang="en" sz="1800" u="sng">
                <a:solidFill>
                  <a:schemeClr val="accent5"/>
                </a:solidFill>
                <a:hlinkClick r:id="rId3">
                  <a:extLst>
                    <a:ext uri="{A12FA001-AC4F-418D-AE19-62706E023703}">
                      <ahyp:hlinkClr val="tx"/>
                    </a:ext>
                  </a:extLst>
                </a:hlinkClick>
              </a:rPr>
              <a:t>link</a:t>
            </a:r>
            <a:r>
              <a:rPr lang="en" sz="1800"/>
              <a:t> and</a:t>
            </a:r>
            <a:r>
              <a:rPr lang="en" sz="1800"/>
              <a:t> w</a:t>
            </a:r>
            <a:r>
              <a:rPr lang="en" sz="1800"/>
              <a:t>rite about the social damage natural hazards can do to places in your English books.</a:t>
            </a:r>
            <a:endParaRPr sz="1800"/>
          </a:p>
        </p:txBody>
      </p:sp>
      <p:pic>
        <p:nvPicPr>
          <p:cNvPr id="98" name="Google Shape;98;p18"/>
          <p:cNvPicPr preferRelativeResize="0"/>
          <p:nvPr/>
        </p:nvPicPr>
        <p:blipFill>
          <a:blip r:embed="rId4">
            <a:alphaModFix/>
          </a:blip>
          <a:stretch>
            <a:fillRect/>
          </a:stretch>
        </p:blipFill>
        <p:spPr>
          <a:xfrm>
            <a:off x="4256700" y="1211975"/>
            <a:ext cx="3488100" cy="272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04" name="Google Shape;104;p19"/>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595959"/>
                </a:solidFill>
                <a:latin typeface="Lato"/>
                <a:ea typeface="Lato"/>
                <a:cs typeface="Lato"/>
                <a:sym typeface="Lato"/>
              </a:rPr>
              <a:t>Write with a minimum of 200 words your opinion with reasons about whether you think the social impacts are worse or the economic impacts are worse from natural hazards.</a:t>
            </a:r>
            <a:endParaRPr sz="1400">
              <a:solidFill>
                <a:srgbClr val="595959"/>
              </a:solidFill>
              <a:latin typeface="Lato"/>
              <a:ea typeface="Lato"/>
              <a:cs typeface="Lato"/>
              <a:sym typeface="Lato"/>
            </a:endParaRPr>
          </a:p>
          <a:p>
            <a:pPr indent="0" lvl="0" marL="0" rtl="0" algn="l">
              <a:spcBef>
                <a:spcPts val="1200"/>
              </a:spcBef>
              <a:spcAft>
                <a:spcPts val="0"/>
              </a:spcAft>
              <a:buNone/>
            </a:pPr>
            <a:r>
              <a:t/>
            </a:r>
            <a:endParaRPr sz="1400">
              <a:solidFill>
                <a:srgbClr val="595959"/>
              </a:solidFill>
              <a:latin typeface="Lato"/>
              <a:ea typeface="Lato"/>
              <a:cs typeface="Lato"/>
              <a:sym typeface="Lato"/>
            </a:endParaRPr>
          </a:p>
          <a:p>
            <a:pPr indent="0" lvl="0" marL="0" rtl="0" algn="l">
              <a:spcBef>
                <a:spcPts val="1200"/>
              </a:spcBef>
              <a:spcAft>
                <a:spcPts val="1200"/>
              </a:spcAft>
              <a:buNone/>
            </a:pPr>
            <a:r>
              <a:rPr lang="en" sz="1400">
                <a:solidFill>
                  <a:srgbClr val="595959"/>
                </a:solidFill>
                <a:latin typeface="Lato"/>
                <a:ea typeface="Lato"/>
                <a:cs typeface="Lato"/>
                <a:sym typeface="Lato"/>
              </a:rPr>
              <a:t>If you think they are equally worse you can write that as well.</a:t>
            </a:r>
            <a:endParaRPr b="1" sz="1400"/>
          </a:p>
        </p:txBody>
      </p:sp>
      <p:pic>
        <p:nvPicPr>
          <p:cNvPr id="105" name="Google Shape;105;p19"/>
          <p:cNvPicPr preferRelativeResize="0"/>
          <p:nvPr/>
        </p:nvPicPr>
        <p:blipFill>
          <a:blip r:embed="rId3">
            <a:alphaModFix/>
          </a:blip>
          <a:stretch>
            <a:fillRect/>
          </a:stretch>
        </p:blipFill>
        <p:spPr>
          <a:xfrm>
            <a:off x="4453750" y="1428750"/>
            <a:ext cx="3193300" cy="240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11" name="Google Shape;111;p20"/>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595959"/>
                </a:solidFill>
                <a:latin typeface="Lato"/>
                <a:ea typeface="Lato"/>
                <a:cs typeface="Lato"/>
                <a:sym typeface="Lato"/>
              </a:rPr>
              <a:t>Draw, label and colour a picture of what you have written to </a:t>
            </a:r>
            <a:r>
              <a:rPr b="1" lang="en" sz="1800" u="sng">
                <a:solidFill>
                  <a:srgbClr val="1C1C1C"/>
                </a:solidFill>
                <a:latin typeface="Arial"/>
                <a:ea typeface="Arial"/>
                <a:cs typeface="Arial"/>
                <a:sym typeface="Arial"/>
              </a:rPr>
              <a:t>AT LEAST A YEAR EIGHT STANDARD</a:t>
            </a:r>
            <a:r>
              <a:rPr lang="en" sz="1400">
                <a:solidFill>
                  <a:srgbClr val="333333"/>
                </a:solidFill>
                <a:highlight>
                  <a:schemeClr val="lt1"/>
                </a:highlight>
                <a:latin typeface="Comfortaa"/>
                <a:ea typeface="Comfortaa"/>
                <a:cs typeface="Comfortaa"/>
                <a:sym typeface="Comfortaa"/>
              </a:rPr>
              <a:t>.</a:t>
            </a:r>
            <a:endParaRPr/>
          </a:p>
        </p:txBody>
      </p:sp>
      <p:pic>
        <p:nvPicPr>
          <p:cNvPr id="112" name="Google Shape;112;p20"/>
          <p:cNvPicPr preferRelativeResize="0"/>
          <p:nvPr/>
        </p:nvPicPr>
        <p:blipFill>
          <a:blip r:embed="rId3">
            <a:alphaModFix/>
          </a:blip>
          <a:stretch>
            <a:fillRect/>
          </a:stretch>
        </p:blipFill>
        <p:spPr>
          <a:xfrm>
            <a:off x="3773875" y="1202125"/>
            <a:ext cx="4408525" cy="2847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