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embeddedFontLst>
    <p:embeddedFont>
      <p:font typeface="Raleway"/>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461289-9BB4-4B41-AC66-F3F3F98083CC}">
  <a:tblStyle styleId="{65461289-9BB4-4B41-AC66-F3F3F98083C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68EA309-C3B0-4594-9F6F-E72835688AB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Raleway-regular.fntdata"/><Relationship Id="rId21" Type="http://schemas.openxmlformats.org/officeDocument/2006/relationships/slide" Target="slides/slide14.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font" Target="fonts/Raleway-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7e71ba7b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7e71ba7b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82c192f7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82c192f7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582c192f7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582c192f7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7e71ba7be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7e71ba7be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57e71ba7be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57e71ba7be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82c192f7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82c192f7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7e71ba7b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7e71ba7b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7e71ba7be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7e71ba7be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7e71ba7be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7e71ba7be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57e71ba7be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57e71ba7be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7e71ba7be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57e71ba7be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82c192f7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82c192f7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82c192f7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82c192f7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82c192f7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82c192f7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57" name="Google Shape;57;p14"/>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58" name="Google Shape;58;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2" name="Google Shape;62;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 name="Google Shape;6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Google Shape;74;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1" name="Google Shape;81;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 name="Google Shape;8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5" name="Google Shape;85;p2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6" name="Google Shape;86;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7" name="Google Shape;87;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88" name="Google Shape;88;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sp>
        <p:nvSpPr>
          <p:cNvPr id="91" name="Google Shape;91;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3"/>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me this…...</a:t>
            </a:r>
            <a:endParaRPr/>
          </a:p>
        </p:txBody>
      </p:sp>
      <p:sp>
        <p:nvSpPr>
          <p:cNvPr id="104" name="Google Shape;104;p25"/>
          <p:cNvSpPr txBox="1"/>
          <p:nvPr>
            <p:ph idx="1" type="body"/>
          </p:nvPr>
        </p:nvSpPr>
        <p:spPr>
          <a:xfrm>
            <a:off x="311700" y="1152475"/>
            <a:ext cx="3859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This ship goes on lots of long journeys and over time it gets damaged and needs repairing. Slowly part by part is replaced to a point where not a single original part of the ship is in it anymore.</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rPr lang="en">
                <a:solidFill>
                  <a:srgbClr val="000000"/>
                </a:solidFill>
              </a:rPr>
              <a:t>Is it still the same ship? </a:t>
            </a:r>
            <a:endParaRPr>
              <a:solidFill>
                <a:srgbClr val="000000"/>
              </a:solidFill>
            </a:endParaRPr>
          </a:p>
        </p:txBody>
      </p:sp>
      <p:pic>
        <p:nvPicPr>
          <p:cNvPr id="105" name="Google Shape;105;p25"/>
          <p:cNvPicPr preferRelativeResize="0"/>
          <p:nvPr/>
        </p:nvPicPr>
        <p:blipFill>
          <a:blip r:embed="rId3">
            <a:alphaModFix/>
          </a:blip>
          <a:stretch>
            <a:fillRect/>
          </a:stretch>
        </p:blipFill>
        <p:spPr>
          <a:xfrm>
            <a:off x="4657925" y="686613"/>
            <a:ext cx="3745911" cy="377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4"/>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If you answered mostly </a:t>
            </a:r>
            <a:r>
              <a:rPr b="1" lang="en" sz="3000">
                <a:solidFill>
                  <a:schemeClr val="dk2"/>
                </a:solidFill>
                <a:highlight>
                  <a:srgbClr val="FFFF00"/>
                </a:highlight>
                <a:latin typeface="Raleway"/>
                <a:ea typeface="Raleway"/>
                <a:cs typeface="Raleway"/>
                <a:sym typeface="Raleway"/>
              </a:rPr>
              <a:t>yellow</a:t>
            </a:r>
            <a:r>
              <a:rPr b="1" lang="en" sz="3000">
                <a:solidFill>
                  <a:schemeClr val="dk2"/>
                </a:solidFill>
                <a:latin typeface="Raleway"/>
                <a:ea typeface="Raleway"/>
                <a:cs typeface="Raleway"/>
                <a:sym typeface="Raleway"/>
              </a:rPr>
              <a:t> you are </a:t>
            </a:r>
            <a:r>
              <a:rPr b="1" lang="en" sz="3000">
                <a:solidFill>
                  <a:schemeClr val="dk2"/>
                </a:solidFill>
                <a:highlight>
                  <a:srgbClr val="FFFF00"/>
                </a:highlight>
                <a:latin typeface="Raleway"/>
                <a:ea typeface="Raleway"/>
                <a:cs typeface="Raleway"/>
                <a:sym typeface="Raleway"/>
              </a:rPr>
              <a:t>analytical</a:t>
            </a:r>
            <a:endParaRPr/>
          </a:p>
        </p:txBody>
      </p:sp>
      <p:sp>
        <p:nvSpPr>
          <p:cNvPr id="164" name="Google Shape;164;p34"/>
          <p:cNvSpPr txBox="1"/>
          <p:nvPr/>
        </p:nvSpPr>
        <p:spPr>
          <a:xfrm>
            <a:off x="0" y="646500"/>
            <a:ext cx="9144000" cy="252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chemeClr val="dk2"/>
                </a:solidFill>
                <a:highlight>
                  <a:schemeClr val="lt1"/>
                </a:highlight>
              </a:rPr>
              <a:t>Analyticals: </a:t>
            </a:r>
            <a:r>
              <a:rPr lang="en" sz="1500">
                <a:solidFill>
                  <a:schemeClr val="dk2"/>
                </a:solidFill>
                <a:highlight>
                  <a:schemeClr val="lt1"/>
                </a:highlight>
              </a:rPr>
              <a:t>Analyticals like to have a specific plan and have specific instructions.They ask precise questions and want to know the details about a problem. They also tend to get frustrated if people give you vague answers.</a:t>
            </a:r>
            <a:endParaRPr sz="1500">
              <a:solidFill>
                <a:schemeClr val="dk2"/>
              </a:solidFill>
              <a:highlight>
                <a:schemeClr val="lt1"/>
              </a:highlight>
            </a:endParaRPr>
          </a:p>
          <a:p>
            <a:pPr indent="0" lvl="0" marL="0" rtl="0" algn="l">
              <a:lnSpc>
                <a:spcPct val="115000"/>
              </a:lnSpc>
              <a:spcBef>
                <a:spcPts val="2000"/>
              </a:spcBef>
              <a:spcAft>
                <a:spcPts val="0"/>
              </a:spcAft>
              <a:buNone/>
            </a:pPr>
            <a:r>
              <a:rPr lang="en" sz="1500">
                <a:solidFill>
                  <a:schemeClr val="dk2"/>
                </a:solidFill>
                <a:highlight>
                  <a:schemeClr val="lt1"/>
                </a:highlight>
              </a:rPr>
              <a:t>Since analyticals need specific information before coming to a decision, their questions may come across as cold or even critical. Therefore, they need to watch their tone of voice, ask questions kindly and be friendly with the patrons.</a:t>
            </a:r>
            <a:endParaRPr sz="1500">
              <a:solidFill>
                <a:schemeClr val="dk2"/>
              </a:solidFill>
              <a:highlight>
                <a:schemeClr val="lt1"/>
              </a:highlight>
            </a:endParaRPr>
          </a:p>
          <a:p>
            <a:pPr indent="0" lvl="0" marL="0" rtl="0" algn="l">
              <a:lnSpc>
                <a:spcPct val="115000"/>
              </a:lnSpc>
              <a:spcBef>
                <a:spcPts val="2000"/>
              </a:spcBef>
              <a:spcAft>
                <a:spcPts val="2000"/>
              </a:spcAft>
              <a:buNone/>
            </a:pPr>
            <a:r>
              <a:rPr lang="en" sz="1500">
                <a:solidFill>
                  <a:schemeClr val="dk2"/>
                </a:solidFill>
                <a:highlight>
                  <a:schemeClr val="lt1"/>
                </a:highlight>
              </a:rPr>
              <a:t>Analyticals are terrific at making sure that everything is organized and goes according to plan.</a:t>
            </a:r>
            <a:endParaRPr>
              <a:solidFill>
                <a:schemeClr val="dk2"/>
              </a:solidFill>
              <a:highlight>
                <a:schemeClr val="lt1"/>
              </a:highlight>
            </a:endParaRPr>
          </a:p>
        </p:txBody>
      </p:sp>
      <p:pic>
        <p:nvPicPr>
          <p:cNvPr id="165" name="Google Shape;165;p34"/>
          <p:cNvPicPr preferRelativeResize="0"/>
          <p:nvPr/>
        </p:nvPicPr>
        <p:blipFill>
          <a:blip r:embed="rId3">
            <a:alphaModFix/>
          </a:blip>
          <a:stretch>
            <a:fillRect/>
          </a:stretch>
        </p:blipFill>
        <p:spPr>
          <a:xfrm>
            <a:off x="2952125" y="3302450"/>
            <a:ext cx="2784000" cy="167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Did you know?</a:t>
            </a:r>
            <a:endParaRPr/>
          </a:p>
        </p:txBody>
      </p:sp>
      <p:sp>
        <p:nvSpPr>
          <p:cNvPr id="171" name="Google Shape;171;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000000"/>
                </a:solidFill>
              </a:rPr>
              <a:t>Personality and identity are related to what your brain is like? For example, if you are left-handed it would mean that you are more developed with the right side of your brain which is associated with being creative and artistic. On the other hand, if you are right-handed you are more developed on the left side of your brain where you are more mathematical, scientific and logical.</a:t>
            </a:r>
            <a:endParaRPr>
              <a:solidFill>
                <a:srgbClr val="000000"/>
              </a:solidFill>
            </a:endParaRPr>
          </a:p>
          <a:p>
            <a:pPr indent="0" lvl="0" marL="0" rtl="0" algn="l">
              <a:spcBef>
                <a:spcPts val="1200"/>
              </a:spcBef>
              <a:spcAft>
                <a:spcPts val="1200"/>
              </a:spcAft>
              <a:buNone/>
            </a:pPr>
            <a:r>
              <a:rPr lang="en">
                <a:solidFill>
                  <a:srgbClr val="202124"/>
                </a:solidFill>
                <a:highlight>
                  <a:srgbClr val="FFFFFF"/>
                </a:highlight>
              </a:rPr>
              <a:t>Also, the ability to see the perspectives of others unlocks a new form of development that forever changes identity. Originally, we have our own identity which wants to be unique. </a:t>
            </a:r>
            <a:r>
              <a:rPr lang="en">
                <a:solidFill>
                  <a:srgbClr val="040C28"/>
                </a:solidFill>
              </a:rPr>
              <a:t>However, when we learn that we share experiences, words, perceptions, and interests with other people our brains become fixated on how others view us and how to make them like us</a:t>
            </a:r>
            <a:r>
              <a:rPr lang="en">
                <a:solidFill>
                  <a:srgbClr val="202124"/>
                </a:solidFill>
                <a:highlight>
                  <a:srgbClr val="FFFFFF"/>
                </a:highlight>
              </a:rPr>
              <a:t>. Where we come from and our history affects our identity a lot too.</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77" name="Google Shape;177;p3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rgbClr val="000000"/>
                </a:solidFill>
              </a:rPr>
              <a:t>Create a coat of arms showing the characteristics of 4 different personalities and identities of those personalities.</a:t>
            </a:r>
            <a:endParaRPr sz="2400">
              <a:solidFill>
                <a:srgbClr val="000000"/>
              </a:solidFill>
            </a:endParaRPr>
          </a:p>
        </p:txBody>
      </p:sp>
      <p:pic>
        <p:nvPicPr>
          <p:cNvPr id="178" name="Google Shape;178;p36"/>
          <p:cNvPicPr preferRelativeResize="0"/>
          <p:nvPr/>
        </p:nvPicPr>
        <p:blipFill>
          <a:blip r:embed="rId3">
            <a:alphaModFix/>
          </a:blip>
          <a:stretch>
            <a:fillRect/>
          </a:stretch>
        </p:blipFill>
        <p:spPr>
          <a:xfrm>
            <a:off x="3235275" y="426938"/>
            <a:ext cx="5719500" cy="428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84" name="Google Shape;184;p3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solidFill>
                  <a:srgbClr val="000000"/>
                </a:solidFill>
              </a:rPr>
              <a:t>As you are aware, your culture has a big effect on your identity as well. We come from different backgrounds and are accepting of where we come from. Create a flag of the country of what you think represents your identity.</a:t>
            </a:r>
            <a:endParaRPr sz="1400">
              <a:solidFill>
                <a:srgbClr val="000000"/>
              </a:solidFill>
            </a:endParaRPr>
          </a:p>
        </p:txBody>
      </p:sp>
      <p:pic>
        <p:nvPicPr>
          <p:cNvPr id="185" name="Google Shape;185;p37"/>
          <p:cNvPicPr preferRelativeResize="0"/>
          <p:nvPr/>
        </p:nvPicPr>
        <p:blipFill>
          <a:blip r:embed="rId3">
            <a:alphaModFix/>
          </a:blip>
          <a:stretch>
            <a:fillRect/>
          </a:stretch>
        </p:blipFill>
        <p:spPr>
          <a:xfrm>
            <a:off x="3210725" y="1036250"/>
            <a:ext cx="5719500" cy="32172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91" name="Google Shape;191;p3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solidFill>
                  <a:schemeClr val="dk2"/>
                </a:solidFill>
              </a:rPr>
              <a:t>Create a story where 4 different characters with 4 different personalities and identities work together or encounter situations/issues where they all help each other and learn from each other.</a:t>
            </a:r>
            <a:endParaRPr sz="1800">
              <a:solidFill>
                <a:schemeClr val="dk2"/>
              </a:solidFill>
            </a:endParaRPr>
          </a:p>
        </p:txBody>
      </p:sp>
      <p:pic>
        <p:nvPicPr>
          <p:cNvPr id="192" name="Google Shape;192;p38"/>
          <p:cNvPicPr preferRelativeResize="0"/>
          <p:nvPr/>
        </p:nvPicPr>
        <p:blipFill>
          <a:blip r:embed="rId3">
            <a:alphaModFix/>
          </a:blip>
          <a:stretch>
            <a:fillRect/>
          </a:stretch>
        </p:blipFill>
        <p:spPr>
          <a:xfrm>
            <a:off x="3174425" y="854625"/>
            <a:ext cx="5719501" cy="3431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6"/>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Identity Vs Personality</a:t>
            </a:r>
            <a:endParaRPr/>
          </a:p>
        </p:txBody>
      </p:sp>
      <p:sp>
        <p:nvSpPr>
          <p:cNvPr id="111" name="Google Shape;111;p26"/>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are they? How are they different? </a:t>
            </a:r>
            <a:endParaRPr/>
          </a:p>
        </p:txBody>
      </p:sp>
      <p:sp>
        <p:nvSpPr>
          <p:cNvPr id="112" name="Google Shape;112;p26"/>
          <p:cNvSpPr txBox="1"/>
          <p:nvPr/>
        </p:nvSpPr>
        <p:spPr>
          <a:xfrm>
            <a:off x="5725" y="2653825"/>
            <a:ext cx="9144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chemeClr val="lt1"/>
                </a:solidFill>
                <a:latin typeface="Raleway"/>
                <a:ea typeface="Raleway"/>
                <a:cs typeface="Raleway"/>
                <a:sym typeface="Raleway"/>
              </a:rPr>
              <a:t>LI: To define identity and personality and to identify key features of both</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7"/>
          <p:cNvSpPr txBox="1"/>
          <p:nvPr/>
        </p:nvSpPr>
        <p:spPr>
          <a:xfrm>
            <a:off x="408925" y="357900"/>
            <a:ext cx="15051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u="sng">
                <a:latin typeface="Source Sans Pro"/>
                <a:ea typeface="Source Sans Pro"/>
                <a:cs typeface="Source Sans Pro"/>
                <a:sym typeface="Source Sans Pro"/>
              </a:rPr>
              <a:t>Identity</a:t>
            </a:r>
            <a:endParaRPr sz="2000" u="sng">
              <a:latin typeface="Source Sans Pro"/>
              <a:ea typeface="Source Sans Pro"/>
              <a:cs typeface="Source Sans Pro"/>
              <a:sym typeface="Source Sans Pro"/>
            </a:endParaRPr>
          </a:p>
          <a:p>
            <a:pPr indent="0" lvl="0" marL="0" rtl="0" algn="ctr">
              <a:spcBef>
                <a:spcPts val="0"/>
              </a:spcBef>
              <a:spcAft>
                <a:spcPts val="0"/>
              </a:spcAft>
              <a:buNone/>
            </a:pPr>
            <a:r>
              <a:rPr lang="en" sz="2000">
                <a:latin typeface="Source Sans Pro"/>
                <a:ea typeface="Source Sans Pro"/>
                <a:cs typeface="Source Sans Pro"/>
                <a:sym typeface="Source Sans Pro"/>
              </a:rPr>
              <a:t>The core of what the ship is. </a:t>
            </a:r>
            <a:endParaRPr sz="2000">
              <a:latin typeface="Source Sans Pro"/>
              <a:ea typeface="Source Sans Pro"/>
              <a:cs typeface="Source Sans Pro"/>
              <a:sym typeface="Source Sans Pro"/>
            </a:endParaRPr>
          </a:p>
        </p:txBody>
      </p:sp>
      <p:sp>
        <p:nvSpPr>
          <p:cNvPr id="118" name="Google Shape;118;p27"/>
          <p:cNvSpPr txBox="1"/>
          <p:nvPr/>
        </p:nvSpPr>
        <p:spPr>
          <a:xfrm>
            <a:off x="7057125" y="317650"/>
            <a:ext cx="1505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u="sng">
                <a:latin typeface="Source Sans Pro"/>
                <a:ea typeface="Source Sans Pro"/>
                <a:cs typeface="Source Sans Pro"/>
                <a:sym typeface="Source Sans Pro"/>
              </a:rPr>
              <a:t>Personality</a:t>
            </a:r>
            <a:endParaRPr sz="2000" u="sng">
              <a:latin typeface="Source Sans Pro"/>
              <a:ea typeface="Source Sans Pro"/>
              <a:cs typeface="Source Sans Pro"/>
              <a:sym typeface="Source Sans Pro"/>
            </a:endParaRPr>
          </a:p>
          <a:p>
            <a:pPr indent="0" lvl="0" marL="0" rtl="0" algn="ctr">
              <a:spcBef>
                <a:spcPts val="0"/>
              </a:spcBef>
              <a:spcAft>
                <a:spcPts val="0"/>
              </a:spcAft>
              <a:buNone/>
            </a:pPr>
            <a:r>
              <a:rPr lang="en" sz="2000">
                <a:latin typeface="Source Sans Pro"/>
                <a:ea typeface="Source Sans Pro"/>
                <a:cs typeface="Source Sans Pro"/>
                <a:sym typeface="Source Sans Pro"/>
              </a:rPr>
              <a:t>The things that change over time on the ship</a:t>
            </a:r>
            <a:endParaRPr sz="2000">
              <a:latin typeface="Source Sans Pro"/>
              <a:ea typeface="Source Sans Pro"/>
              <a:cs typeface="Source Sans Pro"/>
              <a:sym typeface="Source Sans Pro"/>
            </a:endParaRPr>
          </a:p>
        </p:txBody>
      </p:sp>
      <p:pic>
        <p:nvPicPr>
          <p:cNvPr id="119" name="Google Shape;119;p27"/>
          <p:cNvPicPr preferRelativeResize="0"/>
          <p:nvPr/>
        </p:nvPicPr>
        <p:blipFill>
          <a:blip r:embed="rId3">
            <a:alphaModFix/>
          </a:blip>
          <a:stretch>
            <a:fillRect/>
          </a:stretch>
        </p:blipFill>
        <p:spPr>
          <a:xfrm>
            <a:off x="2612625" y="686613"/>
            <a:ext cx="3745911" cy="3770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8"/>
          <p:cNvSpPr txBox="1"/>
          <p:nvPr>
            <p:ph type="title"/>
          </p:nvPr>
        </p:nvSpPr>
        <p:spPr>
          <a:xfrm>
            <a:off x="260125" y="341900"/>
            <a:ext cx="35694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Activity : Identity or Personality? </a:t>
            </a:r>
            <a:endParaRPr/>
          </a:p>
        </p:txBody>
      </p:sp>
      <p:graphicFrame>
        <p:nvGraphicFramePr>
          <p:cNvPr id="125" name="Google Shape;125;p28"/>
          <p:cNvGraphicFramePr/>
          <p:nvPr/>
        </p:nvGraphicFramePr>
        <p:xfrm>
          <a:off x="4455850" y="527525"/>
          <a:ext cx="3000000" cy="3000000"/>
        </p:xfrm>
        <a:graphic>
          <a:graphicData uri="http://schemas.openxmlformats.org/drawingml/2006/table">
            <a:tbl>
              <a:tblPr>
                <a:noFill/>
                <a:tableStyleId>{65461289-9BB4-4B41-AC66-F3F3F98083CC}</a:tableStyleId>
              </a:tblPr>
              <a:tblGrid>
                <a:gridCol w="1358625"/>
                <a:gridCol w="1334775"/>
                <a:gridCol w="1430125"/>
              </a:tblGrid>
              <a:tr h="650425">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Memories </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Likes and Dislikes</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Brain</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r>
              <a:tr h="650425">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Habits</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Family</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Background</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r>
              <a:tr h="845050">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Name</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Hobbies and Interests</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a:t>
                      </a:r>
                      <a:r>
                        <a:rPr lang="en" sz="1300">
                          <a:solidFill>
                            <a:schemeClr val="dk2"/>
                          </a:solidFill>
                          <a:latin typeface="Calibri"/>
                          <a:ea typeface="Calibri"/>
                          <a:cs typeface="Calibri"/>
                          <a:sym typeface="Calibri"/>
                        </a:rPr>
                        <a:t>Hopes and</a:t>
                      </a:r>
                      <a:br>
                        <a:rPr lang="en" sz="1300">
                          <a:solidFill>
                            <a:schemeClr val="dk2"/>
                          </a:solidFill>
                          <a:latin typeface="Calibri"/>
                          <a:ea typeface="Calibri"/>
                          <a:cs typeface="Calibri"/>
                          <a:sym typeface="Calibri"/>
                        </a:rPr>
                      </a:br>
                      <a:r>
                        <a:rPr lang="en" sz="1300">
                          <a:solidFill>
                            <a:schemeClr val="dk2"/>
                          </a:solidFill>
                          <a:latin typeface="Calibri"/>
                          <a:ea typeface="Calibri"/>
                          <a:cs typeface="Calibri"/>
                          <a:sym typeface="Calibri"/>
                        </a:rPr>
                        <a:t> Dreams</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r>
              <a:tr h="650425">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Actions</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Talents</a:t>
                      </a:r>
                      <a:endParaRPr sz="1300">
                        <a:latin typeface="Calibri"/>
                        <a:ea typeface="Calibri"/>
                        <a:cs typeface="Calibri"/>
                        <a:sym typeface="Calibri"/>
                      </a:endParaRPr>
                    </a:p>
                    <a:p>
                      <a:pPr indent="0" lvl="0" marL="0" rtl="0" algn="l">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Beliefs</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r>
              <a:tr h="1039675">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Physical Appearance</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Physical Features</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c>
                  <a:txBody>
                    <a:bodyPr/>
                    <a:lstStyle/>
                    <a:p>
                      <a:pPr indent="0" lvl="0" marL="0" rtl="0" algn="ctr">
                        <a:lnSpc>
                          <a:spcPct val="107000"/>
                        </a:lnSpc>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107000"/>
                        </a:lnSpc>
                        <a:spcBef>
                          <a:spcPts val="0"/>
                        </a:spcBef>
                        <a:spcAft>
                          <a:spcPts val="0"/>
                        </a:spcAft>
                        <a:buNone/>
                      </a:pPr>
                      <a:r>
                        <a:rPr lang="en" sz="1300">
                          <a:latin typeface="Calibri"/>
                          <a:ea typeface="Calibri"/>
                          <a:cs typeface="Calibri"/>
                          <a:sym typeface="Calibri"/>
                        </a:rPr>
                        <a:t> Emotions</a:t>
                      </a:r>
                      <a:endParaRPr sz="1300">
                        <a:latin typeface="Calibri"/>
                        <a:ea typeface="Calibri"/>
                        <a:cs typeface="Calibri"/>
                        <a:sym typeface="Calibri"/>
                      </a:endParaRPr>
                    </a:p>
                  </a:txBody>
                  <a:tcPr marT="9525" marB="91425" marR="46475" marL="464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ACE9F8"/>
                    </a:solidFill>
                  </a:tcPr>
                </a:tc>
              </a:tr>
            </a:tbl>
          </a:graphicData>
        </a:graphic>
      </p:graphicFrame>
      <p:sp>
        <p:nvSpPr>
          <p:cNvPr id="126" name="Google Shape;126;p28"/>
          <p:cNvSpPr txBox="1"/>
          <p:nvPr/>
        </p:nvSpPr>
        <p:spPr>
          <a:xfrm>
            <a:off x="415275" y="1534050"/>
            <a:ext cx="3569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In pairs or groups, go away and decide if each of these things make up either your identity or personality.</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If you’re unsure leave it blank. If you think it could be both then write it as both as well as the reason why.</a:t>
            </a:r>
            <a:endParaRPr>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p:nvPr/>
        </p:nvSpPr>
        <p:spPr>
          <a:xfrm>
            <a:off x="376050" y="422050"/>
            <a:ext cx="6573900" cy="3769200"/>
          </a:xfrm>
          <a:prstGeom prst="bevel">
            <a:avLst>
              <a:gd fmla="val 12500" name="adj"/>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FFFFF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9"/>
          <p:cNvSpPr txBox="1"/>
          <p:nvPr/>
        </p:nvSpPr>
        <p:spPr>
          <a:xfrm>
            <a:off x="7126900" y="373825"/>
            <a:ext cx="1760100" cy="471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Think of yourself as a photo frame.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actual frame is your identity e.g. the things that make up who you are</a:t>
            </a:r>
            <a:endParaRPr/>
          </a:p>
          <a:p>
            <a:pPr indent="0" lvl="0" marL="0" rtl="0" algn="l">
              <a:spcBef>
                <a:spcPts val="0"/>
              </a:spcBef>
              <a:spcAft>
                <a:spcPts val="0"/>
              </a:spcAft>
              <a:buNone/>
            </a:pPr>
            <a:r>
              <a:rPr lang="en"/>
              <a:t>Ethnicity, Gender, Appearance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Inside the frame are pictures you put in and change over time. This is your personality.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TASK 1: Draw what you see as your personality and identity.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aphicFrame>
        <p:nvGraphicFramePr>
          <p:cNvPr id="137" name="Google Shape;137;p30"/>
          <p:cNvGraphicFramePr/>
          <p:nvPr/>
        </p:nvGraphicFramePr>
        <p:xfrm>
          <a:off x="425250" y="194488"/>
          <a:ext cx="3000000" cy="3000000"/>
        </p:xfrm>
        <a:graphic>
          <a:graphicData uri="http://schemas.openxmlformats.org/drawingml/2006/table">
            <a:tbl>
              <a:tblPr>
                <a:noFill/>
                <a:tableStyleId>{C68EA309-C3B0-4594-9F6F-E72835688AB1}</a:tableStyleId>
              </a:tblPr>
              <a:tblGrid>
                <a:gridCol w="2059700"/>
                <a:gridCol w="1991200"/>
                <a:gridCol w="2224000"/>
                <a:gridCol w="2018575"/>
              </a:tblGrid>
              <a:tr h="396200">
                <a:tc>
                  <a:txBody>
                    <a:bodyPr/>
                    <a:lstStyle/>
                    <a:p>
                      <a:pPr indent="0" lvl="0" marL="0" rtl="0" algn="l">
                        <a:spcBef>
                          <a:spcPts val="0"/>
                        </a:spcBef>
                        <a:spcAft>
                          <a:spcPts val="0"/>
                        </a:spcAft>
                        <a:buNone/>
                      </a:pPr>
                      <a:r>
                        <a:rPr lang="en"/>
                        <a:t>Talk only about point</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Likes facts in stories</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Likes to talk a lot</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Listens and talks</a:t>
                      </a:r>
                      <a:endParaRPr/>
                    </a:p>
                  </a:txBody>
                  <a:tcPr marT="91425" marB="91425" marR="91425" marL="91425">
                    <a:solidFill>
                      <a:srgbClr val="00FFFF"/>
                    </a:solidFill>
                  </a:tcPr>
                </a:tc>
              </a:tr>
              <a:tr h="396200">
                <a:tc>
                  <a:txBody>
                    <a:bodyPr/>
                    <a:lstStyle/>
                    <a:p>
                      <a:pPr indent="0" lvl="0" marL="0" rtl="0" algn="l">
                        <a:spcBef>
                          <a:spcPts val="0"/>
                        </a:spcBef>
                        <a:spcAft>
                          <a:spcPts val="0"/>
                        </a:spcAft>
                        <a:buNone/>
                      </a:pPr>
                      <a:r>
                        <a:rPr lang="en"/>
                        <a:t>Likes taking risks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Calculates risks</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Loves expressing risks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Avoids taking risks</a:t>
                      </a:r>
                      <a:endParaRPr/>
                    </a:p>
                  </a:txBody>
                  <a:tcPr marT="91425" marB="91425" marR="91425" marL="91425">
                    <a:solidFill>
                      <a:srgbClr val="00FFFF"/>
                    </a:solidFill>
                  </a:tcPr>
                </a:tc>
              </a:tr>
              <a:tr h="396200">
                <a:tc>
                  <a:txBody>
                    <a:bodyPr/>
                    <a:lstStyle/>
                    <a:p>
                      <a:pPr indent="0" lvl="0" marL="0" rtl="0" algn="l">
                        <a:spcBef>
                          <a:spcPts val="0"/>
                        </a:spcBef>
                        <a:spcAft>
                          <a:spcPts val="0"/>
                        </a:spcAft>
                        <a:buNone/>
                      </a:pPr>
                      <a:r>
                        <a:rPr lang="en"/>
                        <a:t>Enjoys challenges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Analyses details</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Has good ideas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Helps others</a:t>
                      </a:r>
                      <a:endParaRPr/>
                    </a:p>
                  </a:txBody>
                  <a:tcPr marT="91425" marB="91425" marR="91425" marL="91425">
                    <a:solidFill>
                      <a:srgbClr val="00FFFF"/>
                    </a:solidFill>
                  </a:tcPr>
                </a:tc>
              </a:tr>
              <a:tr h="396200">
                <a:tc>
                  <a:txBody>
                    <a:bodyPr/>
                    <a:lstStyle/>
                    <a:p>
                      <a:pPr indent="0" lvl="0" marL="0" rtl="0" algn="l">
                        <a:spcBef>
                          <a:spcPts val="0"/>
                        </a:spcBef>
                        <a:spcAft>
                          <a:spcPts val="0"/>
                        </a:spcAft>
                        <a:buNone/>
                      </a:pPr>
                      <a:r>
                        <a:rPr lang="en"/>
                        <a:t>Determined</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Logical</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Energetic</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Loyal</a:t>
                      </a:r>
                      <a:endParaRPr/>
                    </a:p>
                  </a:txBody>
                  <a:tcPr marT="91425" marB="91425" marR="91425" marL="91425">
                    <a:solidFill>
                      <a:srgbClr val="00FFFF"/>
                    </a:solidFill>
                  </a:tcPr>
                </a:tc>
              </a:tr>
              <a:tr h="396200">
                <a:tc>
                  <a:txBody>
                    <a:bodyPr/>
                    <a:lstStyle/>
                    <a:p>
                      <a:pPr indent="0" lvl="0" marL="0" rtl="0" algn="l">
                        <a:spcBef>
                          <a:spcPts val="0"/>
                        </a:spcBef>
                        <a:spcAft>
                          <a:spcPts val="0"/>
                        </a:spcAft>
                        <a:buNone/>
                      </a:pPr>
                      <a:r>
                        <a:rPr lang="en"/>
                        <a:t>Adventurous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Scheduled</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Optimistic</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Understanding</a:t>
                      </a:r>
                      <a:endParaRPr/>
                    </a:p>
                  </a:txBody>
                  <a:tcPr marT="91425" marB="91425" marR="91425" marL="91425">
                    <a:solidFill>
                      <a:srgbClr val="00FFFF"/>
                    </a:solidFill>
                  </a:tcPr>
                </a:tc>
              </a:tr>
              <a:tr h="396200">
                <a:tc>
                  <a:txBody>
                    <a:bodyPr/>
                    <a:lstStyle/>
                    <a:p>
                      <a:pPr indent="0" lvl="0" marL="0" rtl="0" algn="l">
                        <a:spcBef>
                          <a:spcPts val="0"/>
                        </a:spcBef>
                        <a:spcAft>
                          <a:spcPts val="0"/>
                        </a:spcAft>
                        <a:buNone/>
                      </a:pPr>
                      <a:r>
                        <a:rPr lang="en"/>
                        <a:t>Relies on self</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Likes using checklists</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Mixes with others easily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Patient</a:t>
                      </a:r>
                      <a:endParaRPr/>
                    </a:p>
                  </a:txBody>
                  <a:tcPr marT="91425" marB="91425" marR="91425" marL="91425">
                    <a:solidFill>
                      <a:srgbClr val="00FFFF"/>
                    </a:solidFill>
                  </a:tcPr>
                </a:tc>
              </a:tr>
              <a:tr h="396200">
                <a:tc>
                  <a:txBody>
                    <a:bodyPr/>
                    <a:lstStyle/>
                    <a:p>
                      <a:pPr indent="0" lvl="0" marL="0" rtl="0" algn="l">
                        <a:spcBef>
                          <a:spcPts val="0"/>
                        </a:spcBef>
                        <a:spcAft>
                          <a:spcPts val="0"/>
                        </a:spcAft>
                        <a:buNone/>
                      </a:pPr>
                      <a:r>
                        <a:rPr lang="en"/>
                        <a:t>Leader</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Realistic approach</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Enjoys change</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Thoughtful</a:t>
                      </a:r>
                      <a:endParaRPr/>
                    </a:p>
                  </a:txBody>
                  <a:tcPr marT="91425" marB="91425" marR="91425" marL="91425">
                    <a:solidFill>
                      <a:srgbClr val="00FFFF"/>
                    </a:solidFill>
                  </a:tcPr>
                </a:tc>
              </a:tr>
              <a:tr h="396200">
                <a:tc>
                  <a:txBody>
                    <a:bodyPr/>
                    <a:lstStyle/>
                    <a:p>
                      <a:pPr indent="0" lvl="0" marL="0" rtl="0" algn="l">
                        <a:spcBef>
                          <a:spcPts val="0"/>
                        </a:spcBef>
                        <a:spcAft>
                          <a:spcPts val="0"/>
                        </a:spcAft>
                        <a:buNone/>
                      </a:pPr>
                      <a:r>
                        <a:rPr lang="en"/>
                        <a:t>Wants fast approach</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Wants space</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Creative</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Calm</a:t>
                      </a:r>
                      <a:endParaRPr/>
                    </a:p>
                  </a:txBody>
                  <a:tcPr marT="91425" marB="91425" marR="91425" marL="91425">
                    <a:solidFill>
                      <a:srgbClr val="00FFFF"/>
                    </a:solidFill>
                  </a:tcPr>
                </a:tc>
              </a:tr>
              <a:tr h="359375">
                <a:tc>
                  <a:txBody>
                    <a:bodyPr/>
                    <a:lstStyle/>
                    <a:p>
                      <a:pPr indent="0" lvl="0" marL="0" rtl="0" algn="l">
                        <a:spcBef>
                          <a:spcPts val="0"/>
                        </a:spcBef>
                        <a:spcAft>
                          <a:spcPts val="0"/>
                        </a:spcAft>
                        <a:buNone/>
                      </a:pPr>
                      <a:r>
                        <a:rPr lang="en"/>
                        <a:t>Loves to choose</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Likes instruction</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Group oriented</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Caring</a:t>
                      </a:r>
                      <a:endParaRPr/>
                    </a:p>
                  </a:txBody>
                  <a:tcPr marT="91425" marB="91425" marR="91425" marL="91425">
                    <a:solidFill>
                      <a:srgbClr val="00FFFF"/>
                    </a:solidFill>
                  </a:tcPr>
                </a:tc>
              </a:tr>
              <a:tr h="359375">
                <a:tc>
                  <a:txBody>
                    <a:bodyPr/>
                    <a:lstStyle/>
                    <a:p>
                      <a:pPr indent="0" lvl="0" marL="0" rtl="0" algn="l">
                        <a:spcBef>
                          <a:spcPts val="0"/>
                        </a:spcBef>
                        <a:spcAft>
                          <a:spcPts val="0"/>
                        </a:spcAft>
                        <a:buNone/>
                      </a:pPr>
                      <a:r>
                        <a:rPr lang="en"/>
                        <a:t>Competitive</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Responsible</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Loves to inspire others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Sensitive</a:t>
                      </a:r>
                      <a:endParaRPr/>
                    </a:p>
                  </a:txBody>
                  <a:tcPr marT="91425" marB="91425" marR="91425" marL="91425">
                    <a:solidFill>
                      <a:srgbClr val="00FFFF"/>
                    </a:solidFill>
                  </a:tcPr>
                </a:tc>
              </a:tr>
              <a:tr h="359375">
                <a:tc>
                  <a:txBody>
                    <a:bodyPr/>
                    <a:lstStyle/>
                    <a:p>
                      <a:pPr indent="0" lvl="0" marL="0" rtl="0" algn="l">
                        <a:spcBef>
                          <a:spcPts val="0"/>
                        </a:spcBef>
                        <a:spcAft>
                          <a:spcPts val="0"/>
                        </a:spcAft>
                        <a:buNone/>
                      </a:pPr>
                      <a:r>
                        <a:rPr lang="en"/>
                        <a:t>Likes to solve problems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Wants perfection</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Loves the fun way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Wants peace</a:t>
                      </a:r>
                      <a:endParaRPr/>
                    </a:p>
                  </a:txBody>
                  <a:tcPr marT="91425" marB="91425" marR="91425" marL="91425">
                    <a:solidFill>
                      <a:srgbClr val="00FFFF"/>
                    </a:solidFill>
                  </a:tcPr>
                </a:tc>
              </a:tr>
              <a:tr h="359375">
                <a:tc>
                  <a:txBody>
                    <a:bodyPr/>
                    <a:lstStyle/>
                    <a:p>
                      <a:pPr indent="0" lvl="0" marL="0" rtl="0" algn="l">
                        <a:spcBef>
                          <a:spcPts val="0"/>
                        </a:spcBef>
                        <a:spcAft>
                          <a:spcPts val="0"/>
                        </a:spcAft>
                        <a:buNone/>
                      </a:pPr>
                      <a:r>
                        <a:rPr lang="en"/>
                        <a:t>Hard to relate to others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Boring</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Forgetful</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Finds it hard to say no</a:t>
                      </a:r>
                      <a:endParaRPr/>
                    </a:p>
                  </a:txBody>
                  <a:tcPr marT="91425" marB="91425" marR="91425" marL="91425">
                    <a:solidFill>
                      <a:srgbClr val="00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1"/>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If you answered mostly </a:t>
            </a:r>
            <a:r>
              <a:rPr b="1" lang="en" sz="3000">
                <a:solidFill>
                  <a:schemeClr val="dk2"/>
                </a:solidFill>
                <a:highlight>
                  <a:srgbClr val="FF9900"/>
                </a:highlight>
                <a:latin typeface="Raleway"/>
                <a:ea typeface="Raleway"/>
                <a:cs typeface="Raleway"/>
                <a:sym typeface="Raleway"/>
              </a:rPr>
              <a:t>orange</a:t>
            </a:r>
            <a:r>
              <a:rPr b="1" lang="en" sz="3000">
                <a:solidFill>
                  <a:schemeClr val="dk2"/>
                </a:solidFill>
                <a:highlight>
                  <a:srgbClr val="FFFFFF"/>
                </a:highlight>
                <a:latin typeface="Raleway"/>
                <a:ea typeface="Raleway"/>
                <a:cs typeface="Raleway"/>
                <a:sym typeface="Raleway"/>
              </a:rPr>
              <a:t> you are a </a:t>
            </a:r>
            <a:r>
              <a:rPr b="1" lang="en" sz="3000">
                <a:solidFill>
                  <a:schemeClr val="dk2"/>
                </a:solidFill>
                <a:highlight>
                  <a:srgbClr val="FF9900"/>
                </a:highlight>
                <a:latin typeface="Raleway"/>
                <a:ea typeface="Raleway"/>
                <a:cs typeface="Raleway"/>
                <a:sym typeface="Raleway"/>
              </a:rPr>
              <a:t>driver</a:t>
            </a:r>
            <a:endParaRPr/>
          </a:p>
        </p:txBody>
      </p:sp>
      <p:sp>
        <p:nvSpPr>
          <p:cNvPr id="143" name="Google Shape;143;p31"/>
          <p:cNvSpPr txBox="1"/>
          <p:nvPr/>
        </p:nvSpPr>
        <p:spPr>
          <a:xfrm>
            <a:off x="0" y="729575"/>
            <a:ext cx="9144000" cy="225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chemeClr val="dk2"/>
                </a:solidFill>
                <a:highlight>
                  <a:schemeClr val="lt1"/>
                </a:highlight>
              </a:rPr>
              <a:t>Drivers: </a:t>
            </a:r>
            <a:r>
              <a:rPr lang="en" sz="1500">
                <a:solidFill>
                  <a:schemeClr val="dk2"/>
                </a:solidFill>
                <a:highlight>
                  <a:schemeClr val="lt1"/>
                </a:highlight>
              </a:rPr>
              <a:t>Drivers wanted everyone to get to their seats with a minimum of fuss so that the show can start on time. They are great at getting the job done and at solving problems.</a:t>
            </a:r>
            <a:endParaRPr sz="1500">
              <a:solidFill>
                <a:schemeClr val="dk2"/>
              </a:solidFill>
              <a:highlight>
                <a:schemeClr val="lt1"/>
              </a:highlight>
            </a:endParaRPr>
          </a:p>
          <a:p>
            <a:pPr indent="0" lvl="0" marL="0" rtl="0" algn="l">
              <a:lnSpc>
                <a:spcPct val="115000"/>
              </a:lnSpc>
              <a:spcBef>
                <a:spcPts val="2000"/>
              </a:spcBef>
              <a:spcAft>
                <a:spcPts val="0"/>
              </a:spcAft>
              <a:buNone/>
            </a:pPr>
            <a:r>
              <a:rPr lang="en" sz="1500">
                <a:solidFill>
                  <a:schemeClr val="dk2"/>
                </a:solidFill>
                <a:highlight>
                  <a:schemeClr val="lt1"/>
                </a:highlight>
              </a:rPr>
              <a:t>Drivers can come on strong so they need to be sensitive to patrons who love to talk and patient with people who need a lot of detail.</a:t>
            </a:r>
            <a:endParaRPr sz="1500">
              <a:solidFill>
                <a:schemeClr val="dk2"/>
              </a:solidFill>
              <a:highlight>
                <a:schemeClr val="lt1"/>
              </a:highlight>
            </a:endParaRPr>
          </a:p>
          <a:p>
            <a:pPr indent="0" lvl="0" marL="0" rtl="0" algn="l">
              <a:lnSpc>
                <a:spcPct val="115000"/>
              </a:lnSpc>
              <a:spcBef>
                <a:spcPts val="2000"/>
              </a:spcBef>
              <a:spcAft>
                <a:spcPts val="2000"/>
              </a:spcAft>
              <a:buNone/>
            </a:pPr>
            <a:r>
              <a:rPr lang="en" sz="1500">
                <a:solidFill>
                  <a:schemeClr val="dk2"/>
                </a:solidFill>
                <a:highlight>
                  <a:schemeClr val="lt1"/>
                </a:highlight>
              </a:rPr>
              <a:t>Drivers are great when there is a problem to solve. In a crisis, they want to solve the problem quickly and don’t want to get bogged down in details. </a:t>
            </a:r>
            <a:endParaRPr>
              <a:solidFill>
                <a:schemeClr val="dk2"/>
              </a:solidFill>
              <a:highlight>
                <a:schemeClr val="lt1"/>
              </a:highlight>
            </a:endParaRPr>
          </a:p>
        </p:txBody>
      </p:sp>
      <p:pic>
        <p:nvPicPr>
          <p:cNvPr id="144" name="Google Shape;144;p31"/>
          <p:cNvPicPr preferRelativeResize="0"/>
          <p:nvPr/>
        </p:nvPicPr>
        <p:blipFill>
          <a:blip r:embed="rId3">
            <a:alphaModFix/>
          </a:blip>
          <a:stretch>
            <a:fillRect/>
          </a:stretch>
        </p:blipFill>
        <p:spPr>
          <a:xfrm>
            <a:off x="2635575" y="3237475"/>
            <a:ext cx="4213300" cy="155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2"/>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If you answered mostly </a:t>
            </a:r>
            <a:r>
              <a:rPr b="1" lang="en" sz="3000">
                <a:solidFill>
                  <a:schemeClr val="dk2"/>
                </a:solidFill>
                <a:highlight>
                  <a:srgbClr val="00FF00"/>
                </a:highlight>
                <a:latin typeface="Raleway"/>
                <a:ea typeface="Raleway"/>
                <a:cs typeface="Raleway"/>
                <a:sym typeface="Raleway"/>
              </a:rPr>
              <a:t>green</a:t>
            </a:r>
            <a:r>
              <a:rPr b="1" lang="en" sz="3000">
                <a:solidFill>
                  <a:schemeClr val="dk2"/>
                </a:solidFill>
                <a:highlight>
                  <a:schemeClr val="lt1"/>
                </a:highlight>
                <a:latin typeface="Raleway"/>
                <a:ea typeface="Raleway"/>
                <a:cs typeface="Raleway"/>
                <a:sym typeface="Raleway"/>
              </a:rPr>
              <a:t> </a:t>
            </a:r>
            <a:r>
              <a:rPr b="1" lang="en" sz="3000">
                <a:solidFill>
                  <a:schemeClr val="dk2"/>
                </a:solidFill>
                <a:latin typeface="Raleway"/>
                <a:ea typeface="Raleway"/>
                <a:cs typeface="Raleway"/>
                <a:sym typeface="Raleway"/>
              </a:rPr>
              <a:t>you are </a:t>
            </a:r>
            <a:r>
              <a:rPr b="1" lang="en" sz="3000">
                <a:solidFill>
                  <a:schemeClr val="dk2"/>
                </a:solidFill>
                <a:highlight>
                  <a:srgbClr val="00FF00"/>
                </a:highlight>
                <a:latin typeface="Raleway"/>
                <a:ea typeface="Raleway"/>
                <a:cs typeface="Raleway"/>
                <a:sym typeface="Raleway"/>
              </a:rPr>
              <a:t>expressive</a:t>
            </a:r>
            <a:endParaRPr/>
          </a:p>
        </p:txBody>
      </p:sp>
      <p:sp>
        <p:nvSpPr>
          <p:cNvPr id="150" name="Google Shape;150;p32"/>
          <p:cNvSpPr txBox="1"/>
          <p:nvPr/>
        </p:nvSpPr>
        <p:spPr>
          <a:xfrm>
            <a:off x="0" y="646500"/>
            <a:ext cx="91440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chemeClr val="dk2"/>
                </a:solidFill>
                <a:highlight>
                  <a:srgbClr val="FFFFFF"/>
                </a:highlight>
              </a:rPr>
              <a:t>Expressives:</a:t>
            </a:r>
            <a:r>
              <a:rPr lang="en" sz="1500">
                <a:solidFill>
                  <a:srgbClr val="141423"/>
                </a:solidFill>
                <a:highlight>
                  <a:srgbClr val="FFFFFF"/>
                </a:highlight>
              </a:rPr>
              <a:t> We call the expressive the social specialist because they love to have fun. They are individuals who turn disaster into humor, prevent dull moments, and are very generous. Expressives want to feel included in everything—projects, teamwork, and conversations. A great strength of the expressive personality is that they are very outgoing. Likewise, expressive people are ambitious, charismatic, and persuasive.</a:t>
            </a:r>
            <a:endParaRPr sz="1500">
              <a:solidFill>
                <a:srgbClr val="141423"/>
              </a:solidFill>
              <a:highlight>
                <a:srgbClr val="FFFFFF"/>
              </a:highlight>
            </a:endParaRPr>
          </a:p>
          <a:p>
            <a:pPr indent="0" lvl="0" marL="0" rtl="0" algn="l">
              <a:lnSpc>
                <a:spcPct val="115000"/>
              </a:lnSpc>
              <a:spcBef>
                <a:spcPts val="0"/>
              </a:spcBef>
              <a:spcAft>
                <a:spcPts val="0"/>
              </a:spcAft>
              <a:buNone/>
            </a:pPr>
            <a:r>
              <a:t/>
            </a:r>
            <a:endParaRPr sz="1500">
              <a:solidFill>
                <a:srgbClr val="141423"/>
              </a:solidFill>
              <a:highlight>
                <a:srgbClr val="FFFFFF"/>
              </a:highlight>
            </a:endParaRPr>
          </a:p>
          <a:p>
            <a:pPr indent="0" lvl="0" marL="0" rtl="0" algn="l">
              <a:lnSpc>
                <a:spcPct val="115000"/>
              </a:lnSpc>
              <a:spcBef>
                <a:spcPts val="0"/>
              </a:spcBef>
              <a:spcAft>
                <a:spcPts val="0"/>
              </a:spcAft>
              <a:buNone/>
            </a:pPr>
            <a:r>
              <a:rPr lang="en" sz="1500">
                <a:solidFill>
                  <a:srgbClr val="141423"/>
                </a:solidFill>
                <a:highlight>
                  <a:srgbClr val="FFFFFF"/>
                </a:highlight>
              </a:rPr>
              <a:t>However, they can also be disorganised, loud, undisciplined and incredibly talkative.</a:t>
            </a:r>
            <a:endParaRPr sz="1500">
              <a:solidFill>
                <a:srgbClr val="141423"/>
              </a:solidFill>
              <a:highlight>
                <a:srgbClr val="FFFFFF"/>
              </a:highlight>
            </a:endParaRPr>
          </a:p>
          <a:p>
            <a:pPr indent="0" lvl="0" marL="0" rtl="0" algn="l">
              <a:lnSpc>
                <a:spcPct val="115000"/>
              </a:lnSpc>
              <a:spcBef>
                <a:spcPts val="0"/>
              </a:spcBef>
              <a:spcAft>
                <a:spcPts val="0"/>
              </a:spcAft>
              <a:buNone/>
            </a:pPr>
            <a:r>
              <a:t/>
            </a:r>
            <a:endParaRPr sz="1500">
              <a:solidFill>
                <a:srgbClr val="141423"/>
              </a:solidFill>
              <a:highlight>
                <a:srgbClr val="FFFFFF"/>
              </a:highlight>
            </a:endParaRPr>
          </a:p>
          <a:p>
            <a:pPr indent="0" lvl="0" marL="0" rtl="0" algn="l">
              <a:lnSpc>
                <a:spcPct val="115000"/>
              </a:lnSpc>
              <a:spcBef>
                <a:spcPts val="0"/>
              </a:spcBef>
              <a:spcAft>
                <a:spcPts val="0"/>
              </a:spcAft>
              <a:buNone/>
            </a:pPr>
            <a:r>
              <a:rPr lang="en" sz="1500">
                <a:highlight>
                  <a:schemeClr val="lt1"/>
                </a:highlight>
              </a:rPr>
              <a:t>Expressives love the show and want to share in the magic of the event. They care about the big picture. </a:t>
            </a:r>
            <a:endParaRPr sz="1500">
              <a:highlight>
                <a:schemeClr val="lt1"/>
              </a:highlight>
            </a:endParaRPr>
          </a:p>
        </p:txBody>
      </p:sp>
      <p:pic>
        <p:nvPicPr>
          <p:cNvPr id="151" name="Google Shape;151;p32"/>
          <p:cNvPicPr preferRelativeResize="0"/>
          <p:nvPr/>
        </p:nvPicPr>
        <p:blipFill>
          <a:blip r:embed="rId3">
            <a:alphaModFix/>
          </a:blip>
          <a:stretch>
            <a:fillRect/>
          </a:stretch>
        </p:blipFill>
        <p:spPr>
          <a:xfrm>
            <a:off x="3116275" y="3320475"/>
            <a:ext cx="2407637" cy="1652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3"/>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If you answered mostly </a:t>
            </a:r>
            <a:r>
              <a:rPr b="1" lang="en" sz="3000">
                <a:solidFill>
                  <a:schemeClr val="dk2"/>
                </a:solidFill>
                <a:highlight>
                  <a:srgbClr val="00FFFF"/>
                </a:highlight>
                <a:latin typeface="Raleway"/>
                <a:ea typeface="Raleway"/>
                <a:cs typeface="Raleway"/>
                <a:sym typeface="Raleway"/>
              </a:rPr>
              <a:t>blue</a:t>
            </a:r>
            <a:r>
              <a:rPr b="1" lang="en" sz="3000">
                <a:solidFill>
                  <a:schemeClr val="dk2"/>
                </a:solidFill>
                <a:highlight>
                  <a:schemeClr val="lt1"/>
                </a:highlight>
                <a:latin typeface="Raleway"/>
                <a:ea typeface="Raleway"/>
                <a:cs typeface="Raleway"/>
                <a:sym typeface="Raleway"/>
              </a:rPr>
              <a:t> </a:t>
            </a:r>
            <a:r>
              <a:rPr b="1" lang="en" sz="3000">
                <a:solidFill>
                  <a:schemeClr val="dk2"/>
                </a:solidFill>
                <a:latin typeface="Raleway"/>
                <a:ea typeface="Raleway"/>
                <a:cs typeface="Raleway"/>
                <a:sym typeface="Raleway"/>
              </a:rPr>
              <a:t>you are </a:t>
            </a:r>
            <a:r>
              <a:rPr b="1" lang="en" sz="3000">
                <a:solidFill>
                  <a:schemeClr val="dk2"/>
                </a:solidFill>
                <a:highlight>
                  <a:srgbClr val="00FFFF"/>
                </a:highlight>
                <a:latin typeface="Raleway"/>
                <a:ea typeface="Raleway"/>
                <a:cs typeface="Raleway"/>
                <a:sym typeface="Raleway"/>
              </a:rPr>
              <a:t>amiable</a:t>
            </a:r>
            <a:endParaRPr/>
          </a:p>
        </p:txBody>
      </p:sp>
      <p:sp>
        <p:nvSpPr>
          <p:cNvPr id="157" name="Google Shape;157;p33"/>
          <p:cNvSpPr txBox="1"/>
          <p:nvPr/>
        </p:nvSpPr>
        <p:spPr>
          <a:xfrm>
            <a:off x="0" y="646500"/>
            <a:ext cx="91440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141423"/>
                </a:solidFill>
                <a:highlight>
                  <a:srgbClr val="FFFFFF"/>
                </a:highlight>
              </a:rPr>
              <a:t>Amiable:</a:t>
            </a:r>
            <a:r>
              <a:rPr lang="en" sz="1500">
                <a:solidFill>
                  <a:srgbClr val="141423"/>
                </a:solidFill>
                <a:highlight>
                  <a:srgbClr val="FFFFFF"/>
                </a:highlight>
              </a:rPr>
              <a:t> First, let’s define amiable personalities. Amiable personality types are known for their friendly and pleasant manner. They are typically a patient and well-balanced individual who is quiet but witty. They’re very sympathetic, kind, and inoffensive—amiables do not like to offend people.</a:t>
            </a:r>
            <a:endParaRPr sz="1500">
              <a:solidFill>
                <a:srgbClr val="141423"/>
              </a:solidFill>
              <a:highlight>
                <a:srgbClr val="FFFFFF"/>
              </a:highlight>
            </a:endParaRPr>
          </a:p>
          <a:p>
            <a:pPr indent="0" lvl="0" marL="0" rtl="0" algn="l">
              <a:lnSpc>
                <a:spcPct val="115000"/>
              </a:lnSpc>
              <a:spcBef>
                <a:spcPts val="0"/>
              </a:spcBef>
              <a:spcAft>
                <a:spcPts val="0"/>
              </a:spcAft>
              <a:buNone/>
            </a:pPr>
            <a:r>
              <a:t/>
            </a:r>
            <a:endParaRPr sz="1500">
              <a:solidFill>
                <a:srgbClr val="141423"/>
              </a:solidFill>
              <a:highlight>
                <a:srgbClr val="FFFFFF"/>
              </a:highlight>
            </a:endParaRPr>
          </a:p>
          <a:p>
            <a:pPr indent="0" lvl="0" marL="0" rtl="0" algn="l">
              <a:lnSpc>
                <a:spcPct val="115000"/>
              </a:lnSpc>
              <a:spcBef>
                <a:spcPts val="0"/>
              </a:spcBef>
              <a:spcAft>
                <a:spcPts val="0"/>
              </a:spcAft>
              <a:buNone/>
            </a:pPr>
            <a:r>
              <a:rPr lang="en" sz="1500">
                <a:solidFill>
                  <a:srgbClr val="141423"/>
                </a:solidFill>
                <a:highlight>
                  <a:srgbClr val="FFFFFF"/>
                </a:highlight>
              </a:rPr>
              <a:t>Unfortunately, their weakness is that they can be stubborn and selfish. Amiables’ aversion to offense and conflict can make them appear weak or passive.</a:t>
            </a:r>
            <a:endParaRPr sz="1500">
              <a:solidFill>
                <a:srgbClr val="141423"/>
              </a:solidFill>
              <a:highlight>
                <a:srgbClr val="FFFFFF"/>
              </a:highlight>
            </a:endParaRPr>
          </a:p>
          <a:p>
            <a:pPr indent="0" lvl="0" marL="0" rtl="0" algn="l">
              <a:lnSpc>
                <a:spcPct val="115000"/>
              </a:lnSpc>
              <a:spcBef>
                <a:spcPts val="0"/>
              </a:spcBef>
              <a:spcAft>
                <a:spcPts val="0"/>
              </a:spcAft>
              <a:buNone/>
            </a:pPr>
            <a:r>
              <a:t/>
            </a:r>
            <a:endParaRPr sz="1500">
              <a:solidFill>
                <a:srgbClr val="141423"/>
              </a:solidFill>
              <a:highlight>
                <a:srgbClr val="FFFFFF"/>
              </a:highlight>
            </a:endParaRPr>
          </a:p>
          <a:p>
            <a:pPr indent="0" lvl="0" marL="0" rtl="0" algn="l">
              <a:lnSpc>
                <a:spcPct val="115000"/>
              </a:lnSpc>
              <a:spcBef>
                <a:spcPts val="0"/>
              </a:spcBef>
              <a:spcAft>
                <a:spcPts val="0"/>
              </a:spcAft>
              <a:buNone/>
            </a:pPr>
            <a:r>
              <a:rPr lang="en" sz="1500">
                <a:solidFill>
                  <a:srgbClr val="141423"/>
                </a:solidFill>
                <a:highlight>
                  <a:srgbClr val="FFFFFF"/>
                </a:highlight>
              </a:rPr>
              <a:t>An amiable person is easygoing, and consequently, everybody likes them. Do you know why? Because they don’t like conflict, they’re very easy to get along with. They’re diplomatic and calm.</a:t>
            </a:r>
            <a:endParaRPr/>
          </a:p>
        </p:txBody>
      </p:sp>
      <p:pic>
        <p:nvPicPr>
          <p:cNvPr id="158" name="Google Shape;158;p33"/>
          <p:cNvPicPr preferRelativeResize="0"/>
          <p:nvPr/>
        </p:nvPicPr>
        <p:blipFill>
          <a:blip r:embed="rId3">
            <a:alphaModFix/>
          </a:blip>
          <a:stretch>
            <a:fillRect/>
          </a:stretch>
        </p:blipFill>
        <p:spPr>
          <a:xfrm>
            <a:off x="3152775" y="3265750"/>
            <a:ext cx="2480581" cy="1652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