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Lato"/>
      <p:regular r:id="rId15"/>
      <p:bold r:id="rId16"/>
      <p:italic r:id="rId17"/>
      <p:boldItalic r:id="rId18"/>
    </p:embeddedFont>
    <p:embeddedFont>
      <p:font typeface="Comfortaa"/>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regular.fntdata"/><Relationship Id="rId14" Type="http://schemas.openxmlformats.org/officeDocument/2006/relationships/slide" Target="slides/slide9.xml"/><Relationship Id="rId17" Type="http://schemas.openxmlformats.org/officeDocument/2006/relationships/font" Target="fonts/Lato-italic.fntdata"/><Relationship Id="rId16" Type="http://schemas.openxmlformats.org/officeDocument/2006/relationships/font" Target="fonts/Lato-bold.fntdata"/><Relationship Id="rId5" Type="http://schemas.openxmlformats.org/officeDocument/2006/relationships/notesMaster" Target="notesMasters/notesMaster1.xml"/><Relationship Id="rId19" Type="http://schemas.openxmlformats.org/officeDocument/2006/relationships/font" Target="fonts/Comfortaa-regular.fntdata"/><Relationship Id="rId6" Type="http://schemas.openxmlformats.org/officeDocument/2006/relationships/slide" Target="slides/slide1.xml"/><Relationship Id="rId18"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75eb4f3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75eb4f3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175eb4f3e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175eb4f3e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78743fc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178743fc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178743fc4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178743fc4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78743fc4b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178743fc4b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Vegetables, meat, water, hay, cars, helicopters, kayaks, canoes, plants, rocks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15e7d30b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15e7d30b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5e7d30bc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15e7d30bc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15e7d30bc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15e7d30bc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5e7d30bc1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15e7d30bc1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LBXpr0jJZ_A" TargetMode="Externa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0.png"/><Relationship Id="rId11" Type="http://schemas.openxmlformats.org/officeDocument/2006/relationships/image" Target="../media/image2.png"/><Relationship Id="rId10" Type="http://schemas.openxmlformats.org/officeDocument/2006/relationships/image" Target="../media/image13.png"/><Relationship Id="rId12" Type="http://schemas.openxmlformats.org/officeDocument/2006/relationships/image" Target="../media/image16.png"/><Relationship Id="rId9"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15.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www.foodstuffs.co.nz/news-room/2024/Foodstuffs-reports-food-price-deflation-following-bumper-growing-season" TargetMode="External"/><Relationship Id="rId4" Type="http://schemas.openxmlformats.org/officeDocument/2006/relationships/hyperlink" Target="https://www.newworld.co.nz/shop/category/fresh-foods-and-bakery/fruit--vegetables/fresh-vegetables?pg=1" TargetMode="External"/><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www.moneyhub.co.nz/impact-of-inflation.html"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144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None/>
            </a:pPr>
            <a:r>
              <a:rPr lang="en" sz="2400">
                <a:solidFill>
                  <a:srgbClr val="1C1C1C"/>
                </a:solidFill>
              </a:rPr>
              <a:t>Inflation and deflation is when</a:t>
            </a:r>
            <a:endParaRPr/>
          </a:p>
        </p:txBody>
      </p:sp>
      <p:sp>
        <p:nvSpPr>
          <p:cNvPr id="55" name="Google Shape;55;p13"/>
          <p:cNvSpPr txBox="1"/>
          <p:nvPr/>
        </p:nvSpPr>
        <p:spPr>
          <a:xfrm>
            <a:off x="0" y="1080925"/>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 sz="3000">
                <a:solidFill>
                  <a:srgbClr val="1C1C1C"/>
                </a:solidFill>
              </a:rPr>
              <a:t>‘prices rise (inflation) prices decrease (deflation)’</a:t>
            </a:r>
            <a:endParaRPr/>
          </a:p>
        </p:txBody>
      </p:sp>
      <p:sp>
        <p:nvSpPr>
          <p:cNvPr id="56" name="Google Shape;56;p13"/>
          <p:cNvSpPr txBox="1"/>
          <p:nvPr/>
        </p:nvSpPr>
        <p:spPr>
          <a:xfrm>
            <a:off x="0" y="3462300"/>
            <a:ext cx="9144000" cy="1061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2400">
                <a:solidFill>
                  <a:srgbClr val="1C1C1C"/>
                </a:solidFill>
              </a:rPr>
              <a:t>for goods and services in New Zealand</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in certain places or across the country</a:t>
            </a:r>
            <a:r>
              <a:rPr b="1" lang="en" sz="3000">
                <a:solidFill>
                  <a:srgbClr val="1C1C1C"/>
                </a:solidFill>
              </a:rPr>
              <a:t>.</a:t>
            </a:r>
            <a:endParaRPr/>
          </a:p>
        </p:txBody>
      </p:sp>
      <p:pic>
        <p:nvPicPr>
          <p:cNvPr id="57" name="Google Shape;57;p13"/>
          <p:cNvPicPr preferRelativeResize="0"/>
          <p:nvPr/>
        </p:nvPicPr>
        <p:blipFill>
          <a:blip r:embed="rId3">
            <a:alphaModFix/>
          </a:blip>
          <a:stretch>
            <a:fillRect/>
          </a:stretch>
        </p:blipFill>
        <p:spPr>
          <a:xfrm>
            <a:off x="3103200" y="1747075"/>
            <a:ext cx="2846650" cy="1661576"/>
          </a:xfrm>
          <a:prstGeom prst="rect">
            <a:avLst/>
          </a:prstGeom>
          <a:noFill/>
          <a:ln>
            <a:noFill/>
          </a:ln>
        </p:spPr>
      </p:pic>
      <p:pic>
        <p:nvPicPr>
          <p:cNvPr id="58" name="Google Shape;58;p13"/>
          <p:cNvPicPr preferRelativeResize="0"/>
          <p:nvPr/>
        </p:nvPicPr>
        <p:blipFill>
          <a:blip r:embed="rId4">
            <a:alphaModFix/>
          </a:blip>
          <a:stretch>
            <a:fillRect/>
          </a:stretch>
        </p:blipFill>
        <p:spPr>
          <a:xfrm>
            <a:off x="141200" y="1747075"/>
            <a:ext cx="2773349" cy="1661575"/>
          </a:xfrm>
          <a:prstGeom prst="rect">
            <a:avLst/>
          </a:prstGeom>
          <a:noFill/>
          <a:ln>
            <a:noFill/>
          </a:ln>
        </p:spPr>
      </p:pic>
      <p:pic>
        <p:nvPicPr>
          <p:cNvPr id="59" name="Google Shape;59;p13"/>
          <p:cNvPicPr preferRelativeResize="0"/>
          <p:nvPr/>
        </p:nvPicPr>
        <p:blipFill>
          <a:blip r:embed="rId5">
            <a:alphaModFix/>
          </a:blip>
          <a:stretch>
            <a:fillRect/>
          </a:stretch>
        </p:blipFill>
        <p:spPr>
          <a:xfrm>
            <a:off x="6120875" y="1747075"/>
            <a:ext cx="2846650" cy="16615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 Ghost Town</a:t>
            </a:r>
            <a:endParaRPr/>
          </a:p>
        </p:txBody>
      </p:sp>
      <p:sp>
        <p:nvSpPr>
          <p:cNvPr id="65" name="Google Shape;65;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following </a:t>
            </a:r>
            <a:r>
              <a:rPr lang="en" sz="3000" u="sng">
                <a:solidFill>
                  <a:schemeClr val="hlink"/>
                </a:solidFill>
                <a:hlinkClick r:id="rId3"/>
              </a:rPr>
              <a:t>video</a:t>
            </a:r>
            <a:r>
              <a:rPr lang="en" sz="3000"/>
              <a:t> about fears Wellington will become a ghost town.</a:t>
            </a:r>
            <a:endParaRPr sz="3000"/>
          </a:p>
        </p:txBody>
      </p:sp>
      <p:pic>
        <p:nvPicPr>
          <p:cNvPr descr="SSgt Kenneth Holston" id="66" name="Google Shape;66;p14"/>
          <p:cNvPicPr preferRelativeResize="0"/>
          <p:nvPr/>
        </p:nvPicPr>
        <p:blipFill>
          <a:blip r:embed="rId4">
            <a:alphaModFix/>
          </a:blip>
          <a:stretch>
            <a:fillRect/>
          </a:stretch>
        </p:blipFill>
        <p:spPr>
          <a:xfrm>
            <a:off x="4251625" y="1710425"/>
            <a:ext cx="3506374" cy="1869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7" name="Google Shape;77;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NZ Inflation And Deflation</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NZ is experiencing hardships from inflation/deflation now</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which products should’ve prices to go up or down:</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Wine, chocolate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Wood, no. 8 wire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Blokart, ski plane, jet boats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If these cannot be found locally, what else could you use instead?</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3" name="Google Shape;83;p17"/>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Blokart                      </a:t>
            </a:r>
            <a:r>
              <a:rPr lang="en" sz="1800">
                <a:solidFill>
                  <a:srgbClr val="595959"/>
                </a:solidFill>
              </a:rPr>
              <a:t>       </a:t>
            </a:r>
            <a:endParaRPr>
              <a:solidFill>
                <a:srgbClr val="595959"/>
              </a:solidFill>
            </a:endParaRPr>
          </a:p>
        </p:txBody>
      </p:sp>
      <p:sp>
        <p:nvSpPr>
          <p:cNvPr id="84" name="Google Shape;84;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 name="Google Shape;85;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Wool                                                                          </a:t>
            </a:r>
            <a:endParaRPr/>
          </a:p>
        </p:txBody>
      </p:sp>
      <p:sp>
        <p:nvSpPr>
          <p:cNvPr id="86" name="Google Shape;86;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7" name="Google Shape;87;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8" name="Google Shape;88;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Ski plane            </a:t>
            </a:r>
            <a:r>
              <a:rPr lang="en">
                <a:solidFill>
                  <a:srgbClr val="595959"/>
                </a:solidFill>
              </a:rPr>
              <a:t>             </a:t>
            </a:r>
            <a:endParaRPr>
              <a:solidFill>
                <a:schemeClr val="dk1"/>
              </a:solidFill>
            </a:endParaRPr>
          </a:p>
        </p:txBody>
      </p:sp>
      <p:sp>
        <p:nvSpPr>
          <p:cNvPr id="89" name="Google Shape;89;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Wood</a:t>
            </a:r>
            <a:r>
              <a:rPr lang="en" sz="1800">
                <a:solidFill>
                  <a:srgbClr val="595959"/>
                </a:solidFill>
              </a:rPr>
              <a:t>                                   </a:t>
            </a:r>
            <a:endParaRPr>
              <a:solidFill>
                <a:srgbClr val="595959"/>
              </a:solidFill>
            </a:endParaRPr>
          </a:p>
        </p:txBody>
      </p:sp>
      <p:sp>
        <p:nvSpPr>
          <p:cNvPr id="90" name="Google Shape;90;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 name="Google Shape;91;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2" name="Google Shape;92;p17"/>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Wine             </a:t>
            </a:r>
            <a:endParaRPr/>
          </a:p>
        </p:txBody>
      </p:sp>
      <p:sp>
        <p:nvSpPr>
          <p:cNvPr id="93" name="Google Shape;93;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Zorb           </a:t>
            </a:r>
            <a:endParaRPr/>
          </a:p>
        </p:txBody>
      </p:sp>
      <p:sp>
        <p:nvSpPr>
          <p:cNvPr id="94" name="Google Shape;94;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 name="Google Shape;95;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6" name="Google Shape;96;p17"/>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No. 8 wire                        </a:t>
            </a:r>
            <a:endParaRPr/>
          </a:p>
        </p:txBody>
      </p:sp>
      <p:sp>
        <p:nvSpPr>
          <p:cNvPr id="97" name="Google Shape;97;p17"/>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Fruit              </a:t>
            </a:r>
            <a:r>
              <a:rPr lang="en" sz="1800">
                <a:solidFill>
                  <a:schemeClr val="dk2"/>
                </a:solidFill>
              </a:rPr>
              <a:t>         </a:t>
            </a:r>
            <a:endParaRPr/>
          </a:p>
        </p:txBody>
      </p:sp>
      <p:sp>
        <p:nvSpPr>
          <p:cNvPr id="98" name="Google Shape;98;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9" name="Google Shape;99;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0" name="Google Shape;100;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Chocolate                                      </a:t>
            </a:r>
            <a:endParaRPr/>
          </a:p>
        </p:txBody>
      </p:sp>
      <p:sp>
        <p:nvSpPr>
          <p:cNvPr id="101" name="Google Shape;101;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Jet boats                 </a:t>
            </a:r>
            <a:endParaRPr/>
          </a:p>
        </p:txBody>
      </p:sp>
      <p:pic>
        <p:nvPicPr>
          <p:cNvPr descr="Indi and henny on blokarts | Free trials of expensive BloKar… | Flickr" id="102" name="Google Shape;102;p17"/>
          <p:cNvPicPr preferRelativeResize="0"/>
          <p:nvPr/>
        </p:nvPicPr>
        <p:blipFill>
          <a:blip r:embed="rId3">
            <a:alphaModFix/>
          </a:blip>
          <a:stretch>
            <a:fillRect/>
          </a:stretch>
        </p:blipFill>
        <p:spPr>
          <a:xfrm>
            <a:off x="7506725" y="73300"/>
            <a:ext cx="1449000" cy="606575"/>
          </a:xfrm>
          <a:prstGeom prst="rect">
            <a:avLst/>
          </a:prstGeom>
          <a:noFill/>
          <a:ln>
            <a:noFill/>
          </a:ln>
        </p:spPr>
      </p:pic>
      <p:pic>
        <p:nvPicPr>
          <p:cNvPr id="103" name="Google Shape;103;p17"/>
          <p:cNvPicPr preferRelativeResize="0"/>
          <p:nvPr/>
        </p:nvPicPr>
        <p:blipFill>
          <a:blip r:embed="rId4">
            <a:alphaModFix/>
          </a:blip>
          <a:stretch>
            <a:fillRect/>
          </a:stretch>
        </p:blipFill>
        <p:spPr>
          <a:xfrm>
            <a:off x="6038400" y="1080075"/>
            <a:ext cx="1325525" cy="657800"/>
          </a:xfrm>
          <a:prstGeom prst="rect">
            <a:avLst/>
          </a:prstGeom>
          <a:noFill/>
          <a:ln>
            <a:noFill/>
          </a:ln>
        </p:spPr>
      </p:pic>
      <p:pic>
        <p:nvPicPr>
          <p:cNvPr id="104" name="Google Shape;104;p17"/>
          <p:cNvPicPr preferRelativeResize="0"/>
          <p:nvPr/>
        </p:nvPicPr>
        <p:blipFill>
          <a:blip r:embed="rId5">
            <a:alphaModFix/>
          </a:blip>
          <a:stretch>
            <a:fillRect/>
          </a:stretch>
        </p:blipFill>
        <p:spPr>
          <a:xfrm>
            <a:off x="7506725" y="1127300"/>
            <a:ext cx="1449000" cy="657800"/>
          </a:xfrm>
          <a:prstGeom prst="rect">
            <a:avLst/>
          </a:prstGeom>
          <a:noFill/>
          <a:ln>
            <a:noFill/>
          </a:ln>
        </p:spPr>
      </p:pic>
      <p:pic>
        <p:nvPicPr>
          <p:cNvPr id="105" name="Google Shape;105;p17"/>
          <p:cNvPicPr preferRelativeResize="0"/>
          <p:nvPr/>
        </p:nvPicPr>
        <p:blipFill>
          <a:blip r:embed="rId6">
            <a:alphaModFix/>
          </a:blip>
          <a:stretch>
            <a:fillRect/>
          </a:stretch>
        </p:blipFill>
        <p:spPr>
          <a:xfrm>
            <a:off x="6038399" y="2189300"/>
            <a:ext cx="1325524" cy="606574"/>
          </a:xfrm>
          <a:prstGeom prst="rect">
            <a:avLst/>
          </a:prstGeom>
          <a:noFill/>
          <a:ln>
            <a:noFill/>
          </a:ln>
        </p:spPr>
      </p:pic>
      <p:pic>
        <p:nvPicPr>
          <p:cNvPr id="106" name="Google Shape;106;p17"/>
          <p:cNvPicPr preferRelativeResize="0"/>
          <p:nvPr/>
        </p:nvPicPr>
        <p:blipFill>
          <a:blip r:embed="rId7">
            <a:alphaModFix/>
          </a:blip>
          <a:stretch>
            <a:fillRect/>
          </a:stretch>
        </p:blipFill>
        <p:spPr>
          <a:xfrm>
            <a:off x="6038400" y="3185825"/>
            <a:ext cx="1325524" cy="606575"/>
          </a:xfrm>
          <a:prstGeom prst="rect">
            <a:avLst/>
          </a:prstGeom>
          <a:noFill/>
          <a:ln>
            <a:noFill/>
          </a:ln>
        </p:spPr>
      </p:pic>
      <p:pic>
        <p:nvPicPr>
          <p:cNvPr id="107" name="Google Shape;107;p17"/>
          <p:cNvPicPr preferRelativeResize="0"/>
          <p:nvPr/>
        </p:nvPicPr>
        <p:blipFill>
          <a:blip r:embed="rId8">
            <a:alphaModFix/>
          </a:blip>
          <a:stretch>
            <a:fillRect/>
          </a:stretch>
        </p:blipFill>
        <p:spPr>
          <a:xfrm>
            <a:off x="7506725" y="3196075"/>
            <a:ext cx="1449001" cy="606574"/>
          </a:xfrm>
          <a:prstGeom prst="rect">
            <a:avLst/>
          </a:prstGeom>
          <a:noFill/>
          <a:ln>
            <a:noFill/>
          </a:ln>
        </p:spPr>
      </p:pic>
      <p:pic>
        <p:nvPicPr>
          <p:cNvPr id="108" name="Google Shape;108;p17"/>
          <p:cNvPicPr preferRelativeResize="0"/>
          <p:nvPr/>
        </p:nvPicPr>
        <p:blipFill>
          <a:blip r:embed="rId9">
            <a:alphaModFix/>
          </a:blip>
          <a:stretch>
            <a:fillRect/>
          </a:stretch>
        </p:blipFill>
        <p:spPr>
          <a:xfrm>
            <a:off x="7506725" y="4178725"/>
            <a:ext cx="1449000" cy="515800"/>
          </a:xfrm>
          <a:prstGeom prst="rect">
            <a:avLst/>
          </a:prstGeom>
          <a:noFill/>
          <a:ln>
            <a:noFill/>
          </a:ln>
        </p:spPr>
      </p:pic>
      <p:pic>
        <p:nvPicPr>
          <p:cNvPr id="109" name="Google Shape;109;p17"/>
          <p:cNvPicPr preferRelativeResize="0"/>
          <p:nvPr/>
        </p:nvPicPr>
        <p:blipFill>
          <a:blip r:embed="rId10">
            <a:alphaModFix/>
          </a:blip>
          <a:stretch>
            <a:fillRect/>
          </a:stretch>
        </p:blipFill>
        <p:spPr>
          <a:xfrm>
            <a:off x="6078775" y="79413"/>
            <a:ext cx="1244774" cy="594351"/>
          </a:xfrm>
          <a:prstGeom prst="rect">
            <a:avLst/>
          </a:prstGeom>
          <a:noFill/>
          <a:ln>
            <a:noFill/>
          </a:ln>
        </p:spPr>
      </p:pic>
      <p:pic>
        <p:nvPicPr>
          <p:cNvPr id="110" name="Google Shape;110;p17"/>
          <p:cNvPicPr preferRelativeResize="0"/>
          <p:nvPr/>
        </p:nvPicPr>
        <p:blipFill>
          <a:blip r:embed="rId11">
            <a:alphaModFix/>
          </a:blip>
          <a:stretch>
            <a:fillRect/>
          </a:stretch>
        </p:blipFill>
        <p:spPr>
          <a:xfrm>
            <a:off x="6038400" y="4178725"/>
            <a:ext cx="1325525" cy="515799"/>
          </a:xfrm>
          <a:prstGeom prst="rect">
            <a:avLst/>
          </a:prstGeom>
          <a:noFill/>
          <a:ln>
            <a:noFill/>
          </a:ln>
        </p:spPr>
      </p:pic>
      <p:pic>
        <p:nvPicPr>
          <p:cNvPr id="111" name="Google Shape;111;p17"/>
          <p:cNvPicPr preferRelativeResize="0"/>
          <p:nvPr/>
        </p:nvPicPr>
        <p:blipFill>
          <a:blip r:embed="rId12">
            <a:alphaModFix/>
          </a:blip>
          <a:stretch>
            <a:fillRect/>
          </a:stretch>
        </p:blipFill>
        <p:spPr>
          <a:xfrm>
            <a:off x="7506725" y="2195300"/>
            <a:ext cx="1449001" cy="6578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7" name="Google Shape;117;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rtl="0" algn="just">
              <a:lnSpc>
                <a:spcPct val="130000"/>
              </a:lnSpc>
              <a:spcBef>
                <a:spcPts val="900"/>
              </a:spcBef>
              <a:spcAft>
                <a:spcPts val="0"/>
              </a:spcAft>
              <a:buNone/>
            </a:pPr>
            <a:r>
              <a:rPr lang="en" sz="1400">
                <a:solidFill>
                  <a:srgbClr val="070707"/>
                </a:solidFill>
                <a:highlight>
                  <a:srgbClr val="FFFFFF"/>
                </a:highlight>
                <a:latin typeface="Comfortaa"/>
                <a:ea typeface="Comfortaa"/>
                <a:cs typeface="Comfortaa"/>
                <a:sym typeface="Comfortaa"/>
              </a:rPr>
              <a:t>The Foodstuffs grocery co-ops had recorded food price deflation at their stores and the lowest rate of supplier cost increases since they started tracking them two years ago.</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900"/>
              </a:spcBef>
              <a:spcAft>
                <a:spcPts val="0"/>
              </a:spcAft>
              <a:buClr>
                <a:schemeClr val="dk1"/>
              </a:buClr>
              <a:buSzPts val="1100"/>
              <a:buFont typeface="Arial"/>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accent5"/>
                </a:solidFill>
                <a:highlight>
                  <a:schemeClr val="lt1"/>
                </a:highlight>
                <a:latin typeface="Comfortaa"/>
                <a:ea typeface="Comfortaa"/>
                <a:cs typeface="Comfortaa"/>
                <a:sym typeface="Comfortaa"/>
                <a:hlinkClick r:id="rId3">
                  <a:extLst>
                    <a:ext uri="{A12FA001-AC4F-418D-AE19-62706E023703}">
                      <ahyp:hlinkClr val="tx"/>
                    </a:ext>
                  </a:extLst>
                </a:hlinkClick>
              </a:rPr>
              <a:t>link</a:t>
            </a:r>
            <a:r>
              <a:rPr lang="en" sz="1400">
                <a:solidFill>
                  <a:srgbClr val="333333"/>
                </a:solidFill>
                <a:highlight>
                  <a:schemeClr val="lt1"/>
                </a:highlight>
                <a:latin typeface="Comfortaa"/>
                <a:ea typeface="Comfortaa"/>
                <a:cs typeface="Comfortaa"/>
                <a:sym typeface="Comfortaa"/>
              </a:rPr>
              <a:t> about Foodstuffs reporting food price deflation.</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rgbClr val="333333"/>
                </a:solidFill>
                <a:highlight>
                  <a:schemeClr val="lt1"/>
                </a:highlight>
                <a:latin typeface="Comfortaa"/>
                <a:ea typeface="Comfortaa"/>
                <a:cs typeface="Comfortaa"/>
                <a:sym typeface="Comfortaa"/>
              </a:rPr>
              <a:t>Then click on this </a:t>
            </a:r>
            <a:r>
              <a:rPr lang="en" sz="1400" u="sng">
                <a:solidFill>
                  <a:schemeClr val="accent5"/>
                </a:solidFill>
                <a:highlight>
                  <a:schemeClr val="lt1"/>
                </a:highlight>
                <a:latin typeface="Comfortaa"/>
                <a:ea typeface="Comfortaa"/>
                <a:cs typeface="Comfortaa"/>
                <a:sym typeface="Comfortaa"/>
                <a:hlinkClick r:id="rId4">
                  <a:extLst>
                    <a:ext uri="{A12FA001-AC4F-418D-AE19-62706E023703}">
                      <ahyp:hlinkClr val="tx"/>
                    </a:ext>
                  </a:extLst>
                </a:hlinkClick>
              </a:rPr>
              <a:t>link</a:t>
            </a:r>
            <a:r>
              <a:rPr lang="en" sz="1400">
                <a:solidFill>
                  <a:srgbClr val="333333"/>
                </a:solidFill>
                <a:highlight>
                  <a:schemeClr val="lt1"/>
                </a:highlight>
                <a:latin typeface="Comfortaa"/>
                <a:ea typeface="Comfortaa"/>
                <a:cs typeface="Comfortaa"/>
                <a:sym typeface="Comfortaa"/>
              </a:rPr>
              <a:t> to see the prices of fresh vegetables at New World.</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rgbClr val="FFFFFF"/>
                </a:highlight>
                <a:latin typeface="Comfortaa"/>
                <a:ea typeface="Comfortaa"/>
                <a:cs typeface="Comfortaa"/>
                <a:sym typeface="Comfortaa"/>
              </a:rPr>
              <a:t>Write the prices of the vegetables from the link about Foodstuffs that you think they would be if the price fell by those percentages.</a:t>
            </a:r>
            <a:endParaRPr sz="1400">
              <a:solidFill>
                <a:srgbClr val="333333"/>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rgbClr val="FFFFFF"/>
                </a:highlight>
                <a:latin typeface="Comfortaa"/>
                <a:ea typeface="Comfortaa"/>
                <a:cs typeface="Comfortaa"/>
                <a:sym typeface="Comfortaa"/>
              </a:rPr>
              <a:t>Afterwards, write a conclusion about if you think those prices are reasonable for most people in New Zealand to afford buying.</a:t>
            </a:r>
            <a:endParaRPr sz="1400">
              <a:solidFill>
                <a:srgbClr val="333333"/>
              </a:solidFill>
              <a:highlight>
                <a:srgbClr val="FFFFFF"/>
              </a:highlight>
              <a:latin typeface="Comfortaa"/>
              <a:ea typeface="Comfortaa"/>
              <a:cs typeface="Comfortaa"/>
              <a:sym typeface="Comfortaa"/>
            </a:endParaRPr>
          </a:p>
        </p:txBody>
      </p:sp>
      <p:pic>
        <p:nvPicPr>
          <p:cNvPr id="118" name="Google Shape;118;p18"/>
          <p:cNvPicPr preferRelativeResize="0"/>
          <p:nvPr/>
        </p:nvPicPr>
        <p:blipFill>
          <a:blip r:embed="rId5">
            <a:alphaModFix/>
          </a:blip>
          <a:stretch>
            <a:fillRect/>
          </a:stretch>
        </p:blipFill>
        <p:spPr>
          <a:xfrm>
            <a:off x="3262325" y="2814075"/>
            <a:ext cx="2619375" cy="2131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Foodstuffs Reporting Food Price Deflation</a:t>
            </a:r>
            <a:endParaRPr/>
          </a:p>
        </p:txBody>
      </p:sp>
      <p:sp>
        <p:nvSpPr>
          <p:cNvPr id="124" name="Google Shape;124;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30000"/>
              </a:lnSpc>
              <a:spcBef>
                <a:spcPts val="900"/>
              </a:spcBef>
              <a:spcAft>
                <a:spcPts val="0"/>
              </a:spcAft>
              <a:buClr>
                <a:schemeClr val="dk1"/>
              </a:buClr>
              <a:buSzPts val="1100"/>
              <a:buFont typeface="Arial"/>
              <a:buNone/>
            </a:pPr>
            <a:r>
              <a:rPr lang="en" sz="1200">
                <a:solidFill>
                  <a:srgbClr val="070707"/>
                </a:solidFill>
                <a:highlight>
                  <a:srgbClr val="FFFFFF"/>
                </a:highlight>
              </a:rPr>
              <a:t>Foodstuffs NZ Managing Director Chris Quin says the Foodstuffs co-ops’ concerted efforts to fight inflation over the past two years have been helped by their supplier partners.</a:t>
            </a:r>
            <a:endParaRPr sz="1200">
              <a:solidFill>
                <a:srgbClr val="070707"/>
              </a:solidFill>
              <a:highlight>
                <a:srgbClr val="FFFFFF"/>
              </a:highlight>
            </a:endParaRPr>
          </a:p>
          <a:p>
            <a:pPr indent="0" lvl="0" marL="0" rtl="0" algn="just">
              <a:lnSpc>
                <a:spcPct val="130000"/>
              </a:lnSpc>
              <a:spcBef>
                <a:spcPts val="900"/>
              </a:spcBef>
              <a:spcAft>
                <a:spcPts val="0"/>
              </a:spcAft>
              <a:buClr>
                <a:schemeClr val="dk1"/>
              </a:buClr>
              <a:buSzPts val="1100"/>
              <a:buFont typeface="Arial"/>
              <a:buNone/>
            </a:pPr>
            <a:r>
              <a:rPr lang="en" sz="1200">
                <a:solidFill>
                  <a:srgbClr val="070707"/>
                </a:solidFill>
                <a:highlight>
                  <a:srgbClr val="FFFFFF"/>
                </a:highlight>
              </a:rPr>
              <a:t>“When you consider that just 12 months ago, the official rate of food price inflation was still in double digits, it shows how far we’ve come,” says Quin. “Factors behind that success include many produce growers’ hard work to recover from last year’s cyclones, and our store owners’ and other suppliers’ focus on keeping prices down for our customers.”</a:t>
            </a:r>
            <a:endParaRPr sz="1200">
              <a:solidFill>
                <a:srgbClr val="070707"/>
              </a:solidFill>
              <a:highlight>
                <a:srgbClr val="FFFFFF"/>
              </a:highlight>
            </a:endParaRPr>
          </a:p>
          <a:p>
            <a:pPr indent="0" lvl="0" marL="0" rtl="0" algn="just">
              <a:lnSpc>
                <a:spcPct val="130000"/>
              </a:lnSpc>
              <a:spcBef>
                <a:spcPts val="900"/>
              </a:spcBef>
              <a:spcAft>
                <a:spcPts val="0"/>
              </a:spcAft>
              <a:buNone/>
            </a:pPr>
            <a:r>
              <a:rPr lang="en" sz="1200">
                <a:solidFill>
                  <a:srgbClr val="070707"/>
                </a:solidFill>
                <a:highlight>
                  <a:srgbClr val="FFFFFF"/>
                </a:highlight>
              </a:rPr>
              <a:t>“There’s a lot of narrative around supermarkets’ relationship with suppliers lately in the context of the proposed merger of Foodstuffs North Island and Foodstuffs South Island.”</a:t>
            </a:r>
            <a:endParaRPr sz="1200">
              <a:solidFill>
                <a:srgbClr val="070707"/>
              </a:solidFill>
              <a:highlight>
                <a:srgbClr val="FFFFFF"/>
              </a:highlight>
            </a:endParaRPr>
          </a:p>
          <a:p>
            <a:pPr indent="0" lvl="0" marL="0" rtl="0" algn="just">
              <a:lnSpc>
                <a:spcPct val="130000"/>
              </a:lnSpc>
              <a:spcBef>
                <a:spcPts val="900"/>
              </a:spcBef>
              <a:spcAft>
                <a:spcPts val="900"/>
              </a:spcAft>
              <a:buClr>
                <a:schemeClr val="dk1"/>
              </a:buClr>
              <a:buSzPts val="1100"/>
              <a:buFont typeface="Arial"/>
              <a:buNone/>
            </a:pPr>
            <a:r>
              <a:rPr lang="en" sz="1200">
                <a:solidFill>
                  <a:srgbClr val="070707"/>
                </a:solidFill>
                <a:highlight>
                  <a:srgbClr val="FFFFFF"/>
                </a:highlight>
              </a:rPr>
              <a:t>“Our clear message to supplier partners is always that we know our success is intertwined with theirs, and if we get clearance to merge, suppliers will still have multiple opportunities for their businesses to grow with us – whether that’s selling in one local store, several stores, or nationwide – and the ability to engage efficiently with a national retailer who can deliver all those options, access all markets and potentially sell even more goods.”</a:t>
            </a:r>
            <a:endParaRPr sz="1200">
              <a:solidFill>
                <a:srgbClr val="070707"/>
              </a:solidFill>
              <a:highlight>
                <a:srgbClr val="FFFFFF"/>
              </a:highlight>
            </a:endParaRPr>
          </a:p>
        </p:txBody>
      </p:sp>
      <p:sp>
        <p:nvSpPr>
          <p:cNvPr id="125" name="Google Shape;125;p19"/>
          <p:cNvSpPr txBox="1"/>
          <p:nvPr/>
        </p:nvSpPr>
        <p:spPr>
          <a:xfrm>
            <a:off x="390700" y="1268875"/>
            <a:ext cx="8520600" cy="415500"/>
          </a:xfrm>
          <a:prstGeom prst="rect">
            <a:avLst/>
          </a:prstGeom>
          <a:noFill/>
          <a:ln>
            <a:noFill/>
          </a:ln>
        </p:spPr>
        <p:txBody>
          <a:bodyPr anchorCtr="0" anchor="t" bIns="91425" lIns="91425" spcFirstLastPara="1" rIns="91425" wrap="square" tIns="91425">
            <a:spAutoFit/>
          </a:bodyPr>
          <a:lstStyle/>
          <a:p>
            <a:pPr indent="0" lvl="0" marL="0" rtl="0" algn="just">
              <a:lnSpc>
                <a:spcPct val="130000"/>
              </a:lnSpc>
              <a:spcBef>
                <a:spcPts val="900"/>
              </a:spcBef>
              <a:spcAft>
                <a:spcPts val="900"/>
              </a:spcAft>
              <a:buNone/>
            </a:pPr>
            <a:r>
              <a:t/>
            </a:r>
            <a:endParaRPr sz="1500">
              <a:solidFill>
                <a:srgbClr val="4A4A4C"/>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131" name="Google Shape;131;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rgbClr val="FFFFFF"/>
                </a:highlight>
              </a:rPr>
              <a:t>Inflation has recently increased due to the cost of petrol and the extra costs of transporting goods to New Zealand.The impact of inflation on every Kiwi’s daily lives is a big concern.</a:t>
            </a:r>
            <a:endParaRPr sz="1800">
              <a:solidFill>
                <a:schemeClr val="dk1"/>
              </a:solidFill>
              <a:highlight>
                <a:srgbClr val="FFFFFF"/>
              </a:highlight>
            </a:endParaRPr>
          </a:p>
          <a:p>
            <a:pPr indent="0" lvl="0" marL="0" rtl="0" algn="l">
              <a:lnSpc>
                <a:spcPct val="100000"/>
              </a:lnSpc>
              <a:spcBef>
                <a:spcPts val="1200"/>
              </a:spcBef>
              <a:spcAft>
                <a:spcPts val="0"/>
              </a:spcAft>
              <a:buNone/>
            </a:pPr>
            <a:r>
              <a:rPr lang="en" sz="1800">
                <a:solidFill>
                  <a:schemeClr val="dk1"/>
                </a:solidFill>
              </a:rPr>
              <a:t>Click on this </a:t>
            </a:r>
            <a:r>
              <a:rPr lang="en" sz="1800" u="sng">
                <a:solidFill>
                  <a:schemeClr val="hlink"/>
                </a:solidFill>
                <a:hlinkClick r:id="rId3"/>
              </a:rPr>
              <a:t>link</a:t>
            </a:r>
            <a:r>
              <a:rPr lang="en" sz="1800">
                <a:solidFill>
                  <a:schemeClr val="dk1"/>
                </a:solidFill>
              </a:rPr>
              <a:t> about impacts of inflation in New Zealand</a:t>
            </a:r>
            <a:r>
              <a:rPr lang="en" sz="1800">
                <a:solidFill>
                  <a:schemeClr val="dk1"/>
                </a:solidFill>
                <a:highlight>
                  <a:schemeClr val="lt1"/>
                </a:highlight>
              </a:rPr>
              <a:t>.</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“Impacts Of Inflation In New Zealand.” </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In small groups, write 10 reasons for why </a:t>
            </a:r>
            <a:r>
              <a:rPr lang="en" sz="1800">
                <a:solidFill>
                  <a:schemeClr val="dk1"/>
                </a:solidFill>
              </a:rPr>
              <a:t>you think inflation is good or bad for New Zealand.</a:t>
            </a:r>
            <a:endParaRPr sz="1800">
              <a:solidFill>
                <a:schemeClr val="dk1"/>
              </a:solidFill>
              <a:highlight>
                <a:schemeClr val="lt1"/>
              </a:highlight>
            </a:endParaRPr>
          </a:p>
        </p:txBody>
      </p:sp>
      <p:pic>
        <p:nvPicPr>
          <p:cNvPr id="132" name="Google Shape;132;p20"/>
          <p:cNvPicPr preferRelativeResize="0"/>
          <p:nvPr/>
        </p:nvPicPr>
        <p:blipFill>
          <a:blip r:embed="rId4">
            <a:alphaModFix/>
          </a:blip>
          <a:stretch>
            <a:fillRect/>
          </a:stretch>
        </p:blipFill>
        <p:spPr>
          <a:xfrm>
            <a:off x="6693475" y="197450"/>
            <a:ext cx="2191676" cy="13938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Impacts Of Inflation</a:t>
            </a:r>
            <a:endParaRPr/>
          </a:p>
        </p:txBody>
      </p:sp>
      <p:sp>
        <p:nvSpPr>
          <p:cNvPr id="138" name="Google Shape;13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b="1" lang="en" sz="1350">
                <a:solidFill>
                  <a:srgbClr val="3F3F3F"/>
                </a:solidFill>
                <a:highlight>
                  <a:srgbClr val="FFFFFF"/>
                </a:highlight>
              </a:rPr>
              <a:t>1. High Inflation Leads to Higher Inflation</a:t>
            </a:r>
            <a:endParaRPr b="1" sz="1350">
              <a:solidFill>
                <a:srgbClr val="3F3F3F"/>
              </a:solidFill>
              <a:highlight>
                <a:srgbClr val="FFFFFF"/>
              </a:highlight>
            </a:endParaRPr>
          </a:p>
          <a:p>
            <a:pPr indent="0" lvl="0" marL="0" rtl="0" algn="l">
              <a:lnSpc>
                <a:spcPct val="170000"/>
              </a:lnSpc>
              <a:spcBef>
                <a:spcPts val="0"/>
              </a:spcBef>
              <a:spcAft>
                <a:spcPts val="0"/>
              </a:spcAft>
              <a:buClr>
                <a:schemeClr val="dk1"/>
              </a:buClr>
              <a:buSzPts val="1100"/>
              <a:buFont typeface="Arial"/>
              <a:buNone/>
            </a:pPr>
            <a:r>
              <a:rPr lang="en" sz="1050">
                <a:solidFill>
                  <a:schemeClr val="dk1"/>
                </a:solidFill>
                <a:highlight>
                  <a:srgbClr val="FFFFFF"/>
                </a:highlight>
              </a:rPr>
              <a:t>If inflation was 3% last year and is 3% this year, businesses, employees, and consumers get comfortable that inflation will continue to be at 3% and can adjust their spending and budgets to account for this steady increase in price/cost.</a:t>
            </a:r>
            <a:endParaRPr sz="1050">
              <a:solidFill>
                <a:schemeClr val="dk1"/>
              </a:solidFill>
              <a:highlight>
                <a:srgbClr val="FFFFFF"/>
              </a:highlight>
            </a:endParaRPr>
          </a:p>
          <a:p>
            <a:pPr indent="0" lvl="0" marL="0" rtl="0" algn="l">
              <a:lnSpc>
                <a:spcPct val="170000"/>
              </a:lnSpc>
              <a:spcBef>
                <a:spcPts val="800"/>
              </a:spcBef>
              <a:spcAft>
                <a:spcPts val="0"/>
              </a:spcAft>
              <a:buClr>
                <a:schemeClr val="dk1"/>
              </a:buClr>
              <a:buSzPts val="1100"/>
              <a:buFont typeface="Arial"/>
              <a:buNone/>
            </a:pPr>
            <a:r>
              <a:t/>
            </a:r>
            <a:endParaRPr sz="1050">
              <a:solidFill>
                <a:schemeClr val="dk1"/>
              </a:solidFill>
              <a:highlight>
                <a:srgbClr val="FFFFFF"/>
              </a:highlight>
            </a:endParaRPr>
          </a:p>
          <a:p>
            <a:pPr indent="0" lvl="0" marL="0" rtl="0" algn="l">
              <a:lnSpc>
                <a:spcPct val="170000"/>
              </a:lnSpc>
              <a:spcBef>
                <a:spcPts val="800"/>
              </a:spcBef>
              <a:spcAft>
                <a:spcPts val="0"/>
              </a:spcAft>
              <a:buClr>
                <a:schemeClr val="dk1"/>
              </a:buClr>
              <a:buSzPts val="1100"/>
              <a:buFont typeface="Arial"/>
              <a:buNone/>
            </a:pPr>
            <a:r>
              <a:rPr lang="en" sz="1050">
                <a:solidFill>
                  <a:schemeClr val="dk1"/>
                </a:solidFill>
                <a:highlight>
                  <a:srgbClr val="FFFFFF"/>
                </a:highlight>
              </a:rPr>
              <a:t>However, when inflation rises quickly and stays elevated, expectations of future inflation from consumers and businesses start to change. People </a:t>
            </a:r>
            <a:r>
              <a:rPr b="1" lang="en" sz="1050">
                <a:solidFill>
                  <a:schemeClr val="dk1"/>
                </a:solidFill>
                <a:highlight>
                  <a:srgbClr val="FFFFFF"/>
                </a:highlight>
              </a:rPr>
              <a:t>start to expect the cost of things to go up rapidly</a:t>
            </a:r>
            <a:r>
              <a:rPr lang="en" sz="1050">
                <a:solidFill>
                  <a:schemeClr val="dk1"/>
                </a:solidFill>
                <a:highlight>
                  <a:srgbClr val="FFFFFF"/>
                </a:highlight>
              </a:rPr>
              <a:t>. As these expectations rise, employees begin asking for salary increases and change their spending habits. Employers will pass on these salary increases through increased prices on the goods they sell, which impacts consumer spending. The cycle of increased costs leading to higher wages is called the wage-price spiral.</a:t>
            </a:r>
            <a:endParaRPr sz="1050">
              <a:solidFill>
                <a:schemeClr val="dk1"/>
              </a:solidFill>
              <a:highlight>
                <a:srgbClr val="FFFFFF"/>
              </a:highlight>
            </a:endParaRPr>
          </a:p>
          <a:p>
            <a:pPr indent="0" lvl="0" marL="0" rtl="0" algn="l">
              <a:lnSpc>
                <a:spcPct val="170000"/>
              </a:lnSpc>
              <a:spcBef>
                <a:spcPts val="800"/>
              </a:spcBef>
              <a:spcAft>
                <a:spcPts val="0"/>
              </a:spcAft>
              <a:buClr>
                <a:schemeClr val="dk1"/>
              </a:buClr>
              <a:buSzPts val="1100"/>
              <a:buFont typeface="Arial"/>
              <a:buNone/>
            </a:pPr>
            <a:r>
              <a:t/>
            </a:r>
            <a:endParaRPr sz="1050">
              <a:solidFill>
                <a:schemeClr val="dk1"/>
              </a:solidFill>
              <a:highlight>
                <a:srgbClr val="FFFFFF"/>
              </a:highlight>
            </a:endParaRPr>
          </a:p>
          <a:p>
            <a:pPr indent="0" lvl="0" marL="0" rtl="0" algn="l">
              <a:lnSpc>
                <a:spcPct val="170000"/>
              </a:lnSpc>
              <a:spcBef>
                <a:spcPts val="800"/>
              </a:spcBef>
              <a:spcAft>
                <a:spcPts val="800"/>
              </a:spcAft>
              <a:buNone/>
            </a:pPr>
            <a:r>
              <a:rPr lang="en" sz="1050">
                <a:solidFill>
                  <a:schemeClr val="dk1"/>
                </a:solidFill>
                <a:highlight>
                  <a:srgbClr val="FFFFFF"/>
                </a:highlight>
              </a:rPr>
              <a:t>In the worst-case scenario, excessive inflation can lead to hyperinflation, where the prices of everything rise astronomically, incentivising people to spend all their money now in fear that the cash they currently hold will become worthless by next week. Examples of hyperinflation include Germany in the 1920s and Zimbabwe in the late 2000s.</a:t>
            </a:r>
            <a:endParaRPr sz="1200">
              <a:solidFill>
                <a:srgbClr val="070707"/>
              </a:solidFill>
              <a:highlight>
                <a:srgbClr val="FFFFFF"/>
              </a:highlight>
            </a:endParaRPr>
          </a:p>
        </p:txBody>
      </p:sp>
      <p:sp>
        <p:nvSpPr>
          <p:cNvPr id="139" name="Google Shape;139;p21"/>
          <p:cNvSpPr txBox="1"/>
          <p:nvPr/>
        </p:nvSpPr>
        <p:spPr>
          <a:xfrm>
            <a:off x="390700" y="1268875"/>
            <a:ext cx="8520600" cy="415500"/>
          </a:xfrm>
          <a:prstGeom prst="rect">
            <a:avLst/>
          </a:prstGeom>
          <a:noFill/>
          <a:ln>
            <a:noFill/>
          </a:ln>
        </p:spPr>
        <p:txBody>
          <a:bodyPr anchorCtr="0" anchor="t" bIns="91425" lIns="91425" spcFirstLastPara="1" rIns="91425" wrap="square" tIns="91425">
            <a:spAutoFit/>
          </a:bodyPr>
          <a:lstStyle/>
          <a:p>
            <a:pPr indent="0" lvl="0" marL="0" rtl="0" algn="just">
              <a:lnSpc>
                <a:spcPct val="130000"/>
              </a:lnSpc>
              <a:spcBef>
                <a:spcPts val="900"/>
              </a:spcBef>
              <a:spcAft>
                <a:spcPts val="900"/>
              </a:spcAft>
              <a:buNone/>
            </a:pPr>
            <a:r>
              <a:t/>
            </a:r>
            <a:endParaRPr sz="1500">
              <a:solidFill>
                <a:srgbClr val="4A4A4C"/>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