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Cabin"/>
      <p:regular r:id="rId31"/>
      <p:bold r:id="rId32"/>
      <p:italic r:id="rId33"/>
      <p:boldItalic r:id="rId34"/>
    </p:embeddedFont>
    <p:embeddedFont>
      <p:font typeface="Old Standard TT"/>
      <p:regular r:id="rId35"/>
      <p:bold r:id="rId36"/>
      <p: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Cabin-italic.fntdata"/><Relationship Id="rId10" Type="http://schemas.openxmlformats.org/officeDocument/2006/relationships/slide" Target="slides/slide4.xml"/><Relationship Id="rId32" Type="http://schemas.openxmlformats.org/officeDocument/2006/relationships/font" Target="fonts/Cabin-bold.fntdata"/><Relationship Id="rId13" Type="http://schemas.openxmlformats.org/officeDocument/2006/relationships/slide" Target="slides/slide7.xml"/><Relationship Id="rId35" Type="http://schemas.openxmlformats.org/officeDocument/2006/relationships/font" Target="fonts/OldStandardTT-regular.fntdata"/><Relationship Id="rId12" Type="http://schemas.openxmlformats.org/officeDocument/2006/relationships/slide" Target="slides/slide6.xml"/><Relationship Id="rId34" Type="http://schemas.openxmlformats.org/officeDocument/2006/relationships/font" Target="fonts/Cabin-boldItalic.fntdata"/><Relationship Id="rId15" Type="http://schemas.openxmlformats.org/officeDocument/2006/relationships/slide" Target="slides/slide9.xml"/><Relationship Id="rId37" Type="http://schemas.openxmlformats.org/officeDocument/2006/relationships/font" Target="fonts/OldStandardTT-italic.fntdata"/><Relationship Id="rId14" Type="http://schemas.openxmlformats.org/officeDocument/2006/relationships/slide" Target="slides/slide8.xml"/><Relationship Id="rId36" Type="http://schemas.openxmlformats.org/officeDocument/2006/relationships/font" Target="fonts/OldStandardT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3c0a87ec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3c0a87ec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3c0a87ec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f3c0a87ec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f3c0a87ec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f3c0a87ec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f3c0a87ec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f3c0a87ec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f3c0a87ec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f3c0a87ec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f3c0a87ec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f3c0a87ec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3c0a87ec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f3c0a87ec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f3c0a87ec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f3c0a87ec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f3c0a87ec4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f3c0a87ec4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3c0a87ec4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f3c0a87ec4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4fa29bcb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f4fa29bcb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f3c0a87ec4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f3c0a87ec4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3c0a87ec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f3c0a87ec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f3c0a87ec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f3c0a87ec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f3c0a87ec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f3c0a87ec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f3c0a87ec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f3c0a87e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3c0a87ec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f3c0a87ec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3c0a87ec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f3c0a87ec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f3c0a87ec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f3c0a87ec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25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gif"/><Relationship Id="rId4" Type="http://schemas.openxmlformats.org/officeDocument/2006/relationships/image" Target="../media/image2.gif"/><Relationship Id="rId5" Type="http://schemas.openxmlformats.org/officeDocument/2006/relationships/image" Target="../media/image5.gif"/><Relationship Id="rId6" Type="http://schemas.openxmlformats.org/officeDocument/2006/relationships/image" Target="../media/image15.gif"/><Relationship Id="rId7"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olympics.com/ioc/paris-2024-sustainable-games" TargetMode="External"/><Relationship Id="rId4" Type="http://schemas.openxmlformats.org/officeDocument/2006/relationships/hyperlink" Target="http://www.youtube.com/watch?v=Zgzx2D_0h8g" TargetMode="External"/><Relationship Id="rId5" Type="http://schemas.openxmlformats.org/officeDocument/2006/relationships/image" Target="../media/image3.jpg"/><Relationship Id="rId6" Type="http://schemas.openxmlformats.org/officeDocument/2006/relationships/hyperlink" Target="http://www.youtube.com/watch?v=tXQ92AVKh1E" TargetMode="External"/><Relationship Id="rId7"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hyperlink" Target="https://www.linkedin.com/pulse/impact-major-sporting-events-environmental/" TargetMode="External"/><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98" name="Shape 98"/>
        <p:cNvGrpSpPr/>
        <p:nvPr/>
      </p:nvGrpSpPr>
      <p:grpSpPr>
        <a:xfrm>
          <a:off x="0" y="0"/>
          <a:ext cx="0" cy="0"/>
          <a:chOff x="0" y="0"/>
          <a:chExt cx="0" cy="0"/>
        </a:xfrm>
      </p:grpSpPr>
      <p:sp>
        <p:nvSpPr>
          <p:cNvPr id="99" name="Google Shape;99;p25"/>
          <p:cNvSpPr txBox="1"/>
          <p:nvPr/>
        </p:nvSpPr>
        <p:spPr>
          <a:xfrm>
            <a:off x="263200" y="0"/>
            <a:ext cx="8735700" cy="5143500"/>
          </a:xfrm>
          <a:prstGeom prst="rect">
            <a:avLst/>
          </a:prstGeom>
          <a:noFill/>
          <a:ln>
            <a:noFill/>
          </a:ln>
        </p:spPr>
        <p:txBody>
          <a:bodyPr anchorCtr="0" anchor="b" bIns="91425" lIns="91425" spcFirstLastPara="1" rIns="91425" wrap="square" tIns="91425">
            <a:normAutofit fontScale="77500" lnSpcReduction="20000"/>
          </a:bodyPr>
          <a:lstStyle/>
          <a:p>
            <a:pPr indent="0" lvl="0" marL="0" rtl="0" algn="l">
              <a:lnSpc>
                <a:spcPct val="115000"/>
              </a:lnSpc>
              <a:spcBef>
                <a:spcPts val="0"/>
              </a:spcBef>
              <a:spcAft>
                <a:spcPts val="0"/>
              </a:spcAft>
              <a:buNone/>
            </a:pPr>
            <a:r>
              <a:rPr b="1" lang="en" sz="4268">
                <a:solidFill>
                  <a:srgbClr val="F9F9F2"/>
                </a:solidFill>
              </a:rPr>
              <a:t>Karakia Timatanga - Beginning Prayer</a:t>
            </a:r>
            <a:endParaRPr b="1" sz="4268">
              <a:solidFill>
                <a:srgbClr val="F9F9F2"/>
              </a:solidFill>
            </a:endParaRPr>
          </a:p>
          <a:p>
            <a:pPr indent="0" lvl="0" marL="0" rtl="0" algn="l">
              <a:lnSpc>
                <a:spcPct val="115000"/>
              </a:lnSpc>
              <a:spcBef>
                <a:spcPts val="0"/>
              </a:spcBef>
              <a:spcAft>
                <a:spcPts val="0"/>
              </a:spcAft>
              <a:buClr>
                <a:schemeClr val="dk1"/>
              </a:buClr>
              <a:buSzPct val="25769"/>
              <a:buFont typeface="Arial"/>
              <a:buNone/>
            </a:pPr>
            <a:r>
              <a:rPr b="1" lang="en" sz="4268">
                <a:solidFill>
                  <a:srgbClr val="F9F9F2"/>
                </a:solidFill>
              </a:rPr>
              <a:t>Me karakia tātou</a:t>
            </a:r>
            <a:endParaRPr b="1" sz="4268">
              <a:solidFill>
                <a:srgbClr val="F9F9F2"/>
              </a:solidFill>
            </a:endParaRPr>
          </a:p>
          <a:p>
            <a:pPr indent="0" lvl="0" marL="0" rtl="0" algn="l">
              <a:spcBef>
                <a:spcPts val="0"/>
              </a:spcBef>
              <a:spcAft>
                <a:spcPts val="0"/>
              </a:spcAft>
              <a:buNone/>
            </a:pPr>
            <a:r>
              <a:t/>
            </a:r>
            <a:endParaRPr b="1" sz="4900">
              <a:solidFill>
                <a:srgbClr val="FFFBF0"/>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Whakataka te hau ki te uru</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Whakataka te hau ki te tonga</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Kia mākinakina ki uta</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Kia mātaratara ki tai</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E hī ake ane te atakura</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He Tio, he huka, he hau hū</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Tihei mauri ora!</a:t>
            </a:r>
            <a:endParaRPr sz="4200">
              <a:solidFill>
                <a:schemeClr val="dk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4"/>
          <p:cNvSpPr txBox="1"/>
          <p:nvPr/>
        </p:nvSpPr>
        <p:spPr>
          <a:xfrm>
            <a:off x="0" y="0"/>
            <a:ext cx="9144000" cy="3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highlight>
                  <a:srgbClr val="FFFEB1"/>
                </a:highlight>
              </a:rPr>
              <a:t>TASK 4: </a:t>
            </a:r>
            <a:r>
              <a:rPr b="1" lang="en" sz="2100">
                <a:solidFill>
                  <a:schemeClr val="dk1"/>
                </a:solidFill>
                <a:highlight>
                  <a:srgbClr val="FFFEB1"/>
                </a:highlight>
              </a:rPr>
              <a:t>Create an information page “Paris 2024 Olympics and Sustainability” </a:t>
            </a:r>
            <a:r>
              <a:rPr b="1" i="1" lang="en" sz="1900">
                <a:solidFill>
                  <a:schemeClr val="dk1"/>
                </a:solidFill>
                <a:highlight>
                  <a:srgbClr val="FFFEB1"/>
                </a:highlight>
              </a:rPr>
              <a:t>(You can use canva / slides / docs).</a:t>
            </a:r>
            <a:endParaRPr b="1" i="1" sz="1900">
              <a:solidFill>
                <a:schemeClr val="dk1"/>
              </a:solidFill>
              <a:highlight>
                <a:srgbClr val="FFFEB1"/>
              </a:highlight>
            </a:endParaRPr>
          </a:p>
          <a:p>
            <a:pPr indent="0" lvl="0" marL="0" rtl="0" algn="l">
              <a:spcBef>
                <a:spcPts val="0"/>
              </a:spcBef>
              <a:spcAft>
                <a:spcPts val="0"/>
              </a:spcAft>
              <a:buNone/>
            </a:pPr>
            <a:r>
              <a:t/>
            </a:r>
            <a:endParaRPr b="1" i="1" sz="1300">
              <a:solidFill>
                <a:schemeClr val="dk1"/>
              </a:solidFill>
            </a:endParaRPr>
          </a:p>
          <a:p>
            <a:pPr indent="0" lvl="0" marL="0" rtl="0" algn="l">
              <a:spcBef>
                <a:spcPts val="0"/>
              </a:spcBef>
              <a:spcAft>
                <a:spcPts val="0"/>
              </a:spcAft>
              <a:buNone/>
            </a:pPr>
            <a:r>
              <a:rPr b="1" lang="en" sz="2200">
                <a:solidFill>
                  <a:schemeClr val="dk1"/>
                </a:solidFill>
              </a:rPr>
              <a:t>ALL: </a:t>
            </a:r>
            <a:r>
              <a:rPr lang="en" sz="2200">
                <a:solidFill>
                  <a:schemeClr val="dk1"/>
                </a:solidFill>
              </a:rPr>
              <a:t>Name and describe how the Paris Olympics used eco-friendly practices/actions.</a:t>
            </a:r>
            <a:endParaRPr sz="22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b="1" lang="en" sz="2200">
                <a:solidFill>
                  <a:schemeClr val="dk1"/>
                </a:solidFill>
              </a:rPr>
              <a:t>MOST:</a:t>
            </a:r>
            <a:r>
              <a:rPr lang="en" sz="2200">
                <a:solidFill>
                  <a:schemeClr val="dk1"/>
                </a:solidFill>
              </a:rPr>
              <a:t> link and describe how these practices/actions can help reduce carbon emissions</a:t>
            </a:r>
            <a:endParaRPr sz="22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b="1" lang="en" sz="2200">
                <a:solidFill>
                  <a:schemeClr val="dk1"/>
                </a:solidFill>
              </a:rPr>
              <a:t>SOME: </a:t>
            </a:r>
            <a:r>
              <a:rPr lang="en" sz="2200">
                <a:solidFill>
                  <a:schemeClr val="dk1"/>
                </a:solidFill>
              </a:rPr>
              <a:t>link and explain how these practices/actions help to reduce negative impacts on ecosystems and </a:t>
            </a:r>
            <a:r>
              <a:rPr lang="en" sz="2200">
                <a:solidFill>
                  <a:schemeClr val="dk1"/>
                </a:solidFill>
              </a:rPr>
              <a:t>biodiversity</a:t>
            </a:r>
            <a:r>
              <a:rPr lang="en" sz="2200">
                <a:solidFill>
                  <a:schemeClr val="dk1"/>
                </a:solidFill>
              </a:rPr>
              <a:t> </a:t>
            </a:r>
            <a:endParaRPr sz="2200">
              <a:solidFill>
                <a:schemeClr val="dk1"/>
              </a:solidFill>
            </a:endParaRPr>
          </a:p>
          <a:p>
            <a:pPr indent="0" lvl="0" marL="0" rtl="0" algn="l">
              <a:spcBef>
                <a:spcPts val="0"/>
              </a:spcBef>
              <a:spcAft>
                <a:spcPts val="0"/>
              </a:spcAft>
              <a:buNone/>
            </a:pPr>
            <a:r>
              <a:t/>
            </a:r>
            <a:endParaRPr sz="2200">
              <a:solidFill>
                <a:schemeClr val="dk1"/>
              </a:solidFill>
            </a:endParaRPr>
          </a:p>
        </p:txBody>
      </p:sp>
      <p:pic>
        <p:nvPicPr>
          <p:cNvPr id="174" name="Google Shape;174;p34"/>
          <p:cNvPicPr preferRelativeResize="0"/>
          <p:nvPr/>
        </p:nvPicPr>
        <p:blipFill rotWithShape="1">
          <a:blip r:embed="rId3">
            <a:alphaModFix/>
          </a:blip>
          <a:srcRect b="13066" l="9588" r="8249" t="18091"/>
          <a:stretch/>
        </p:blipFill>
        <p:spPr>
          <a:xfrm>
            <a:off x="0" y="3782700"/>
            <a:ext cx="2165410" cy="1360800"/>
          </a:xfrm>
          <a:prstGeom prst="rect">
            <a:avLst/>
          </a:prstGeom>
          <a:noFill/>
          <a:ln>
            <a:noFill/>
          </a:ln>
        </p:spPr>
      </p:pic>
      <p:pic>
        <p:nvPicPr>
          <p:cNvPr id="175" name="Google Shape;175;p34"/>
          <p:cNvPicPr preferRelativeResize="0"/>
          <p:nvPr/>
        </p:nvPicPr>
        <p:blipFill rotWithShape="1">
          <a:blip r:embed="rId4">
            <a:alphaModFix/>
          </a:blip>
          <a:srcRect b="0" l="0" r="0" t="10706"/>
          <a:stretch/>
        </p:blipFill>
        <p:spPr>
          <a:xfrm>
            <a:off x="3823075" y="3782700"/>
            <a:ext cx="1905000" cy="1360800"/>
          </a:xfrm>
          <a:prstGeom prst="rect">
            <a:avLst/>
          </a:prstGeom>
          <a:noFill/>
          <a:ln>
            <a:noFill/>
          </a:ln>
        </p:spPr>
      </p:pic>
      <p:pic>
        <p:nvPicPr>
          <p:cNvPr id="176" name="Google Shape;176;p34"/>
          <p:cNvPicPr preferRelativeResize="0"/>
          <p:nvPr/>
        </p:nvPicPr>
        <p:blipFill>
          <a:blip r:embed="rId5">
            <a:alphaModFix/>
          </a:blip>
          <a:stretch>
            <a:fillRect/>
          </a:stretch>
        </p:blipFill>
        <p:spPr>
          <a:xfrm>
            <a:off x="7790151" y="3256151"/>
            <a:ext cx="1353850" cy="1887350"/>
          </a:xfrm>
          <a:prstGeom prst="rect">
            <a:avLst/>
          </a:prstGeom>
          <a:noFill/>
          <a:ln>
            <a:noFill/>
          </a:ln>
        </p:spPr>
      </p:pic>
      <p:pic>
        <p:nvPicPr>
          <p:cNvPr id="177" name="Google Shape;177;p34"/>
          <p:cNvPicPr preferRelativeResize="0"/>
          <p:nvPr/>
        </p:nvPicPr>
        <p:blipFill>
          <a:blip r:embed="rId6">
            <a:alphaModFix/>
          </a:blip>
          <a:stretch>
            <a:fillRect/>
          </a:stretch>
        </p:blipFill>
        <p:spPr>
          <a:xfrm>
            <a:off x="6132475" y="3582900"/>
            <a:ext cx="1560600" cy="1560600"/>
          </a:xfrm>
          <a:prstGeom prst="rect">
            <a:avLst/>
          </a:prstGeom>
          <a:noFill/>
          <a:ln>
            <a:noFill/>
          </a:ln>
        </p:spPr>
      </p:pic>
      <p:pic>
        <p:nvPicPr>
          <p:cNvPr id="178" name="Google Shape;178;p34"/>
          <p:cNvPicPr preferRelativeResize="0"/>
          <p:nvPr/>
        </p:nvPicPr>
        <p:blipFill>
          <a:blip r:embed="rId7">
            <a:alphaModFix/>
          </a:blip>
          <a:stretch>
            <a:fillRect/>
          </a:stretch>
        </p:blipFill>
        <p:spPr>
          <a:xfrm>
            <a:off x="2321275" y="3612300"/>
            <a:ext cx="1501800" cy="150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p:nvPr/>
        </p:nvSpPr>
        <p:spPr>
          <a:xfrm>
            <a:off x="114200" y="1581525"/>
            <a:ext cx="9029806" cy="1751774"/>
          </a:xfrm>
          <a:prstGeom prst="rect">
            <a:avLst/>
          </a:prstGeom>
        </p:spPr>
        <p:txBody>
          <a:bodyPr>
            <a:prstTxWarp prst="textPlain"/>
          </a:bodyPr>
          <a:lstStyle/>
          <a:p>
            <a:pPr lvl="0" algn="ctr"/>
            <a:r>
              <a:rPr b="0" i="0">
                <a:ln cap="flat" cmpd="sng" w="19050">
                  <a:solidFill>
                    <a:srgbClr val="274E13"/>
                  </a:solidFill>
                  <a:prstDash val="solid"/>
                  <a:round/>
                  <a:headEnd len="sm" w="sm" type="none"/>
                  <a:tailEnd len="sm" w="sm" type="none"/>
                </a:ln>
                <a:solidFill>
                  <a:srgbClr val="00FF00"/>
                </a:solidFill>
                <a:latin typeface="Lexend;800"/>
              </a:rPr>
              <a:t>Resources to help</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6"/>
          <p:cNvSpPr txBox="1"/>
          <p:nvPr/>
        </p:nvSpPr>
        <p:spPr>
          <a:xfrm>
            <a:off x="2446900" y="274675"/>
            <a:ext cx="5817600" cy="11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Paris 2024: More sustainable Games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descr="📲 Want to watch live sport and original documentaries for free? Check out our website: https://oly.ch/WatchLiveSport&#10;&#10;💚 A strict carbon budget was set for Paris 2024 from the start. This is how organisers and partners are doing more with less.&#10;_____________________________________________________&#10;🇨🇳 #Beijing2022 replays: https://oly.ch/B22Replays&#10;🇯🇵 #Tokyo2020 replays: https://oly.ch/T20Replays&#10;🗞️ News from the Olympic world: https://oly.ch/News" id="189" name="Google Shape;189;p36" title="A more sustainable Olympic Games! 💚 How Paris 2024 is doing more with less">
            <a:hlinkClick r:id="rId4"/>
          </p:cNvPr>
          <p:cNvPicPr preferRelativeResize="0"/>
          <p:nvPr/>
        </p:nvPicPr>
        <p:blipFill>
          <a:blip r:embed="rId5">
            <a:alphaModFix/>
          </a:blip>
          <a:stretch>
            <a:fillRect/>
          </a:stretch>
        </p:blipFill>
        <p:spPr>
          <a:xfrm>
            <a:off x="2721550" y="1188550"/>
            <a:ext cx="3048000" cy="1714500"/>
          </a:xfrm>
          <a:prstGeom prst="rect">
            <a:avLst/>
          </a:prstGeom>
          <a:noFill/>
          <a:ln>
            <a:noFill/>
          </a:ln>
        </p:spPr>
      </p:pic>
      <p:pic>
        <p:nvPicPr>
          <p:cNvPr descr="The Paris Olympics is promising to be an environmentally stable event by using its world famous landmarks as venues to lessen the carbon footprint, employing green taxis, and a commitment to recycle 100% of non-consumed food. NBC’s Keir Simmons reports for TODAY.&#10;&#10;» Subscribe to TODAY: http://on.today.com/SubscribeToTODAY&#10;» Watch the latest from TODAY: http://bit.ly/LatestTODAY&#10;About: TODAY brings you the latest headlines and expert tips on money, health and parenting. We wake up every morning to give you and your family all you need to start your day. If it matters to you, it matters to us. We are in the people business. Subscribe to our channel for exclusive TODAY archival footage &amp; our original web series.&#10;&#10;Connect with TODAY Online!&#10;Visit TODAY's Website: http://on.today.com/ReadTODAY&#10;Find TODAY on Facebook: http://on.today.com/LikeTODAY&#10;Follow TODAY on Twitter: http://on.today.com/FollowTODAY&#10;Follow TODAY on Instagram: http://on.today.com/InstaTODAY&#10;&#10;» Stream TODAY All Day: https://www.today.com/allday&#10;About: TODAY All Day is a 24/7 streaming channel bringing you the top stories in news and pop culture, celebrity interviews, cooking, and more. All in one place.&#10;&#10;#paris #olympics #france" id="190" name="Google Shape;190;p36" title="How Paris Olympics aim to go green, reduce carbon emissions">
            <a:hlinkClick r:id="rId6"/>
          </p:cNvPr>
          <p:cNvPicPr preferRelativeResize="0"/>
          <p:nvPr/>
        </p:nvPicPr>
        <p:blipFill>
          <a:blip r:embed="rId7">
            <a:alphaModFix/>
          </a:blip>
          <a:stretch>
            <a:fillRect/>
          </a:stretch>
        </p:blipFill>
        <p:spPr>
          <a:xfrm>
            <a:off x="2721550" y="30804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6" name="Google Shape;19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7" name="Google Shape;197;p3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3" name="Google Shape;203;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4" name="Google Shape;204;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0" name="Google Shape;21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1" name="Google Shape;211;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7" name="Google Shape;217;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8" name="Google Shape;218;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4" name="Google Shape;22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5" name="Google Shape;225;p4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42"/>
          <p:cNvPicPr preferRelativeResize="0"/>
          <p:nvPr/>
        </p:nvPicPr>
        <p:blipFill>
          <a:blip r:embed="rId3">
            <a:alphaModFix/>
          </a:blip>
          <a:stretch>
            <a:fillRect/>
          </a:stretch>
        </p:blipFill>
        <p:spPr>
          <a:xfrm>
            <a:off x="143138" y="82725"/>
            <a:ext cx="8857724" cy="4978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43"/>
          <p:cNvPicPr preferRelativeResize="0"/>
          <p:nvPr/>
        </p:nvPicPr>
        <p:blipFill>
          <a:blip r:embed="rId3">
            <a:alphaModFix/>
          </a:blip>
          <a:stretch>
            <a:fillRect/>
          </a:stretch>
        </p:blipFill>
        <p:spPr>
          <a:xfrm>
            <a:off x="2282088" y="0"/>
            <a:ext cx="396516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6"/>
          <p:cNvPicPr preferRelativeResize="0"/>
          <p:nvPr/>
        </p:nvPicPr>
        <p:blipFill>
          <a:blip r:embed="rId3">
            <a:alphaModFix/>
          </a:blip>
          <a:stretch>
            <a:fillRect/>
          </a:stretch>
        </p:blipFill>
        <p:spPr>
          <a:xfrm>
            <a:off x="28587" y="0"/>
            <a:ext cx="9086834" cy="5143500"/>
          </a:xfrm>
          <a:prstGeom prst="rect">
            <a:avLst/>
          </a:prstGeom>
          <a:noFill/>
          <a:ln>
            <a:noFill/>
          </a:ln>
        </p:spPr>
      </p:pic>
      <p:sp>
        <p:nvSpPr>
          <p:cNvPr id="105" name="Google Shape;105;p26"/>
          <p:cNvSpPr/>
          <p:nvPr/>
        </p:nvSpPr>
        <p:spPr>
          <a:xfrm>
            <a:off x="124850" y="4032400"/>
            <a:ext cx="8726485" cy="1101775"/>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gradFill>
                  <a:gsLst>
                    <a:gs pos="0">
                      <a:srgbClr val="CC0000"/>
                    </a:gs>
                    <a:gs pos="12000">
                      <a:srgbClr val="CC0000"/>
                    </a:gs>
                    <a:gs pos="28000">
                      <a:srgbClr val="00FF00"/>
                    </a:gs>
                    <a:gs pos="51000">
                      <a:srgbClr val="FFFF00"/>
                    </a:gs>
                    <a:gs pos="76000">
                      <a:srgbClr val="0000FF"/>
                    </a:gs>
                    <a:gs pos="93000">
                      <a:srgbClr val="000000"/>
                    </a:gs>
                    <a:gs pos="100000">
                      <a:schemeClr val="dk1"/>
                    </a:gs>
                  </a:gsLst>
                  <a:lin ang="0" scaled="0"/>
                </a:gradFill>
                <a:latin typeface="Lexend;800"/>
              </a:rPr>
              <a:t>Olympics &amp; Te Taiao</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39" name="Shape 239"/>
        <p:cNvGrpSpPr/>
        <p:nvPr/>
      </p:nvGrpSpPr>
      <p:grpSpPr>
        <a:xfrm>
          <a:off x="0" y="0"/>
          <a:ext cx="0" cy="0"/>
          <a:chOff x="0" y="0"/>
          <a:chExt cx="0" cy="0"/>
        </a:xfrm>
      </p:grpSpPr>
      <p:sp>
        <p:nvSpPr>
          <p:cNvPr id="240" name="Google Shape;240;p44"/>
          <p:cNvSpPr txBox="1"/>
          <p:nvPr/>
        </p:nvSpPr>
        <p:spPr>
          <a:xfrm>
            <a:off x="62675" y="150"/>
            <a:ext cx="9081300" cy="5143500"/>
          </a:xfrm>
          <a:prstGeom prst="rect">
            <a:avLst/>
          </a:prstGeom>
          <a:noFill/>
          <a:ln>
            <a:noFill/>
          </a:ln>
        </p:spPr>
        <p:txBody>
          <a:bodyPr anchorCtr="0" anchor="b" bIns="91425" lIns="91425" spcFirstLastPara="1" rIns="91425" wrap="square" tIns="91425">
            <a:normAutofit fontScale="77500" lnSpcReduction="20000"/>
          </a:bodyPr>
          <a:lstStyle/>
          <a:p>
            <a:pPr indent="0" lvl="0" marL="0" rtl="0" algn="l">
              <a:lnSpc>
                <a:spcPct val="115000"/>
              </a:lnSpc>
              <a:spcBef>
                <a:spcPts val="0"/>
              </a:spcBef>
              <a:spcAft>
                <a:spcPts val="0"/>
              </a:spcAft>
              <a:buNone/>
            </a:pPr>
            <a:r>
              <a:rPr b="1" lang="en" sz="4268">
                <a:solidFill>
                  <a:schemeClr val="lt1"/>
                </a:solidFill>
              </a:rPr>
              <a:t>Karakia whakamutunga - Ending Prayer</a:t>
            </a:r>
            <a:endParaRPr b="1" sz="4268">
              <a:solidFill>
                <a:schemeClr val="lt1"/>
              </a:solidFill>
            </a:endParaRPr>
          </a:p>
          <a:p>
            <a:pPr indent="0" lvl="0" marL="0" rtl="0" algn="l">
              <a:lnSpc>
                <a:spcPct val="115000"/>
              </a:lnSpc>
              <a:spcBef>
                <a:spcPts val="0"/>
              </a:spcBef>
              <a:spcAft>
                <a:spcPts val="0"/>
              </a:spcAft>
              <a:buNone/>
            </a:pPr>
            <a:r>
              <a:rPr b="1" lang="en" sz="4268">
                <a:solidFill>
                  <a:schemeClr val="lt1"/>
                </a:solidFill>
              </a:rPr>
              <a:t>Me karakia tātou</a:t>
            </a:r>
            <a:endParaRPr b="1" sz="4268">
              <a:solidFill>
                <a:schemeClr val="lt1"/>
              </a:solidFill>
            </a:endParaRPr>
          </a:p>
          <a:p>
            <a:pPr indent="0" lvl="0" marL="0" rtl="0" algn="l">
              <a:lnSpc>
                <a:spcPct val="115000"/>
              </a:lnSpc>
              <a:spcBef>
                <a:spcPts val="0"/>
              </a:spcBef>
              <a:spcAft>
                <a:spcPts val="0"/>
              </a:spcAft>
              <a:buClr>
                <a:schemeClr val="dk1"/>
              </a:buClr>
              <a:buSzPct val="78571"/>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ct val="78571"/>
              <a:buFont typeface="Arial"/>
              <a:buNone/>
            </a:pPr>
            <a:r>
              <a:t/>
            </a:r>
            <a:endParaRPr b="1">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Kia whakairia te tapu</a:t>
            </a:r>
            <a:endParaRPr b="1"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Kia wātea ai te ara</a:t>
            </a:r>
            <a:endParaRPr b="1" sz="4350">
              <a:solidFill>
                <a:schemeClr val="dk1"/>
              </a:solidFill>
            </a:endParaRPr>
          </a:p>
          <a:p>
            <a:pPr indent="0" lvl="0" marL="0" rtl="0" algn="l">
              <a:spcBef>
                <a:spcPts val="0"/>
              </a:spcBef>
              <a:spcAft>
                <a:spcPts val="0"/>
              </a:spcAft>
              <a:buClr>
                <a:schemeClr val="dk1"/>
              </a:buClr>
              <a:buSzPct val="25287"/>
              <a:buFont typeface="Arial"/>
              <a:buNone/>
            </a:pPr>
            <a:r>
              <a:t/>
            </a:r>
            <a:endParaRPr b="1"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Kia tūruki whakataha ai</a:t>
            </a:r>
            <a:endParaRPr b="1"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Kia tūruki whakataha ai</a:t>
            </a:r>
            <a:endParaRPr b="1" sz="4350">
              <a:solidFill>
                <a:schemeClr val="dk1"/>
              </a:solidFill>
            </a:endParaRPr>
          </a:p>
          <a:p>
            <a:pPr indent="0" lvl="0" marL="0" rtl="0" algn="l">
              <a:spcBef>
                <a:spcPts val="0"/>
              </a:spcBef>
              <a:spcAft>
                <a:spcPts val="0"/>
              </a:spcAft>
              <a:buClr>
                <a:schemeClr val="dk1"/>
              </a:buClr>
              <a:buSzPct val="25287"/>
              <a:buFont typeface="Arial"/>
              <a:buNone/>
            </a:pPr>
            <a:r>
              <a:t/>
            </a:r>
            <a:endParaRPr b="1"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Hāumi e, Hui e</a:t>
            </a:r>
            <a:endParaRPr b="1" sz="4350">
              <a:solidFill>
                <a:schemeClr val="dk1"/>
              </a:solidFill>
            </a:endParaRPr>
          </a:p>
          <a:p>
            <a:pPr indent="0" lvl="0" marL="0" rtl="0" algn="l">
              <a:spcBef>
                <a:spcPts val="0"/>
              </a:spcBef>
              <a:spcAft>
                <a:spcPts val="0"/>
              </a:spcAft>
              <a:buNone/>
            </a:pPr>
            <a:r>
              <a:rPr b="1" lang="en" sz="4350">
                <a:solidFill>
                  <a:schemeClr val="dk1"/>
                </a:solidFill>
              </a:rPr>
              <a:t>Tāiki e</a:t>
            </a:r>
            <a:endParaRPr b="1" sz="4900">
              <a:solidFill>
                <a:schemeClr val="dk1"/>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7"/>
          <p:cNvPicPr preferRelativeResize="0"/>
          <p:nvPr/>
        </p:nvPicPr>
        <p:blipFill rotWithShape="1">
          <a:blip r:embed="rId3">
            <a:alphaModFix/>
          </a:blip>
          <a:srcRect b="10627" l="0" r="0" t="11112"/>
          <a:stretch/>
        </p:blipFill>
        <p:spPr>
          <a:xfrm>
            <a:off x="1742575" y="100275"/>
            <a:ext cx="5257800" cy="2281000"/>
          </a:xfrm>
          <a:prstGeom prst="rect">
            <a:avLst/>
          </a:prstGeom>
          <a:noFill/>
          <a:ln>
            <a:noFill/>
          </a:ln>
        </p:spPr>
      </p:pic>
      <p:sp>
        <p:nvSpPr>
          <p:cNvPr id="111" name="Google Shape;111;p27"/>
          <p:cNvSpPr txBox="1"/>
          <p:nvPr/>
        </p:nvSpPr>
        <p:spPr>
          <a:xfrm>
            <a:off x="129150" y="2381275"/>
            <a:ext cx="8907000" cy="256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6DB200"/>
                </a:solidFill>
              </a:rPr>
              <a:t>This week we are EXPLORING </a:t>
            </a:r>
            <a:r>
              <a:rPr b="1" lang="en" sz="1800">
                <a:solidFill>
                  <a:srgbClr val="6DB200"/>
                </a:solidFill>
                <a:latin typeface="Roboto"/>
                <a:ea typeface="Roboto"/>
                <a:cs typeface="Roboto"/>
                <a:sym typeface="Roboto"/>
              </a:rPr>
              <a:t>kaitiakitanga through questioning and researching impacts of humans and events such as the Olympics on te taiao</a:t>
            </a:r>
            <a:endParaRPr b="1" sz="1800">
              <a:solidFill>
                <a:srgbClr val="6DB200"/>
              </a:solidFill>
            </a:endParaRPr>
          </a:p>
          <a:p>
            <a:pPr indent="0" lvl="0" marL="0" rtl="0" algn="l">
              <a:spcBef>
                <a:spcPts val="0"/>
              </a:spcBef>
              <a:spcAft>
                <a:spcPts val="0"/>
              </a:spcAft>
              <a:buNone/>
            </a:pPr>
            <a:r>
              <a:t/>
            </a:r>
            <a:endParaRPr sz="1800">
              <a:solidFill>
                <a:srgbClr val="495057"/>
              </a:solidFill>
              <a:highlight>
                <a:srgbClr val="FFFFFF"/>
              </a:highlight>
              <a:latin typeface="Roboto"/>
              <a:ea typeface="Roboto"/>
              <a:cs typeface="Roboto"/>
              <a:sym typeface="Roboto"/>
            </a:endParaRPr>
          </a:p>
          <a:p>
            <a:pPr indent="0" lvl="0" marL="0" rtl="0" algn="ctr">
              <a:spcBef>
                <a:spcPts val="0"/>
              </a:spcBef>
              <a:spcAft>
                <a:spcPts val="0"/>
              </a:spcAft>
              <a:buNone/>
            </a:pPr>
            <a:r>
              <a:rPr b="1" lang="en" sz="1800">
                <a:solidFill>
                  <a:schemeClr val="dk1"/>
                </a:solidFill>
                <a:highlight>
                  <a:srgbClr val="FFFFFF"/>
                </a:highlight>
                <a:latin typeface="Roboto"/>
                <a:ea typeface="Roboto"/>
                <a:cs typeface="Roboto"/>
                <a:sym typeface="Roboto"/>
              </a:rPr>
              <a:t>By the end of today’s lesson you should be able to:</a:t>
            </a:r>
            <a:endParaRPr b="1" sz="1800">
              <a:solidFill>
                <a:schemeClr val="dk1"/>
              </a:solidFill>
              <a:highlight>
                <a:srgbClr val="FFFFFF"/>
              </a:highlight>
              <a:latin typeface="Roboto"/>
              <a:ea typeface="Roboto"/>
              <a:cs typeface="Roboto"/>
              <a:sym typeface="Roboto"/>
            </a:endParaRPr>
          </a:p>
          <a:p>
            <a:pPr indent="0" lvl="0" marL="0" rtl="0" algn="ctr">
              <a:spcBef>
                <a:spcPts val="0"/>
              </a:spcBef>
              <a:spcAft>
                <a:spcPts val="0"/>
              </a:spcAft>
              <a:buNone/>
            </a:pPr>
            <a:r>
              <a:t/>
            </a:r>
            <a:endParaRPr b="1" sz="1800">
              <a:solidFill>
                <a:schemeClr val="dk1"/>
              </a:solidFill>
              <a:highlight>
                <a:srgbClr val="FFFFFF"/>
              </a:highlight>
              <a:latin typeface="Roboto"/>
              <a:ea typeface="Roboto"/>
              <a:cs typeface="Roboto"/>
              <a:sym typeface="Roboto"/>
            </a:endParaRPr>
          </a:p>
          <a:p>
            <a:pPr indent="-342900" lvl="0" marL="457200" rtl="0" algn="ctr">
              <a:spcBef>
                <a:spcPts val="0"/>
              </a:spcBef>
              <a:spcAft>
                <a:spcPts val="0"/>
              </a:spcAft>
              <a:buClr>
                <a:srgbClr val="495057"/>
              </a:buClr>
              <a:buSzPts val="1800"/>
              <a:buFont typeface="Roboto"/>
              <a:buChar char="●"/>
            </a:pPr>
            <a:r>
              <a:rPr lang="en" sz="1800">
                <a:solidFill>
                  <a:srgbClr val="495057"/>
                </a:solidFill>
                <a:highlight>
                  <a:srgbClr val="FFFFFF"/>
                </a:highlight>
                <a:latin typeface="Roboto"/>
                <a:ea typeface="Roboto"/>
                <a:cs typeface="Roboto"/>
                <a:sym typeface="Roboto"/>
              </a:rPr>
              <a:t>Name (describe/explain) at least 3 positive and negative impacts large events have on te taiao</a:t>
            </a:r>
            <a:endParaRPr sz="1800">
              <a:solidFill>
                <a:srgbClr val="495057"/>
              </a:solidFill>
              <a:highlight>
                <a:srgbClr val="FFFFFF"/>
              </a:highlight>
              <a:latin typeface="Roboto"/>
              <a:ea typeface="Roboto"/>
              <a:cs typeface="Roboto"/>
              <a:sym typeface="Roboto"/>
            </a:endParaRPr>
          </a:p>
          <a:p>
            <a:pPr indent="0" lvl="0" marL="457200" rtl="0" algn="l">
              <a:spcBef>
                <a:spcPts val="0"/>
              </a:spcBef>
              <a:spcAft>
                <a:spcPts val="0"/>
              </a:spcAft>
              <a:buNone/>
            </a:pPr>
            <a:r>
              <a:t/>
            </a:r>
            <a:endParaRPr sz="1800">
              <a:solidFill>
                <a:srgbClr val="495057"/>
              </a:solidFill>
              <a:highlight>
                <a:srgbClr val="FFFFFF"/>
              </a:highlight>
              <a:latin typeface="Roboto"/>
              <a:ea typeface="Roboto"/>
              <a:cs typeface="Roboto"/>
              <a:sym typeface="Roboto"/>
            </a:endParaRPr>
          </a:p>
          <a:p>
            <a:pPr indent="0" lvl="0" marL="457200" rtl="0" algn="ctr">
              <a:spcBef>
                <a:spcPts val="0"/>
              </a:spcBef>
              <a:spcAft>
                <a:spcPts val="0"/>
              </a:spcAft>
              <a:buNone/>
            </a:pPr>
            <a:r>
              <a:t/>
            </a:r>
            <a:endParaRPr sz="1800">
              <a:solidFill>
                <a:srgbClr val="495057"/>
              </a:solidFill>
              <a:highlight>
                <a:srgbClr val="FFFFFF"/>
              </a:highlight>
              <a:latin typeface="Roboto"/>
              <a:ea typeface="Roboto"/>
              <a:cs typeface="Roboto"/>
              <a:sym typeface="Roboto"/>
            </a:endParaRPr>
          </a:p>
        </p:txBody>
      </p:sp>
      <p:pic>
        <p:nvPicPr>
          <p:cNvPr id="112" name="Google Shape;112;p27"/>
          <p:cNvPicPr preferRelativeResize="0"/>
          <p:nvPr/>
        </p:nvPicPr>
        <p:blipFill>
          <a:blip r:embed="rId4">
            <a:alphaModFix/>
          </a:blip>
          <a:stretch>
            <a:fillRect/>
          </a:stretch>
        </p:blipFill>
        <p:spPr>
          <a:xfrm>
            <a:off x="372475" y="175475"/>
            <a:ext cx="1838825" cy="1838825"/>
          </a:xfrm>
          <a:prstGeom prst="rect">
            <a:avLst/>
          </a:prstGeom>
          <a:noFill/>
          <a:ln>
            <a:noFill/>
          </a:ln>
        </p:spPr>
      </p:pic>
      <p:pic>
        <p:nvPicPr>
          <p:cNvPr id="113" name="Google Shape;113;p27"/>
          <p:cNvPicPr preferRelativeResize="0"/>
          <p:nvPr/>
        </p:nvPicPr>
        <p:blipFill>
          <a:blip r:embed="rId5">
            <a:alphaModFix/>
          </a:blip>
          <a:stretch>
            <a:fillRect/>
          </a:stretch>
        </p:blipFill>
        <p:spPr>
          <a:xfrm>
            <a:off x="6889575" y="175475"/>
            <a:ext cx="1838825" cy="1838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8"/>
          <p:cNvSpPr txBox="1"/>
          <p:nvPr/>
        </p:nvSpPr>
        <p:spPr>
          <a:xfrm>
            <a:off x="162325" y="3221025"/>
            <a:ext cx="2833800" cy="1722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750">
                <a:solidFill>
                  <a:schemeClr val="dk1"/>
                </a:solidFill>
                <a:highlight>
                  <a:schemeClr val="lt1"/>
                </a:highlight>
              </a:rPr>
              <a:t>All the different kinds of life you’ll find in one area. The variety of animals, plants that make up our natural world.</a:t>
            </a:r>
            <a:r>
              <a:rPr lang="en" sz="1250">
                <a:solidFill>
                  <a:schemeClr val="dk1"/>
                </a:solidFill>
                <a:highlight>
                  <a:schemeClr val="lt1"/>
                </a:highlight>
              </a:rPr>
              <a:t> </a:t>
            </a:r>
            <a:endParaRPr sz="1250">
              <a:solidFill>
                <a:schemeClr val="dk1"/>
              </a:solidFill>
              <a:highlight>
                <a:schemeClr val="lt1"/>
              </a:highlight>
            </a:endParaRPr>
          </a:p>
          <a:p>
            <a:pPr indent="0" lvl="0" marL="0" rtl="0" algn="ctr">
              <a:spcBef>
                <a:spcPts val="0"/>
              </a:spcBef>
              <a:spcAft>
                <a:spcPts val="0"/>
              </a:spcAft>
              <a:buNone/>
            </a:pPr>
            <a:r>
              <a:t/>
            </a:r>
            <a:endParaRPr>
              <a:solidFill>
                <a:schemeClr val="dk1"/>
              </a:solidFill>
              <a:highlight>
                <a:schemeClr val="lt1"/>
              </a:highlight>
            </a:endParaRPr>
          </a:p>
        </p:txBody>
      </p:sp>
      <p:sp>
        <p:nvSpPr>
          <p:cNvPr id="119" name="Google Shape;119;p28"/>
          <p:cNvSpPr txBox="1"/>
          <p:nvPr/>
        </p:nvSpPr>
        <p:spPr>
          <a:xfrm>
            <a:off x="6654163" y="2571750"/>
            <a:ext cx="2384400" cy="599100"/>
          </a:xfrm>
          <a:prstGeom prst="rect">
            <a:avLst/>
          </a:prstGeom>
          <a:solidFill>
            <a:srgbClr val="E066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Biodiversity </a:t>
            </a:r>
            <a:endParaRPr b="1" sz="2400">
              <a:solidFill>
                <a:schemeClr val="dk1"/>
              </a:solidFill>
            </a:endParaRPr>
          </a:p>
        </p:txBody>
      </p:sp>
      <p:sp>
        <p:nvSpPr>
          <p:cNvPr id="120" name="Google Shape;120;p28"/>
          <p:cNvSpPr txBox="1"/>
          <p:nvPr/>
        </p:nvSpPr>
        <p:spPr>
          <a:xfrm>
            <a:off x="561775" y="0"/>
            <a:ext cx="8189700" cy="7617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rPr>
              <a:t>MIX n MATCH! Move the text boxes to match the correct heading and definition</a:t>
            </a:r>
            <a:endParaRPr b="1" sz="2100">
              <a:solidFill>
                <a:schemeClr val="dk1"/>
              </a:solidFill>
            </a:endParaRPr>
          </a:p>
        </p:txBody>
      </p:sp>
      <p:sp>
        <p:nvSpPr>
          <p:cNvPr id="121" name="Google Shape;121;p28"/>
          <p:cNvSpPr txBox="1"/>
          <p:nvPr/>
        </p:nvSpPr>
        <p:spPr>
          <a:xfrm>
            <a:off x="3186300" y="3507875"/>
            <a:ext cx="2771400" cy="133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highlight>
                  <a:srgbClr val="FFFFFF"/>
                </a:highlight>
              </a:rPr>
              <a:t>The amount of carbon dioxide released into the Earth's atmosphere as a result of human activities</a:t>
            </a:r>
            <a:endParaRPr b="1" sz="2100">
              <a:solidFill>
                <a:schemeClr val="dk1"/>
              </a:solidFill>
            </a:endParaRPr>
          </a:p>
        </p:txBody>
      </p:sp>
      <p:sp>
        <p:nvSpPr>
          <p:cNvPr id="122" name="Google Shape;122;p28"/>
          <p:cNvSpPr txBox="1"/>
          <p:nvPr/>
        </p:nvSpPr>
        <p:spPr>
          <a:xfrm>
            <a:off x="162325" y="2420588"/>
            <a:ext cx="3468000" cy="521700"/>
          </a:xfrm>
          <a:prstGeom prst="rect">
            <a:avLst/>
          </a:prstGeom>
          <a:solidFill>
            <a:srgbClr val="F6B26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Carbon Footprint</a:t>
            </a:r>
            <a:r>
              <a:rPr b="1" lang="en" sz="2400">
                <a:solidFill>
                  <a:schemeClr val="dk1"/>
                </a:solidFill>
              </a:rPr>
              <a:t> </a:t>
            </a:r>
            <a:endParaRPr b="1" sz="2400">
              <a:solidFill>
                <a:schemeClr val="dk1"/>
              </a:solidFill>
            </a:endParaRPr>
          </a:p>
        </p:txBody>
      </p:sp>
      <p:sp>
        <p:nvSpPr>
          <p:cNvPr id="123" name="Google Shape;123;p28"/>
          <p:cNvSpPr txBox="1"/>
          <p:nvPr/>
        </p:nvSpPr>
        <p:spPr>
          <a:xfrm>
            <a:off x="130975" y="1050288"/>
            <a:ext cx="2896500" cy="1211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Practices/actions that are not harmful to the environment. Or trying to help the environment</a:t>
            </a:r>
            <a:endParaRPr sz="1800">
              <a:solidFill>
                <a:schemeClr val="dk1"/>
              </a:solidFill>
            </a:endParaRPr>
          </a:p>
        </p:txBody>
      </p:sp>
      <p:sp>
        <p:nvSpPr>
          <p:cNvPr id="124" name="Google Shape;124;p28"/>
          <p:cNvSpPr txBox="1"/>
          <p:nvPr/>
        </p:nvSpPr>
        <p:spPr>
          <a:xfrm>
            <a:off x="5337150" y="930750"/>
            <a:ext cx="3701400" cy="521700"/>
          </a:xfrm>
          <a:prstGeom prst="rect">
            <a:avLst/>
          </a:prstGeom>
          <a:solidFill>
            <a:srgbClr val="FFFEB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Eco-Friendly Practices</a:t>
            </a:r>
            <a:endParaRPr b="1" sz="2400">
              <a:solidFill>
                <a:schemeClr val="dk1"/>
              </a:solidFill>
            </a:endParaRPr>
          </a:p>
        </p:txBody>
      </p:sp>
      <p:sp>
        <p:nvSpPr>
          <p:cNvPr id="125" name="Google Shape;125;p28"/>
          <p:cNvSpPr txBox="1"/>
          <p:nvPr/>
        </p:nvSpPr>
        <p:spPr>
          <a:xfrm>
            <a:off x="3756538" y="1772750"/>
            <a:ext cx="2771400" cy="133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40C28"/>
                </a:solidFill>
                <a:highlight>
                  <a:srgbClr val="FFFFFF"/>
                </a:highlight>
              </a:rPr>
              <a:t>Anything that makes the earth dirty and unhealthy</a:t>
            </a:r>
            <a:r>
              <a:rPr lang="en" sz="1800">
                <a:solidFill>
                  <a:srgbClr val="1F1F1F"/>
                </a:solidFill>
                <a:highlight>
                  <a:srgbClr val="FFFFFF"/>
                </a:highlight>
              </a:rPr>
              <a:t>. Land, air, and water are all affected by it. </a:t>
            </a:r>
            <a:endParaRPr sz="1800">
              <a:solidFill>
                <a:schemeClr val="dk2"/>
              </a:solidFill>
            </a:endParaRPr>
          </a:p>
        </p:txBody>
      </p:sp>
      <p:sp>
        <p:nvSpPr>
          <p:cNvPr id="126" name="Google Shape;126;p28"/>
          <p:cNvSpPr txBox="1"/>
          <p:nvPr/>
        </p:nvSpPr>
        <p:spPr>
          <a:xfrm>
            <a:off x="3138163" y="1050300"/>
            <a:ext cx="1963500" cy="521700"/>
          </a:xfrm>
          <a:prstGeom prst="rect">
            <a:avLst/>
          </a:prstGeom>
          <a:solidFill>
            <a:srgbClr val="BFFFB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Pollution</a:t>
            </a:r>
            <a:endParaRPr b="1" sz="2400">
              <a:solidFill>
                <a:schemeClr val="dk1"/>
              </a:solidFill>
            </a:endParaRPr>
          </a:p>
        </p:txBody>
      </p:sp>
      <p:sp>
        <p:nvSpPr>
          <p:cNvPr id="127" name="Google Shape;127;p28"/>
          <p:cNvSpPr txBox="1"/>
          <p:nvPr/>
        </p:nvSpPr>
        <p:spPr>
          <a:xfrm>
            <a:off x="6267075" y="3270875"/>
            <a:ext cx="2646600" cy="1572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40C28"/>
                </a:solidFill>
                <a:highlight>
                  <a:srgbClr val="FFFFFF"/>
                </a:highlight>
              </a:rPr>
              <a:t>Made up of all of the living and nonliving things in an area</a:t>
            </a:r>
            <a:r>
              <a:rPr lang="en" sz="1800">
                <a:solidFill>
                  <a:srgbClr val="1F1F1F"/>
                </a:solidFill>
                <a:highlight>
                  <a:srgbClr val="FFFFFF"/>
                </a:highlight>
              </a:rPr>
              <a:t>. E.g. plants, </a:t>
            </a:r>
            <a:r>
              <a:rPr lang="en" sz="1800">
                <a:solidFill>
                  <a:srgbClr val="1F1F1F"/>
                </a:solidFill>
                <a:highlight>
                  <a:srgbClr val="FFFFFF"/>
                </a:highlight>
              </a:rPr>
              <a:t>animals, rocks, soil, water, sand </a:t>
            </a:r>
            <a:endParaRPr sz="1800">
              <a:solidFill>
                <a:schemeClr val="dk2"/>
              </a:solidFill>
            </a:endParaRPr>
          </a:p>
        </p:txBody>
      </p:sp>
      <p:sp>
        <p:nvSpPr>
          <p:cNvPr id="128" name="Google Shape;128;p28"/>
          <p:cNvSpPr txBox="1"/>
          <p:nvPr/>
        </p:nvSpPr>
        <p:spPr>
          <a:xfrm>
            <a:off x="6654163" y="1772750"/>
            <a:ext cx="2384400" cy="599100"/>
          </a:xfrm>
          <a:prstGeom prst="rect">
            <a:avLst/>
          </a:prstGeom>
          <a:solidFill>
            <a:srgbClr val="A5F1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Ecosystem</a:t>
            </a:r>
            <a:r>
              <a:rPr b="1" lang="en" sz="2400">
                <a:solidFill>
                  <a:schemeClr val="dk1"/>
                </a:solidFill>
              </a:rPr>
              <a:t> </a:t>
            </a:r>
            <a:endParaRPr b="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9"/>
          <p:cNvSpPr txBox="1"/>
          <p:nvPr/>
        </p:nvSpPr>
        <p:spPr>
          <a:xfrm>
            <a:off x="2322075" y="848900"/>
            <a:ext cx="2833800" cy="1722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750">
                <a:solidFill>
                  <a:schemeClr val="dk1"/>
                </a:solidFill>
                <a:highlight>
                  <a:schemeClr val="lt1"/>
                </a:highlight>
              </a:rPr>
              <a:t>All the different kinds of life you’ll find in one area. The variety of animals, plants that make up our natural world.</a:t>
            </a:r>
            <a:r>
              <a:rPr lang="en" sz="1250">
                <a:solidFill>
                  <a:schemeClr val="dk1"/>
                </a:solidFill>
                <a:highlight>
                  <a:schemeClr val="lt1"/>
                </a:highlight>
              </a:rPr>
              <a:t> </a:t>
            </a:r>
            <a:endParaRPr sz="1250">
              <a:solidFill>
                <a:schemeClr val="dk1"/>
              </a:solidFill>
              <a:highlight>
                <a:schemeClr val="lt1"/>
              </a:highlight>
            </a:endParaRPr>
          </a:p>
          <a:p>
            <a:pPr indent="0" lvl="0" marL="0" rtl="0" algn="ctr">
              <a:spcBef>
                <a:spcPts val="0"/>
              </a:spcBef>
              <a:spcAft>
                <a:spcPts val="0"/>
              </a:spcAft>
              <a:buNone/>
            </a:pPr>
            <a:r>
              <a:t/>
            </a:r>
            <a:endParaRPr>
              <a:solidFill>
                <a:schemeClr val="dk1"/>
              </a:solidFill>
              <a:highlight>
                <a:schemeClr val="lt1"/>
              </a:highlight>
            </a:endParaRPr>
          </a:p>
        </p:txBody>
      </p:sp>
      <p:sp>
        <p:nvSpPr>
          <p:cNvPr id="134" name="Google Shape;134;p29"/>
          <p:cNvSpPr txBox="1"/>
          <p:nvPr/>
        </p:nvSpPr>
        <p:spPr>
          <a:xfrm>
            <a:off x="2596713" y="249800"/>
            <a:ext cx="2384400" cy="599100"/>
          </a:xfrm>
          <a:prstGeom prst="rect">
            <a:avLst/>
          </a:prstGeom>
          <a:solidFill>
            <a:srgbClr val="E066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Biodiversity </a:t>
            </a:r>
            <a:endParaRPr b="1" sz="2400">
              <a:solidFill>
                <a:schemeClr val="dk1"/>
              </a:solidFill>
            </a:endParaRPr>
          </a:p>
        </p:txBody>
      </p:sp>
      <p:sp>
        <p:nvSpPr>
          <p:cNvPr id="135" name="Google Shape;135;p29"/>
          <p:cNvSpPr txBox="1"/>
          <p:nvPr/>
        </p:nvSpPr>
        <p:spPr>
          <a:xfrm>
            <a:off x="5907588" y="848888"/>
            <a:ext cx="2771400" cy="133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highlight>
                  <a:srgbClr val="FFFFFF"/>
                </a:highlight>
              </a:rPr>
              <a:t>The amount of carbon dioxide released into the Earth's atmosphere as a result of human activities</a:t>
            </a:r>
            <a:endParaRPr b="1" sz="2100">
              <a:solidFill>
                <a:schemeClr val="dk1"/>
              </a:solidFill>
            </a:endParaRPr>
          </a:p>
        </p:txBody>
      </p:sp>
      <p:sp>
        <p:nvSpPr>
          <p:cNvPr id="136" name="Google Shape;136;p29"/>
          <p:cNvSpPr txBox="1"/>
          <p:nvPr/>
        </p:nvSpPr>
        <p:spPr>
          <a:xfrm>
            <a:off x="5907600" y="327200"/>
            <a:ext cx="2771400" cy="521700"/>
          </a:xfrm>
          <a:prstGeom prst="rect">
            <a:avLst/>
          </a:prstGeom>
          <a:solidFill>
            <a:srgbClr val="F6B26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Carbon Footprint </a:t>
            </a:r>
            <a:endParaRPr b="1" sz="2400">
              <a:solidFill>
                <a:schemeClr val="dk1"/>
              </a:solidFill>
            </a:endParaRPr>
          </a:p>
        </p:txBody>
      </p:sp>
      <p:sp>
        <p:nvSpPr>
          <p:cNvPr id="137" name="Google Shape;137;p29"/>
          <p:cNvSpPr txBox="1"/>
          <p:nvPr/>
        </p:nvSpPr>
        <p:spPr>
          <a:xfrm>
            <a:off x="6217125" y="2771488"/>
            <a:ext cx="2896500" cy="1211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Practices/actions that are not harmful to the environment. Or trying to help the environment</a:t>
            </a:r>
            <a:endParaRPr sz="1800">
              <a:solidFill>
                <a:schemeClr val="dk1"/>
              </a:solidFill>
            </a:endParaRPr>
          </a:p>
        </p:txBody>
      </p:sp>
      <p:sp>
        <p:nvSpPr>
          <p:cNvPr id="138" name="Google Shape;138;p29"/>
          <p:cNvSpPr txBox="1"/>
          <p:nvPr/>
        </p:nvSpPr>
        <p:spPr>
          <a:xfrm>
            <a:off x="5442600" y="2249788"/>
            <a:ext cx="3701400" cy="521700"/>
          </a:xfrm>
          <a:prstGeom prst="rect">
            <a:avLst/>
          </a:prstGeom>
          <a:solidFill>
            <a:srgbClr val="FFFEB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Eco-Friendly Practices</a:t>
            </a:r>
            <a:endParaRPr b="1" sz="2400">
              <a:solidFill>
                <a:schemeClr val="dk1"/>
              </a:solidFill>
            </a:endParaRPr>
          </a:p>
        </p:txBody>
      </p:sp>
      <p:sp>
        <p:nvSpPr>
          <p:cNvPr id="139" name="Google Shape;139;p29"/>
          <p:cNvSpPr txBox="1"/>
          <p:nvPr/>
        </p:nvSpPr>
        <p:spPr>
          <a:xfrm>
            <a:off x="155463" y="3431700"/>
            <a:ext cx="2771400" cy="133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40C28"/>
                </a:solidFill>
                <a:highlight>
                  <a:srgbClr val="FFFFFF"/>
                </a:highlight>
              </a:rPr>
              <a:t>Anything that makes the earth dirty and unhealthy</a:t>
            </a:r>
            <a:r>
              <a:rPr lang="en" sz="1800">
                <a:solidFill>
                  <a:srgbClr val="1F1F1F"/>
                </a:solidFill>
                <a:highlight>
                  <a:srgbClr val="FFFFFF"/>
                </a:highlight>
              </a:rPr>
              <a:t>. Land, air, and water are all affected by it. </a:t>
            </a:r>
            <a:endParaRPr sz="1800">
              <a:solidFill>
                <a:schemeClr val="dk2"/>
              </a:solidFill>
            </a:endParaRPr>
          </a:p>
        </p:txBody>
      </p:sp>
      <p:sp>
        <p:nvSpPr>
          <p:cNvPr id="140" name="Google Shape;140;p29"/>
          <p:cNvSpPr txBox="1"/>
          <p:nvPr/>
        </p:nvSpPr>
        <p:spPr>
          <a:xfrm>
            <a:off x="435138" y="2871300"/>
            <a:ext cx="1963500" cy="521700"/>
          </a:xfrm>
          <a:prstGeom prst="rect">
            <a:avLst/>
          </a:prstGeom>
          <a:solidFill>
            <a:srgbClr val="BFFFB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Pollution</a:t>
            </a:r>
            <a:endParaRPr b="1" sz="2400">
              <a:solidFill>
                <a:schemeClr val="dk1"/>
              </a:solidFill>
            </a:endParaRPr>
          </a:p>
        </p:txBody>
      </p:sp>
      <p:sp>
        <p:nvSpPr>
          <p:cNvPr id="141" name="Google Shape;141;p29"/>
          <p:cNvSpPr txBox="1"/>
          <p:nvPr/>
        </p:nvSpPr>
        <p:spPr>
          <a:xfrm>
            <a:off x="3248700" y="3431688"/>
            <a:ext cx="2646600" cy="1572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40C28"/>
                </a:solidFill>
                <a:highlight>
                  <a:srgbClr val="FFFFFF"/>
                </a:highlight>
              </a:rPr>
              <a:t>Made up of all of the living and nonliving things in an area</a:t>
            </a:r>
            <a:r>
              <a:rPr lang="en" sz="1800">
                <a:solidFill>
                  <a:srgbClr val="1F1F1F"/>
                </a:solidFill>
                <a:highlight>
                  <a:srgbClr val="FFFFFF"/>
                </a:highlight>
              </a:rPr>
              <a:t>. E.g. plants, animals, rocks, soil, water, sand </a:t>
            </a:r>
            <a:endParaRPr sz="1800">
              <a:solidFill>
                <a:schemeClr val="dk2"/>
              </a:solidFill>
            </a:endParaRPr>
          </a:p>
        </p:txBody>
      </p:sp>
      <p:sp>
        <p:nvSpPr>
          <p:cNvPr id="142" name="Google Shape;142;p29"/>
          <p:cNvSpPr txBox="1"/>
          <p:nvPr/>
        </p:nvSpPr>
        <p:spPr>
          <a:xfrm>
            <a:off x="3248688" y="2832588"/>
            <a:ext cx="2384400" cy="599100"/>
          </a:xfrm>
          <a:prstGeom prst="rect">
            <a:avLst/>
          </a:prstGeom>
          <a:solidFill>
            <a:srgbClr val="A5F1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Ecosystem </a:t>
            </a:r>
            <a:endParaRPr b="1" sz="2400">
              <a:solidFill>
                <a:schemeClr val="dk1"/>
              </a:solidFill>
            </a:endParaRPr>
          </a:p>
        </p:txBody>
      </p:sp>
      <p:pic>
        <p:nvPicPr>
          <p:cNvPr id="143" name="Google Shape;143;p29"/>
          <p:cNvPicPr preferRelativeResize="0"/>
          <p:nvPr/>
        </p:nvPicPr>
        <p:blipFill>
          <a:blip r:embed="rId3">
            <a:alphaModFix/>
          </a:blip>
          <a:stretch>
            <a:fillRect/>
          </a:stretch>
        </p:blipFill>
        <p:spPr>
          <a:xfrm rot="-1719987">
            <a:off x="55423" y="453793"/>
            <a:ext cx="2194082" cy="11824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nvSpPr>
        <p:spPr>
          <a:xfrm>
            <a:off x="0" y="262175"/>
            <a:ext cx="8826300" cy="936300"/>
          </a:xfrm>
          <a:prstGeom prst="rect">
            <a:avLst/>
          </a:prstGeom>
          <a:solidFill>
            <a:srgbClr val="FFFEB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TASK 1: </a:t>
            </a:r>
            <a:r>
              <a:rPr lang="en" sz="2100">
                <a:solidFill>
                  <a:schemeClr val="dk1"/>
                </a:solidFill>
              </a:rPr>
              <a:t>Can you think of any </a:t>
            </a:r>
            <a:r>
              <a:rPr b="1" lang="en" sz="2500">
                <a:solidFill>
                  <a:srgbClr val="00FF00"/>
                </a:solidFill>
              </a:rPr>
              <a:t>positive</a:t>
            </a:r>
            <a:r>
              <a:rPr b="1" lang="en" sz="2500">
                <a:solidFill>
                  <a:schemeClr val="dk1"/>
                </a:solidFill>
              </a:rPr>
              <a:t> </a:t>
            </a:r>
            <a:r>
              <a:rPr lang="en" sz="2100">
                <a:solidFill>
                  <a:schemeClr val="dk1"/>
                </a:solidFill>
              </a:rPr>
              <a:t>effects on te taiao from hosting an Olympic / Paralympic Games?</a:t>
            </a:r>
            <a:endParaRPr sz="2100">
              <a:solidFill>
                <a:schemeClr val="dk1"/>
              </a:solidFill>
            </a:endParaRPr>
          </a:p>
        </p:txBody>
      </p:sp>
      <p:pic>
        <p:nvPicPr>
          <p:cNvPr id="149" name="Google Shape;149;p30"/>
          <p:cNvPicPr preferRelativeResize="0"/>
          <p:nvPr/>
        </p:nvPicPr>
        <p:blipFill rotWithShape="1">
          <a:blip r:embed="rId3">
            <a:alphaModFix/>
          </a:blip>
          <a:srcRect b="0" l="21450" r="20604" t="74279"/>
          <a:stretch/>
        </p:blipFill>
        <p:spPr>
          <a:xfrm>
            <a:off x="6335525" y="3720301"/>
            <a:ext cx="2808476" cy="1423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1"/>
          <p:cNvPicPr preferRelativeResize="0"/>
          <p:nvPr/>
        </p:nvPicPr>
        <p:blipFill>
          <a:blip r:embed="rId3">
            <a:alphaModFix/>
          </a:blip>
          <a:stretch>
            <a:fillRect/>
          </a:stretch>
        </p:blipFill>
        <p:spPr>
          <a:xfrm>
            <a:off x="934608" y="0"/>
            <a:ext cx="7274783"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2"/>
          <p:cNvSpPr txBox="1"/>
          <p:nvPr/>
        </p:nvSpPr>
        <p:spPr>
          <a:xfrm>
            <a:off x="0" y="262175"/>
            <a:ext cx="8826300" cy="936300"/>
          </a:xfrm>
          <a:prstGeom prst="rect">
            <a:avLst/>
          </a:prstGeom>
          <a:solidFill>
            <a:srgbClr val="FFFEB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TASK 2:</a:t>
            </a:r>
            <a:r>
              <a:rPr b="1" lang="en" sz="2100">
                <a:solidFill>
                  <a:schemeClr val="dk1"/>
                </a:solidFill>
              </a:rPr>
              <a:t> </a:t>
            </a:r>
            <a:r>
              <a:rPr lang="en" sz="2100">
                <a:solidFill>
                  <a:schemeClr val="dk1"/>
                </a:solidFill>
              </a:rPr>
              <a:t>Can you think of any </a:t>
            </a:r>
            <a:r>
              <a:rPr b="1" lang="en" sz="2500">
                <a:solidFill>
                  <a:srgbClr val="FF0000"/>
                </a:solidFill>
              </a:rPr>
              <a:t>negative</a:t>
            </a:r>
            <a:r>
              <a:rPr b="1" lang="en" sz="2500">
                <a:solidFill>
                  <a:srgbClr val="FF0000"/>
                </a:solidFill>
              </a:rPr>
              <a:t> </a:t>
            </a:r>
            <a:r>
              <a:rPr lang="en" sz="2100">
                <a:solidFill>
                  <a:schemeClr val="dk1"/>
                </a:solidFill>
              </a:rPr>
              <a:t>effects on te taiao from hosting an Olympic / Paralympic Games?</a:t>
            </a:r>
            <a:endParaRPr sz="2100">
              <a:solidFill>
                <a:schemeClr val="dk1"/>
              </a:solidFill>
            </a:endParaRPr>
          </a:p>
        </p:txBody>
      </p:sp>
      <p:pic>
        <p:nvPicPr>
          <p:cNvPr id="160" name="Google Shape;160;p32"/>
          <p:cNvPicPr preferRelativeResize="0"/>
          <p:nvPr/>
        </p:nvPicPr>
        <p:blipFill rotWithShape="1">
          <a:blip r:embed="rId3">
            <a:alphaModFix/>
          </a:blip>
          <a:srcRect b="0" l="21450" r="20604" t="74279"/>
          <a:stretch/>
        </p:blipFill>
        <p:spPr>
          <a:xfrm>
            <a:off x="6335525" y="3720301"/>
            <a:ext cx="2808476" cy="1423199"/>
          </a:xfrm>
          <a:prstGeom prst="rect">
            <a:avLst/>
          </a:prstGeom>
          <a:noFill/>
          <a:ln>
            <a:noFill/>
          </a:ln>
        </p:spPr>
      </p:pic>
      <p:sp>
        <p:nvSpPr>
          <p:cNvPr id="161" name="Google Shape;161;p32"/>
          <p:cNvSpPr txBox="1"/>
          <p:nvPr/>
        </p:nvSpPr>
        <p:spPr>
          <a:xfrm>
            <a:off x="249675" y="3945025"/>
            <a:ext cx="57927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4"/>
              </a:rPr>
              <a:t>Effects on Environment Text</a:t>
            </a:r>
            <a:endParaRPr sz="1800">
              <a:solidFill>
                <a:schemeClr val="dk2"/>
              </a:solidFill>
            </a:endParaRPr>
          </a:p>
          <a:p>
            <a:pPr indent="0" lvl="0" marL="0" rtl="0" algn="l">
              <a:spcBef>
                <a:spcPts val="0"/>
              </a:spcBef>
              <a:spcAft>
                <a:spcPts val="0"/>
              </a:spcAft>
              <a:buNone/>
            </a:pPr>
            <a:r>
              <a:rPr lang="en" sz="1800">
                <a:solidFill>
                  <a:schemeClr val="dk2"/>
                </a:solidFill>
              </a:rPr>
              <a:t>Open immersive reader - click on icon</a:t>
            </a:r>
            <a:endParaRPr sz="1800">
              <a:solidFill>
                <a:schemeClr val="dk2"/>
              </a:solidFill>
            </a:endParaRPr>
          </a:p>
          <a:p>
            <a:pPr indent="0" lvl="0" marL="0" rtl="0" algn="l">
              <a:spcBef>
                <a:spcPts val="0"/>
              </a:spcBef>
              <a:spcAft>
                <a:spcPts val="0"/>
              </a:spcAft>
              <a:buNone/>
            </a:pPr>
            <a:r>
              <a:rPr lang="en" sz="1800">
                <a:solidFill>
                  <a:schemeClr val="dk2"/>
                </a:solidFill>
              </a:rPr>
              <a:t>(it makes it bigger and can play audio)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62" name="Google Shape;162;p32"/>
          <p:cNvPicPr preferRelativeResize="0"/>
          <p:nvPr/>
        </p:nvPicPr>
        <p:blipFill rotWithShape="1">
          <a:blip r:embed="rId5">
            <a:alphaModFix/>
          </a:blip>
          <a:srcRect b="17793" l="41345" r="0" t="18657"/>
          <a:stretch/>
        </p:blipFill>
        <p:spPr>
          <a:xfrm>
            <a:off x="4400100" y="4107413"/>
            <a:ext cx="793350" cy="798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3"/>
          <p:cNvPicPr preferRelativeResize="0"/>
          <p:nvPr/>
        </p:nvPicPr>
        <p:blipFill>
          <a:blip r:embed="rId3">
            <a:alphaModFix/>
          </a:blip>
          <a:stretch>
            <a:fillRect/>
          </a:stretch>
        </p:blipFill>
        <p:spPr>
          <a:xfrm>
            <a:off x="2286000" y="0"/>
            <a:ext cx="6858000" cy="5143500"/>
          </a:xfrm>
          <a:prstGeom prst="rect">
            <a:avLst/>
          </a:prstGeom>
          <a:noFill/>
          <a:ln>
            <a:noFill/>
          </a:ln>
        </p:spPr>
      </p:pic>
      <p:sp>
        <p:nvSpPr>
          <p:cNvPr id="168" name="Google Shape;168;p33"/>
          <p:cNvSpPr txBox="1"/>
          <p:nvPr/>
        </p:nvSpPr>
        <p:spPr>
          <a:xfrm>
            <a:off x="124850" y="287100"/>
            <a:ext cx="2059800" cy="4569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rPr>
              <a:t>TASK 3:</a:t>
            </a:r>
            <a:endParaRPr b="1" sz="2000">
              <a:solidFill>
                <a:schemeClr val="dk1"/>
              </a:solidFill>
            </a:endParaRPr>
          </a:p>
          <a:p>
            <a:pPr indent="0" lvl="0" marL="0" rtl="0" algn="ctr">
              <a:spcBef>
                <a:spcPts val="0"/>
              </a:spcBef>
              <a:spcAft>
                <a:spcPts val="0"/>
              </a:spcAft>
              <a:buNone/>
            </a:pPr>
            <a:r>
              <a:rPr b="1" lang="en" sz="2000">
                <a:solidFill>
                  <a:schemeClr val="dk1"/>
                </a:solidFill>
              </a:rPr>
              <a:t>Draw a foot in your book</a:t>
            </a:r>
            <a:endParaRPr b="1" sz="2000">
              <a:solidFill>
                <a:schemeClr val="dk1"/>
              </a:solidFill>
            </a:endParaRPr>
          </a:p>
          <a:p>
            <a:pPr indent="0" lvl="0" marL="0" rtl="0" algn="ctr">
              <a:spcBef>
                <a:spcPts val="0"/>
              </a:spcBef>
              <a:spcAft>
                <a:spcPts val="0"/>
              </a:spcAft>
              <a:buNone/>
            </a:pPr>
            <a:r>
              <a:t/>
            </a:r>
            <a:endParaRPr b="1" sz="2000">
              <a:solidFill>
                <a:schemeClr val="dk1"/>
              </a:solidFill>
            </a:endParaRPr>
          </a:p>
          <a:p>
            <a:pPr indent="0" lvl="0" marL="0" rtl="0" algn="ctr">
              <a:spcBef>
                <a:spcPts val="0"/>
              </a:spcBef>
              <a:spcAft>
                <a:spcPts val="0"/>
              </a:spcAft>
              <a:buNone/>
            </a:pPr>
            <a:r>
              <a:rPr lang="en" sz="2000">
                <a:solidFill>
                  <a:schemeClr val="dk1"/>
                </a:solidFill>
              </a:rPr>
              <a:t>Label all the ways the Olympics might contribute to an increase in carbon</a:t>
            </a:r>
            <a:endParaRPr sz="2000">
              <a:solidFill>
                <a:schemeClr val="dk1"/>
              </a:solidFill>
            </a:endParaRPr>
          </a:p>
          <a:p>
            <a:pPr indent="0" lvl="0" marL="0" rtl="0" algn="ctr">
              <a:spcBef>
                <a:spcPts val="0"/>
              </a:spcBef>
              <a:spcAft>
                <a:spcPts val="0"/>
              </a:spcAft>
              <a:buNone/>
            </a:pPr>
            <a:r>
              <a:t/>
            </a:r>
            <a:endParaRPr sz="2000">
              <a:solidFill>
                <a:schemeClr val="dk1"/>
              </a:solidFill>
            </a:endParaRPr>
          </a:p>
          <a:p>
            <a:pPr indent="0" lvl="0" marL="0" rtl="0" algn="ctr">
              <a:spcBef>
                <a:spcPts val="0"/>
              </a:spcBef>
              <a:spcAft>
                <a:spcPts val="0"/>
              </a:spcAft>
              <a:buNone/>
            </a:pPr>
            <a:r>
              <a:rPr lang="en" sz="2000">
                <a:solidFill>
                  <a:schemeClr val="dk1"/>
                </a:solidFill>
                <a:highlight>
                  <a:srgbClr val="FFFF00"/>
                </a:highlight>
              </a:rPr>
              <a:t>We will discuss as a class first</a:t>
            </a:r>
            <a:endParaRPr sz="2000">
              <a:solidFill>
                <a:schemeClr val="dk1"/>
              </a:solidFill>
              <a:highlight>
                <a:srgbClr val="FFFF00"/>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