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Caveat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C70685-E541-44EB-A163-5393E4949B4C}">
  <a:tblStyle styleId="{7CC70685-E541-44EB-A163-5393E4949B4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Caveat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ave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22966737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22966737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29667379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22966737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>
                <a:solidFill>
                  <a:srgbClr val="000000"/>
                </a:solidFill>
              </a:rPr>
              <a:t>¿A qué hora empieza tu colegio?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908500"/>
            <a:ext cx="8520600" cy="1627800"/>
          </a:xfrm>
          <a:prstGeom prst="rect">
            <a:avLst/>
          </a:prstGeom>
          <a:solidFill>
            <a:srgbClr val="FCE5CD"/>
          </a:solidFill>
          <a:ln cap="flat" cmpd="sng" w="38100">
            <a:solidFill>
              <a:srgbClr val="351C7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1800">
                <a:solidFill>
                  <a:srgbClr val="000000"/>
                </a:solidFill>
              </a:rPr>
              <a:t>Learning objectives: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>
                <a:solidFill>
                  <a:srgbClr val="000000"/>
                </a:solidFill>
              </a:rPr>
              <a:t>To ask questions about the school day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>
                <a:solidFill>
                  <a:srgbClr val="000000"/>
                </a:solidFill>
              </a:rPr>
              <a:t>To learn new vocabulary about school facilities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>
                <a:solidFill>
                  <a:srgbClr val="000000"/>
                </a:solidFill>
              </a:rPr>
              <a:t>To compare the school routine in NZ and in Spain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1220125" y="1213850"/>
            <a:ext cx="64158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/>
          </a:p>
        </p:txBody>
      </p:sp>
      <p:sp>
        <p:nvSpPr>
          <p:cNvPr id="137" name="Google Shape;137;p22"/>
          <p:cNvSpPr txBox="1"/>
          <p:nvPr/>
        </p:nvSpPr>
        <p:spPr>
          <a:xfrm>
            <a:off x="2276150" y="257575"/>
            <a:ext cx="3966000" cy="6693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instituto en España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834375" y="2065450"/>
            <a:ext cx="6263100" cy="17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time does this school start?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subject do they do?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159025" y="197538"/>
            <a:ext cx="6669900" cy="10677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¿Cuál es la diferencia entre los institutos en España y Nueva Zelanda?</a:t>
            </a: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6506" y="197538"/>
            <a:ext cx="1710597" cy="106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2775" y="1591143"/>
            <a:ext cx="2200625" cy="165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>
            <a:off x="417100" y="1428250"/>
            <a:ext cx="4961400" cy="2665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a look at the Spanish timetable and try to see what is different from your timetable.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differences you see in uniforms, facilities, etc?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 your thoughts with your neighbour.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at least 3 sentences comparing both schools.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2261275" y="4178200"/>
            <a:ext cx="6085500" cy="7683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España las clases empiezan a las ….. </a:t>
            </a:r>
            <a:r>
              <a:rPr b="1" i="0" lang="en-GB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pero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Inglaterra las clases empiezan a las ….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Google Shape;60;p14"/>
          <p:cNvGraphicFramePr/>
          <p:nvPr/>
        </p:nvGraphicFramePr>
        <p:xfrm>
          <a:off x="214675" y="147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{7CC70685-E541-44EB-A163-5393E4949B4C}</a:tableStyleId>
              </a:tblPr>
              <a:tblGrid>
                <a:gridCol w="1382575"/>
                <a:gridCol w="1411250"/>
              </a:tblGrid>
              <a:tr h="51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HORA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LUNES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DF6"/>
                    </a:solidFill>
                  </a:tcPr>
                </a:tc>
              </a:tr>
              <a:tr h="51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8:15 - 9:15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Historia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9:15 - 10:15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Música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10:15-11:15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Matemáticas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11:15-11:45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Recreo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  <p:sp>
        <p:nvSpPr>
          <p:cNvPr id="61" name="Google Shape;61;p14"/>
          <p:cNvSpPr txBox="1"/>
          <p:nvPr/>
        </p:nvSpPr>
        <p:spPr>
          <a:xfrm>
            <a:off x="3074350" y="1234050"/>
            <a:ext cx="6246000" cy="22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clase de historia es </a:t>
            </a:r>
            <a:r>
              <a:rPr b="1" i="0" lang="en-GB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antes de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clase de música.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clase de matemáticas es </a:t>
            </a:r>
            <a:r>
              <a:rPr b="1" i="0" lang="en-GB" sz="18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después de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clase de música.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clase de historia </a:t>
            </a: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empieza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las 8:15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clase de música </a:t>
            </a:r>
            <a:r>
              <a:rPr b="1" i="0" lang="en-GB" sz="18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termina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las diez y cuarto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3808225" y="3252450"/>
            <a:ext cx="4278300" cy="621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351C7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starts	Before	It finishes	After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/>
          <p:nvPr>
            <p:ph idx="4294967295" type="title"/>
          </p:nvPr>
        </p:nvSpPr>
        <p:spPr>
          <a:xfrm>
            <a:off x="357325" y="145425"/>
            <a:ext cx="8603700" cy="743700"/>
          </a:xfrm>
          <a:prstGeom prst="rect">
            <a:avLst/>
          </a:prstGeom>
          <a:solidFill>
            <a:srgbClr val="CFE2F3"/>
          </a:solidFill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1600">
                <a:solidFill>
                  <a:srgbClr val="000000"/>
                </a:solidFill>
              </a:rPr>
              <a:t>Look at the timetable and the phrases to work out the meaning of the words in Spanish</a:t>
            </a:r>
            <a:endParaRPr b="1" sz="1600">
              <a:solidFill>
                <a:srgbClr val="000000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 rot="126147">
            <a:off x="6518723" y="4158256"/>
            <a:ext cx="2387807" cy="687462"/>
          </a:xfrm>
          <a:prstGeom prst="foldedCorner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EXTENSIÓN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Write two sentences using these words.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11700" y="744575"/>
            <a:ext cx="8520600" cy="168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0000"/>
                </a:solidFill>
              </a:rPr>
              <a:t>¿A qué hora es la comida? </a:t>
            </a:r>
            <a:r>
              <a:rPr lang="en-GB" sz="2500"/>
              <a:t>la comida es a las dos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t/>
            </a:r>
            <a:endParaRPr sz="3400">
              <a:solidFill>
                <a:srgbClr val="FF0000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0" y="1981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FF0000"/>
                </a:solidFill>
              </a:rPr>
              <a:t>¿A qué hora es la clase de español?/</a:t>
            </a:r>
            <a:r>
              <a:rPr b="1" lang="en-GB" sz="2700">
                <a:solidFill>
                  <a:srgbClr val="000000"/>
                </a:solidFill>
              </a:rPr>
              <a:t>la clase de español es a las once</a:t>
            </a:r>
            <a:endParaRPr b="1" sz="27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200">
                <a:solidFill>
                  <a:schemeClr val="dk1"/>
                </a:solidFill>
              </a:rPr>
              <a:t> </a:t>
            </a:r>
            <a:endParaRPr sz="5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Google Shape;81;p17"/>
          <p:cNvGraphicFramePr/>
          <p:nvPr/>
        </p:nvGraphicFramePr>
        <p:xfrm>
          <a:off x="952500" y="108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{7CC70685-E541-44EB-A163-5393E4949B4C}</a:tableStyleId>
              </a:tblPr>
              <a:tblGrid>
                <a:gridCol w="1194125"/>
                <a:gridCol w="1218875"/>
                <a:gridCol w="1206500"/>
                <a:gridCol w="1342850"/>
                <a:gridCol w="107015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HORA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LUNES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D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MARTES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D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MIÉRCOLES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D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JUEVES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D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VIERNES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DF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8:15 - 9:15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Historia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Matemáticas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Biología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Francés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Español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9:15 - 10:15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Música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Física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Matemáticas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Química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Biología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10:15-11:15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Matemáticas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Religión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Historia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Educación Física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Inglés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11:15-11:45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RECREO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11:45 - 12:45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Inglés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Geografía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Tecnología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Dibujo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Física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12:45-13:45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Español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Español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Educación Física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Biología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Matemáticas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13:45 - 14:45</a:t>
                      </a:r>
                      <a:endParaRPr b="1"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Educación Física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Dibujo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Francés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Español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aveat"/>
                          <a:ea typeface="Caveat"/>
                          <a:cs typeface="Caveat"/>
                          <a:sym typeface="Caveat"/>
                        </a:rPr>
                        <a:t>Tecnología</a:t>
                      </a:r>
                      <a:endParaRPr sz="1600" u="none" cap="none" strike="noStrike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2475" y="-70700"/>
            <a:ext cx="4383800" cy="92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FE2F3"/>
          </a:solidFill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>
                <a:solidFill>
                  <a:srgbClr val="000000"/>
                </a:solidFill>
              </a:rPr>
              <a:t>Responde a las preguntas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234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GB">
                <a:solidFill>
                  <a:srgbClr val="000000"/>
                </a:solidFill>
              </a:rPr>
              <a:t>¿A qué hora empieza la clase de inglés los lunes?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GB">
                <a:solidFill>
                  <a:srgbClr val="000000"/>
                </a:solidFill>
              </a:rPr>
              <a:t>¿A qué hora empieza el instituto?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GB">
                <a:solidFill>
                  <a:srgbClr val="000000"/>
                </a:solidFill>
              </a:rPr>
              <a:t>¿A qué hora termina la clase de música?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GB">
                <a:solidFill>
                  <a:srgbClr val="000000"/>
                </a:solidFill>
              </a:rPr>
              <a:t>¿Qué clase tienes después del recreo los miércoles?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¿Qué clase tienes antes de educación física los jueves?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9" name="Google Shape;89;p18"/>
          <p:cNvSpPr/>
          <p:nvPr/>
        </p:nvSpPr>
        <p:spPr>
          <a:xfrm rot="547072">
            <a:off x="6791907" y="2945533"/>
            <a:ext cx="2091933" cy="2045128"/>
          </a:xfrm>
          <a:prstGeom prst="foldedCorner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EXTENSIÓN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Write two sentences explaining the lessons you have next and what time do they end.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1141250" y="89850"/>
            <a:ext cx="6058800" cy="5727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/>
              <a:t>Las instalaciones de mi instituto</a:t>
            </a:r>
            <a:endParaRPr b="1"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3276" y="1051162"/>
            <a:ext cx="2103850" cy="110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6787" y="1065900"/>
            <a:ext cx="2236725" cy="13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 rotWithShape="1">
          <a:blip r:embed="rId5">
            <a:alphaModFix/>
          </a:blip>
          <a:srcRect b="11807" l="0" r="0" t="0"/>
          <a:stretch/>
        </p:blipFill>
        <p:spPr>
          <a:xfrm>
            <a:off x="492875" y="933225"/>
            <a:ext cx="2389676" cy="12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0825" y="2518962"/>
            <a:ext cx="2692450" cy="145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2875" y="2571750"/>
            <a:ext cx="2389676" cy="134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32498" y="2544273"/>
            <a:ext cx="2103850" cy="1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373675" y="4090675"/>
            <a:ext cx="44370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gimnasio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laboratorio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2882550" y="4090675"/>
            <a:ext cx="31656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Un aula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Un comedor/ una cantina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5978400" y="4090675"/>
            <a:ext cx="31656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Una piscina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Un campo de fútbol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421400" y="837375"/>
            <a:ext cx="471000" cy="5205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6312225" y="2459600"/>
            <a:ext cx="471000" cy="5205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5745775" y="757950"/>
            <a:ext cx="471000" cy="5205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3047550" y="2459600"/>
            <a:ext cx="471000" cy="5205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2946800" y="989775"/>
            <a:ext cx="471000" cy="5205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373675" y="2311500"/>
            <a:ext cx="471000" cy="5205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/>
          <p:nvPr/>
        </p:nvSpPr>
        <p:spPr>
          <a:xfrm rot="867102">
            <a:off x="7572054" y="23926"/>
            <a:ext cx="1645672" cy="1066045"/>
          </a:xfrm>
          <a:prstGeom prst="wedgeEllipseCallout">
            <a:avLst>
              <a:gd fmla="val 45261" name="adj1"/>
              <a:gd fmla="val 44228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instituto </a:t>
            </a:r>
            <a:r>
              <a:rPr b="1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hay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un/una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4675" y="368088"/>
            <a:ext cx="2666677" cy="14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4497" y="636558"/>
            <a:ext cx="2692450" cy="158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5">
            <a:alphaModFix/>
          </a:blip>
          <a:srcRect b="11807" l="0" r="0" t="0"/>
          <a:stretch/>
        </p:blipFill>
        <p:spPr>
          <a:xfrm>
            <a:off x="128663" y="245738"/>
            <a:ext cx="3118100" cy="164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69000" y="2871675"/>
            <a:ext cx="2892850" cy="16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2625" y="2571750"/>
            <a:ext cx="2666675" cy="150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31551" y="2217126"/>
            <a:ext cx="2788475" cy="185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1821900" y="1225850"/>
            <a:ext cx="3966000" cy="1016400"/>
          </a:xfrm>
          <a:prstGeom prst="wedgeRoundRectCallout">
            <a:avLst>
              <a:gd fmla="val -43214" name="adj1"/>
              <a:gd fmla="val 80478" name="adj2"/>
              <a:gd fmla="val 0" name="adj3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hay en tu instituto?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3374875" y="2354888"/>
            <a:ext cx="3966000" cy="1016400"/>
          </a:xfrm>
          <a:prstGeom prst="wedgeRoundRectCallout">
            <a:avLst>
              <a:gd fmla="val 47097" name="adj1"/>
              <a:gd fmla="val 76209" name="adj2"/>
              <a:gd fmla="val 0" name="adj3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instituto hay ….. pero no hay …..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387900" y="99150"/>
            <a:ext cx="3966000" cy="6693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Pregunta a tu compañera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/>
          <p:nvPr/>
        </p:nvSpPr>
        <p:spPr>
          <a:xfrm rot="602876">
            <a:off x="7114175" y="458558"/>
            <a:ext cx="1669608" cy="1363416"/>
          </a:xfrm>
          <a:prstGeom prst="foldedCorner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all the vocabulary you just learnt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900" y="1792050"/>
            <a:ext cx="1429075" cy="14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4434" y="3388648"/>
            <a:ext cx="1429075" cy="14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/>
          <p:nvPr/>
        </p:nvSpPr>
        <p:spPr>
          <a:xfrm rot="-399229">
            <a:off x="617505" y="3606284"/>
            <a:ext cx="2366439" cy="1217492"/>
          </a:xfrm>
          <a:prstGeom prst="foldedCorner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Extensión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What facilities do you think there are in a school in Spain?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Pienso que … (I think that)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