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leway"/>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F26EAB-56BE-4A2D-BBDD-423E5CFF1E35}">
  <a:tblStyle styleId="{A9F26EAB-56BE-4A2D-BBDD-423E5CFF1E3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d1d05632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d1d05632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d1d05632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d1d05632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d1d05632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d1d05632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d1d05632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d1d05632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d1d05632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d1d05632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d1d05632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d1d05632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fd1d05632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fd1d05632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d1d056320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d1d056320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d1d05632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d1d05632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d1d05632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fd1d05632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pi_nUPcQz_A"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globalnews.ca/news/10692242/montreal-rain-record-tropical-storm-debby-eastern-canada/" TargetMode="External"/><Relationship Id="rId4" Type="http://schemas.openxmlformats.org/officeDocument/2006/relationships/hyperlink" Target="https://www.theweathernetwork.com/en/news/weather/severe/heavy-rain-drench-southern-quebec-leading-to-flooding-and-event-cancellations" TargetMode="External"/><Relationship Id="rId5" Type="http://schemas.openxmlformats.org/officeDocument/2006/relationships/hyperlink" Target="https://toronto.ctvnews.ca/toronto-shatters-record-for-the-wettest-summer-season-1.7006165" TargetMode="External"/><Relationship Id="rId6" Type="http://schemas.openxmlformats.org/officeDocument/2006/relationships/hyperlink" Target="https://constellation.uqac.ca/id/eprint/681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www.proquest.com/openview/bc2d4527ea3a433ae29742a52ce92022/1?pq-origsite=gscholar&amp;cbl=41118" TargetMode="External"/><Relationship Id="rId4" Type="http://schemas.openxmlformats.org/officeDocument/2006/relationships/hyperlink" Target="https://www.cbc.ca/news/canada/montreal/flooding-quebec-finished-basement-1.7295893" TargetMode="External"/><Relationship Id="rId5" Type="http://schemas.openxmlformats.org/officeDocument/2006/relationships/hyperlink" Target="https://www.forbes.com/home-improvement/foundation/house-foundation-types/" TargetMode="External"/><Relationship Id="rId6" Type="http://schemas.openxmlformats.org/officeDocument/2006/relationships/hyperlink" Target="https://www.ijc.org/en/lcrr/modelling-damages-residential-buildings-webinar-presentation" TargetMode="External"/><Relationship Id="rId7" Type="http://schemas.openxmlformats.org/officeDocument/2006/relationships/hyperlink" Target="https://www.insuranceopedia.com/definition/402/like-kind-and-quality-lkq" TargetMode="External"/><Relationship Id="rId8" Type="http://schemas.openxmlformats.org/officeDocument/2006/relationships/hyperlink" Target="https://www.publicationsduquebec.gouv.qc.ca/fileadmin/gazette/pdf_encrypte/lois_reglements/2019F/7043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sciencedirect.com/science/article/abs/pii/S2212420919313330" TargetMode="External"/><Relationship Id="rId4" Type="http://schemas.openxmlformats.org/officeDocument/2006/relationships/hyperlink" Target="https://www.undrr.org/media/16176/download?startDownload=20240821" TargetMode="External"/><Relationship Id="rId5" Type="http://schemas.openxmlformats.org/officeDocument/2006/relationships/hyperlink" Target="https://www.publicsafety.gc.ca/cnt/mrgnc-mngmnt/dsstr-prvntn-mtgtn/pltfrm-dsstr-rsk-rdctn/snd-frmwrk-en.aspx" TargetMode="External"/><Relationship Id="rId6" Type="http://schemas.openxmlformats.org/officeDocument/2006/relationships/hyperlink" Target="https://bcapcodes.org/code-status/country/chile/" TargetMode="External"/><Relationship Id="rId7" Type="http://schemas.openxmlformats.org/officeDocument/2006/relationships/hyperlink" Target="https://www.ecologie.gouv.fr/politiques-publiques/respect-regles-constru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Natural Disasters Vocabulary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400">
                <a:solidFill>
                  <a:srgbClr val="1D2125"/>
                </a:solidFill>
                <a:highlight>
                  <a:srgbClr val="FFFFFF"/>
                </a:highlight>
                <a:latin typeface="Roboto"/>
                <a:ea typeface="Roboto"/>
                <a:cs typeface="Roboto"/>
                <a:sym typeface="Roboto"/>
              </a:rPr>
              <a:t>L.I: We are PLANNING to demonstrate that, as a text creator, I can </a:t>
            </a:r>
            <a:r>
              <a:rPr i="1" lang="en" sz="1400">
                <a:solidFill>
                  <a:srgbClr val="1D2125"/>
                </a:solidFill>
                <a:highlight>
                  <a:srgbClr val="FFFFFF"/>
                </a:highlight>
                <a:latin typeface="Roboto"/>
                <a:ea typeface="Roboto"/>
                <a:cs typeface="Roboto"/>
                <a:sym typeface="Roboto"/>
              </a:rPr>
              <a:t>create</a:t>
            </a:r>
            <a:r>
              <a:rPr lang="en" sz="1400">
                <a:solidFill>
                  <a:srgbClr val="1D2125"/>
                </a:solidFill>
                <a:highlight>
                  <a:srgbClr val="FFFFFF"/>
                </a:highlight>
                <a:latin typeface="Roboto"/>
                <a:ea typeface="Roboto"/>
                <a:cs typeface="Roboto"/>
                <a:sym typeface="Roboto"/>
              </a:rPr>
              <a:t> texts to advocate for myself, for others, and to try to change my world.</a:t>
            </a:r>
            <a:endParaRPr sz="1400"/>
          </a:p>
        </p:txBody>
      </p:sp>
      <p:pic>
        <p:nvPicPr>
          <p:cNvPr id="74" name="Google Shape;74;p13"/>
          <p:cNvPicPr preferRelativeResize="0"/>
          <p:nvPr/>
        </p:nvPicPr>
        <p:blipFill>
          <a:blip r:embed="rId3">
            <a:alphaModFix/>
          </a:blip>
          <a:stretch>
            <a:fillRect/>
          </a:stretch>
        </p:blipFill>
        <p:spPr>
          <a:xfrm>
            <a:off x="157950" y="1480850"/>
            <a:ext cx="2063325" cy="232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6" name="Google Shape;136;p22"/>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In a minimum of 150 words write about what we should do to help people who are affected by flooding.</a:t>
            </a:r>
            <a:endParaRPr sz="1800"/>
          </a:p>
        </p:txBody>
      </p:sp>
      <p:pic>
        <p:nvPicPr>
          <p:cNvPr id="137" name="Google Shape;137;p22"/>
          <p:cNvPicPr preferRelativeResize="0"/>
          <p:nvPr/>
        </p:nvPicPr>
        <p:blipFill>
          <a:blip r:embed="rId3">
            <a:alphaModFix/>
          </a:blip>
          <a:stretch>
            <a:fillRect/>
          </a:stretch>
        </p:blipFill>
        <p:spPr>
          <a:xfrm>
            <a:off x="4166125" y="1411725"/>
            <a:ext cx="3484948" cy="238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43" name="Google Shape;143;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a picture of what you have written about in your English books to </a:t>
            </a:r>
            <a:r>
              <a:rPr b="1" lang="en" sz="1800" u="sng">
                <a:solidFill>
                  <a:srgbClr val="1C1C1C"/>
                </a:solidFill>
                <a:latin typeface="Arial"/>
                <a:ea typeface="Arial"/>
                <a:cs typeface="Arial"/>
                <a:sym typeface="Arial"/>
              </a:rPr>
              <a:t>AT LEAST A YEAR EIGHT STANDARD</a:t>
            </a:r>
            <a:r>
              <a:rPr lang="en"/>
              <a:t>.</a:t>
            </a:r>
            <a:endParaRPr/>
          </a:p>
        </p:txBody>
      </p:sp>
      <p:pic>
        <p:nvPicPr>
          <p:cNvPr id="144" name="Google Shape;144;p23"/>
          <p:cNvPicPr preferRelativeResize="0"/>
          <p:nvPr/>
        </p:nvPicPr>
        <p:blipFill>
          <a:blip r:embed="rId3">
            <a:alphaModFix/>
          </a:blip>
          <a:stretch>
            <a:fillRect/>
          </a:stretch>
        </p:blipFill>
        <p:spPr>
          <a:xfrm>
            <a:off x="4067425" y="1313025"/>
            <a:ext cx="4051174" cy="2517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Surviving Floods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how to survive floods.</a:t>
            </a:r>
            <a:endParaRPr/>
          </a:p>
        </p:txBody>
      </p:sp>
      <p:pic>
        <p:nvPicPr>
          <p:cNvPr id="81" name="Google Shape;81;p14"/>
          <p:cNvPicPr preferRelativeResize="0"/>
          <p:nvPr/>
        </p:nvPicPr>
        <p:blipFill>
          <a:blip r:embed="rId4">
            <a:alphaModFix/>
          </a:blip>
          <a:stretch>
            <a:fillRect/>
          </a:stretch>
        </p:blipFill>
        <p:spPr>
          <a:xfrm>
            <a:off x="3968700" y="1579600"/>
            <a:ext cx="4027926" cy="2132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2553300"/>
          </a:xfrm>
          <a:prstGeom prst="rect">
            <a:avLst/>
          </a:prstGeom>
          <a:noFill/>
          <a:ln>
            <a:noFill/>
          </a:ln>
        </p:spPr>
        <p:txBody>
          <a:bodyPr anchorCtr="0" anchor="t" bIns="91425" lIns="91425" spcFirstLastPara="1" rIns="91425" wrap="square" tIns="91425">
            <a:spAutoFit/>
          </a:bodyPr>
          <a:lstStyle/>
          <a:p>
            <a:pPr indent="0" lvl="0" marL="0" rtl="0" algn="l">
              <a:lnSpc>
                <a:spcPct val="162000"/>
              </a:lnSpc>
              <a:spcBef>
                <a:spcPts val="0"/>
              </a:spcBef>
              <a:spcAft>
                <a:spcPts val="0"/>
              </a:spcAft>
              <a:buNone/>
            </a:pPr>
            <a:r>
              <a:rPr lang="en" sz="1350">
                <a:solidFill>
                  <a:srgbClr val="1E252B"/>
                </a:solidFill>
                <a:highlight>
                  <a:srgbClr val="FFFFFF"/>
                </a:highlight>
                <a:latin typeface="Times New Roman"/>
                <a:ea typeface="Times New Roman"/>
                <a:cs typeface="Times New Roman"/>
                <a:sym typeface="Times New Roman"/>
              </a:rPr>
              <a:t>By fostering collaboration between Māori knowledge holders and scientific experts, a powerful and constructive interaction emerges. This collaboration enables the integration of traditional wisdom with contemporary flood mitigation technologies and strategies. The combination of indigenous knowledge and scientific expertise paves the way for resilient and sustainable solutions that benefit both Māori communities and wider society.</a:t>
            </a:r>
            <a:endParaRPr sz="1350">
              <a:solidFill>
                <a:srgbClr val="1E252B"/>
              </a:solidFill>
              <a:highlight>
                <a:srgbClr val="FFFFFF"/>
              </a:highlight>
              <a:latin typeface="Times New Roman"/>
              <a:ea typeface="Times New Roman"/>
              <a:cs typeface="Times New Roman"/>
              <a:sym typeface="Times New Roman"/>
            </a:endParaRPr>
          </a:p>
          <a:p>
            <a:pPr indent="0" lvl="0" marL="0" rtl="0" algn="l">
              <a:lnSpc>
                <a:spcPct val="162000"/>
              </a:lnSpc>
              <a:spcBef>
                <a:spcPts val="1100"/>
              </a:spcBef>
              <a:spcAft>
                <a:spcPts val="1100"/>
              </a:spcAft>
              <a:buNone/>
            </a:pPr>
            <a:r>
              <a:rPr lang="en" sz="1350">
                <a:solidFill>
                  <a:srgbClr val="1E252B"/>
                </a:solidFill>
                <a:highlight>
                  <a:srgbClr val="FFFFFF"/>
                </a:highlight>
                <a:latin typeface="Times New Roman"/>
                <a:ea typeface="Times New Roman"/>
                <a:cs typeface="Times New Roman"/>
                <a:sym typeface="Times New Roman"/>
              </a:rPr>
              <a:t>This collaborative effort enhances our ability to mitigate and adapt to floods. It provides an opportunity to develop solutions that are resilient and culturally appropriate. By using Mātauranga Māori, we can create solutions that will benefit all Aotearoa's present and future generations.</a:t>
            </a:r>
            <a:endParaRPr sz="1350">
              <a:solidFill>
                <a:srgbClr val="1E252B"/>
              </a:solidFill>
              <a:highlight>
                <a:srgbClr val="FFFFFF"/>
              </a:highlight>
              <a:latin typeface="Times New Roman"/>
              <a:ea typeface="Times New Roman"/>
              <a:cs typeface="Times New Roman"/>
              <a:sym typeface="Times New Roman"/>
            </a:endParaRPr>
          </a:p>
        </p:txBody>
      </p:sp>
      <p:pic>
        <p:nvPicPr>
          <p:cNvPr id="87" name="Google Shape;87;p15"/>
          <p:cNvPicPr preferRelativeResize="0"/>
          <p:nvPr/>
        </p:nvPicPr>
        <p:blipFill>
          <a:blip r:embed="rId3">
            <a:alphaModFix/>
          </a:blip>
          <a:stretch>
            <a:fillRect/>
          </a:stretch>
        </p:blipFill>
        <p:spPr>
          <a:xfrm>
            <a:off x="2117025" y="2626725"/>
            <a:ext cx="5049083" cy="228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93" name="Google Shape;93;p16"/>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the next slides you will read the article about flooding. Highlight the words below on the slideshow:</a:t>
            </a:r>
            <a:endParaRPr/>
          </a:p>
          <a:p>
            <a:pPr indent="0" lvl="0" marL="0" rtl="0" algn="l">
              <a:spcBef>
                <a:spcPts val="1200"/>
              </a:spcBef>
              <a:spcAft>
                <a:spcPts val="0"/>
              </a:spcAft>
              <a:buNone/>
            </a:pPr>
            <a:r>
              <a:t/>
            </a:r>
            <a:endParaRPr/>
          </a:p>
          <a:p>
            <a:pPr indent="-304800" lvl="0" marL="457200" rtl="0" algn="l">
              <a:spcBef>
                <a:spcPts val="1200"/>
              </a:spcBef>
              <a:spcAft>
                <a:spcPts val="0"/>
              </a:spcAft>
              <a:buSzPts val="1200"/>
              <a:buAutoNum type="arabicPeriod"/>
            </a:pPr>
            <a:r>
              <a:rPr lang="en"/>
              <a:t>Contribution</a:t>
            </a:r>
            <a:endParaRPr/>
          </a:p>
          <a:p>
            <a:pPr indent="-304800" lvl="0" marL="457200" rtl="0" algn="l">
              <a:spcBef>
                <a:spcPts val="0"/>
              </a:spcBef>
              <a:spcAft>
                <a:spcPts val="0"/>
              </a:spcAft>
              <a:buSzPts val="1200"/>
              <a:buAutoNum type="arabicPeriod"/>
            </a:pPr>
            <a:r>
              <a:rPr lang="en"/>
              <a:t>Heaviest</a:t>
            </a:r>
            <a:endParaRPr/>
          </a:p>
          <a:p>
            <a:pPr indent="-304800" lvl="0" marL="457200" rtl="0" algn="l">
              <a:spcBef>
                <a:spcPts val="0"/>
              </a:spcBef>
              <a:spcAft>
                <a:spcPts val="0"/>
              </a:spcAft>
              <a:buSzPts val="1200"/>
              <a:buAutoNum type="arabicPeriod"/>
            </a:pPr>
            <a:r>
              <a:rPr lang="en"/>
              <a:t>Improving</a:t>
            </a:r>
            <a:endParaRPr/>
          </a:p>
          <a:p>
            <a:pPr indent="-304800" lvl="0" marL="457200" rtl="0" algn="l">
              <a:spcBef>
                <a:spcPts val="0"/>
              </a:spcBef>
              <a:spcAft>
                <a:spcPts val="0"/>
              </a:spcAft>
              <a:buSzPts val="1200"/>
              <a:buAutoNum type="arabicPeriod"/>
            </a:pPr>
            <a:r>
              <a:rPr lang="en"/>
              <a:t>Damage</a:t>
            </a:r>
            <a:endParaRPr/>
          </a:p>
          <a:p>
            <a:pPr indent="-304800" lvl="0" marL="457200" rtl="0" algn="l">
              <a:spcBef>
                <a:spcPts val="0"/>
              </a:spcBef>
              <a:spcAft>
                <a:spcPts val="0"/>
              </a:spcAft>
              <a:buSzPts val="1200"/>
              <a:buAutoNum type="arabicPeriod"/>
            </a:pPr>
            <a:r>
              <a:rPr lang="en"/>
              <a:t>Reduce</a:t>
            </a:r>
            <a:endParaRPr/>
          </a:p>
          <a:p>
            <a:pPr indent="-304800" lvl="0" marL="457200" rtl="0" algn="l">
              <a:spcBef>
                <a:spcPts val="0"/>
              </a:spcBef>
              <a:spcAft>
                <a:spcPts val="0"/>
              </a:spcAft>
              <a:buSzPts val="1200"/>
              <a:buAutoNum type="arabicPeriod"/>
            </a:pPr>
            <a:r>
              <a:rPr lang="en"/>
              <a:t>Better</a:t>
            </a:r>
            <a:endParaRPr/>
          </a:p>
          <a:p>
            <a:pPr indent="-304800" lvl="0" marL="457200" rtl="0" algn="l">
              <a:spcBef>
                <a:spcPts val="0"/>
              </a:spcBef>
              <a:spcAft>
                <a:spcPts val="0"/>
              </a:spcAft>
              <a:buSzPts val="1200"/>
              <a:buAutoNum type="arabicPeriod"/>
            </a:pPr>
            <a:r>
              <a:rPr lang="en"/>
              <a:t>First</a:t>
            </a:r>
            <a:endParaRPr/>
          </a:p>
        </p:txBody>
      </p:sp>
      <p:pic>
        <p:nvPicPr>
          <p:cNvPr id="94" name="Google Shape;94;p16"/>
          <p:cNvPicPr preferRelativeResize="0"/>
          <p:nvPr/>
        </p:nvPicPr>
        <p:blipFill>
          <a:blip r:embed="rId3">
            <a:alphaModFix/>
          </a:blip>
          <a:stretch>
            <a:fillRect/>
          </a:stretch>
        </p:blipFill>
        <p:spPr>
          <a:xfrm>
            <a:off x="3929200" y="1364825"/>
            <a:ext cx="4037800"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nvSpPr>
        <p:spPr>
          <a:xfrm>
            <a:off x="0" y="0"/>
            <a:ext cx="9144000" cy="242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50">
                <a:highlight>
                  <a:srgbClr val="FFFFFF"/>
                </a:highlight>
                <a:latin typeface="Times New Roman"/>
                <a:ea typeface="Times New Roman"/>
                <a:cs typeface="Times New Roman"/>
                <a:sym typeface="Times New Roman"/>
              </a:rPr>
              <a:t>Repeated flooding is neither inevitable nor exceptional. Whether it’s the result of a river overflowing, torrential rain or even a failure in the water supply network, flooding has become part of our daily lives.</a:t>
            </a:r>
            <a:endParaRPr sz="1350">
              <a:highlight>
                <a:srgbClr val="FFFFFF"/>
              </a:highlight>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lang="en" sz="1350">
                <a:highlight>
                  <a:srgbClr val="FFFFFF"/>
                </a:highlight>
                <a:uFill>
                  <a:noFill/>
                </a:uFill>
                <a:latin typeface="Times New Roman"/>
                <a:ea typeface="Times New Roman"/>
                <a:cs typeface="Times New Roman"/>
                <a:sym typeface="Times New Roman"/>
                <a:hlinkClick r:id="rId3"/>
              </a:rPr>
              <a:t>There are, of course, exceptional events</a:t>
            </a:r>
            <a:r>
              <a:rPr lang="en" sz="1350">
                <a:highlight>
                  <a:srgbClr val="FFFFFF"/>
                </a:highlight>
                <a:latin typeface="Times New Roman"/>
                <a:ea typeface="Times New Roman"/>
                <a:cs typeface="Times New Roman"/>
                <a:sym typeface="Times New Roman"/>
              </a:rPr>
              <a:t>: on Aug. 9, 2024, Montréal and the surrounding area received the heaviest rainfall in more than 100 years following tropical storm Debby. A total of 157 mm of rainfall was recorded at Trudeau airport, and up to 180 mm in the Lanaudière and Laurentians regions. </a:t>
            </a:r>
            <a:r>
              <a:rPr lang="en" sz="1350">
                <a:highlight>
                  <a:srgbClr val="FFFFFF"/>
                </a:highlight>
                <a:uFill>
                  <a:noFill/>
                </a:uFill>
                <a:latin typeface="Times New Roman"/>
                <a:ea typeface="Times New Roman"/>
                <a:cs typeface="Times New Roman"/>
                <a:sym typeface="Times New Roman"/>
                <a:hlinkClick r:id="rId4"/>
              </a:rPr>
              <a:t>Thousands of basements were flooded</a:t>
            </a:r>
            <a:r>
              <a:rPr lang="en" sz="1350">
                <a:highlight>
                  <a:srgbClr val="FFFFFF"/>
                </a:highlight>
                <a:latin typeface="Times New Roman"/>
                <a:ea typeface="Times New Roman"/>
                <a:cs typeface="Times New Roman"/>
                <a:sym typeface="Times New Roman"/>
              </a:rPr>
              <a:t>. Toronto is also experiencing floods, and its wettest summer season ever, with a </a:t>
            </a:r>
            <a:r>
              <a:rPr lang="en" sz="1350">
                <a:highlight>
                  <a:srgbClr val="FFFFFF"/>
                </a:highlight>
                <a:uFill>
                  <a:noFill/>
                </a:uFill>
                <a:latin typeface="Times New Roman"/>
                <a:ea typeface="Times New Roman"/>
                <a:cs typeface="Times New Roman"/>
                <a:sym typeface="Times New Roman"/>
                <a:hlinkClick r:id="rId5"/>
              </a:rPr>
              <a:t>record-breaking 128.3 mm of rain at Pearson airport on Aug. 17, 2024</a:t>
            </a:r>
            <a:r>
              <a:rPr lang="en" sz="1350">
                <a:highlight>
                  <a:srgbClr val="FFFFFF"/>
                </a:highlight>
                <a:latin typeface="Times New Roman"/>
                <a:ea typeface="Times New Roman"/>
                <a:cs typeface="Times New Roman"/>
                <a:sym typeface="Times New Roman"/>
              </a:rPr>
              <a:t>.</a:t>
            </a:r>
            <a:endParaRPr sz="1350">
              <a:highlight>
                <a:srgbClr val="FFFFFF"/>
              </a:highlight>
              <a:latin typeface="Times New Roman"/>
              <a:ea typeface="Times New Roman"/>
              <a:cs typeface="Times New Roman"/>
              <a:sym typeface="Times New Roman"/>
            </a:endParaRPr>
          </a:p>
          <a:p>
            <a:pPr indent="0" lvl="0" marL="0" rtl="0" algn="l">
              <a:lnSpc>
                <a:spcPct val="115000"/>
              </a:lnSpc>
              <a:spcBef>
                <a:spcPts val="1400"/>
              </a:spcBef>
              <a:spcAft>
                <a:spcPts val="1400"/>
              </a:spcAft>
              <a:buNone/>
            </a:pPr>
            <a:r>
              <a:rPr lang="en" sz="1350">
                <a:highlight>
                  <a:srgbClr val="FFFFFF"/>
                </a:highlight>
                <a:latin typeface="Times New Roman"/>
                <a:ea typeface="Times New Roman"/>
                <a:cs typeface="Times New Roman"/>
                <a:sym typeface="Times New Roman"/>
              </a:rPr>
              <a:t>Every year, taxpayers pay a heavy price for the damage these disasters cause. And that doesn’t take into account </a:t>
            </a:r>
            <a:r>
              <a:rPr lang="en" sz="1350">
                <a:highlight>
                  <a:srgbClr val="FFFFFF"/>
                </a:highlight>
                <a:uFill>
                  <a:noFill/>
                </a:uFill>
                <a:latin typeface="Times New Roman"/>
                <a:ea typeface="Times New Roman"/>
                <a:cs typeface="Times New Roman"/>
                <a:sym typeface="Times New Roman"/>
                <a:hlinkClick r:id="rId6"/>
              </a:rPr>
              <a:t>the largely overlooked human and social consequences on our communities</a:t>
            </a:r>
            <a:r>
              <a:rPr lang="en" sz="1350">
                <a:highlight>
                  <a:srgbClr val="FFFFFF"/>
                </a:highlight>
                <a:latin typeface="Times New Roman"/>
                <a:ea typeface="Times New Roman"/>
                <a:cs typeface="Times New Roman"/>
                <a:sym typeface="Times New Roman"/>
              </a:rPr>
              <a:t> of flooding.</a:t>
            </a:r>
            <a:endParaRPr sz="1350">
              <a:highlight>
                <a:srgbClr val="FFFFFF"/>
              </a:highlight>
              <a:latin typeface="Times New Roman"/>
              <a:ea typeface="Times New Roman"/>
              <a:cs typeface="Times New Roman"/>
              <a:sym typeface="Times New Roman"/>
            </a:endParaRPr>
          </a:p>
        </p:txBody>
      </p:sp>
      <p:sp>
        <p:nvSpPr>
          <p:cNvPr id="100" name="Google Shape;100;p17"/>
          <p:cNvSpPr txBox="1"/>
          <p:nvPr/>
        </p:nvSpPr>
        <p:spPr>
          <a:xfrm>
            <a:off x="0" y="2424300"/>
            <a:ext cx="9144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2"/>
                </a:solidFill>
                <a:highlight>
                  <a:srgbClr val="FFFFFF"/>
                </a:highlight>
                <a:latin typeface="Times New Roman"/>
                <a:ea typeface="Times New Roman"/>
                <a:cs typeface="Times New Roman"/>
                <a:sym typeface="Times New Roman"/>
              </a:rPr>
              <a:t>Every time there is a flooding event, decision-makers talk about the need to review our land use regulation practices or encourage the construction of green and water retention infrastructure. These changes are certainly necessary even if the benefits will only be felt in the distant future. However, the vast majority of citizens exposed to flooding events already live in areas at risk, and these areas already have such infrastructure.</a:t>
            </a:r>
            <a:endParaRPr/>
          </a:p>
        </p:txBody>
      </p:sp>
      <p:sp>
        <p:nvSpPr>
          <p:cNvPr id="101" name="Google Shape;101;p17"/>
          <p:cNvSpPr txBox="1"/>
          <p:nvPr/>
        </p:nvSpPr>
        <p:spPr>
          <a:xfrm>
            <a:off x="0" y="3440100"/>
            <a:ext cx="9144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2"/>
                </a:solidFill>
                <a:highlight>
                  <a:srgbClr val="FFFFFF"/>
                </a:highlight>
                <a:latin typeface="Times New Roman"/>
                <a:ea typeface="Times New Roman"/>
                <a:cs typeface="Times New Roman"/>
                <a:sym typeface="Times New Roman"/>
              </a:rPr>
              <a:t>Two immediate solutions can reduce the cost of damage and the social consequences of future floods: 1) regulate the use of basements; and 2) replace the principle of rebuilding identically with that of rebuilding better.</a:t>
            </a:r>
            <a:endParaRPr/>
          </a:p>
        </p:txBody>
      </p:sp>
      <p:sp>
        <p:nvSpPr>
          <p:cNvPr id="102" name="Google Shape;102;p17"/>
          <p:cNvSpPr txBox="1"/>
          <p:nvPr/>
        </p:nvSpPr>
        <p:spPr>
          <a:xfrm>
            <a:off x="0" y="4040400"/>
            <a:ext cx="9144000" cy="8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2"/>
                </a:solidFill>
                <a:highlight>
                  <a:srgbClr val="FFFFFF"/>
                </a:highlight>
                <a:latin typeface="Times New Roman"/>
                <a:ea typeface="Times New Roman"/>
                <a:cs typeface="Times New Roman"/>
                <a:sym typeface="Times New Roman"/>
              </a:rPr>
              <a:t>As a doctoral candidate in environmental sciences at the Université du Québec à Montréal, my work focuses on Québec municipalities’ contribution to flood risk sharing. Specifically, I oversaw the creation of the Fonds d'assurance des municipalités du Québec, an insurer that specializes in the management and transfer of municipal risks.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nvSpPr>
        <p:spPr>
          <a:xfrm>
            <a:off x="0" y="0"/>
            <a:ext cx="9144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highlight>
                  <a:srgbClr val="FFFFFF"/>
                </a:highlight>
                <a:latin typeface="Times New Roman"/>
                <a:ea typeface="Times New Roman"/>
                <a:cs typeface="Times New Roman"/>
                <a:sym typeface="Times New Roman"/>
              </a:rPr>
              <a:t>In the past, cellars were dark, damp, utilitarian spaces designed to store coal and other provisions. Built from simple materials such as stone, brick or wood, they were often prone to water infiltration. </a:t>
            </a:r>
            <a:r>
              <a:rPr lang="en" sz="1350">
                <a:highlight>
                  <a:srgbClr val="FFFFFF"/>
                </a:highlight>
                <a:uFill>
                  <a:noFill/>
                </a:uFill>
                <a:latin typeface="Times New Roman"/>
                <a:ea typeface="Times New Roman"/>
                <a:cs typeface="Times New Roman"/>
                <a:sym typeface="Times New Roman"/>
                <a:hlinkClick r:id="rId3"/>
              </a:rPr>
              <a:t>So the idea of living in a cellar was inconceivable</a:t>
            </a:r>
            <a:r>
              <a:rPr lang="en" sz="1350">
                <a:highlight>
                  <a:srgbClr val="FFFFFF"/>
                </a:highlight>
                <a:latin typeface="Times New Roman"/>
                <a:ea typeface="Times New Roman"/>
                <a:cs typeface="Times New Roman"/>
                <a:sym typeface="Times New Roman"/>
              </a:rPr>
              <a:t>.</a:t>
            </a:r>
            <a:endParaRPr/>
          </a:p>
        </p:txBody>
      </p:sp>
      <p:sp>
        <p:nvSpPr>
          <p:cNvPr id="108" name="Google Shape;108;p18"/>
          <p:cNvSpPr txBox="1"/>
          <p:nvPr/>
        </p:nvSpPr>
        <p:spPr>
          <a:xfrm>
            <a:off x="0" y="600300"/>
            <a:ext cx="9144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highlight>
                  <a:srgbClr val="FFFFFF"/>
                </a:highlight>
                <a:latin typeface="Times New Roman"/>
                <a:ea typeface="Times New Roman"/>
                <a:cs typeface="Times New Roman"/>
                <a:sym typeface="Times New Roman"/>
              </a:rPr>
              <a:t>Today, the purpose of basements has completely changed. They have been transformed into real living spaces equipped with every comfort: game rooms, home theatres, sports rooms, full bathrooms and children’s bedrooms. This development is part of a general trend towards optimizing living space and improving comfort. The use of basements as living spaces </a:t>
            </a:r>
            <a:r>
              <a:rPr lang="en" sz="1350">
                <a:highlight>
                  <a:srgbClr val="FFFFFF"/>
                </a:highlight>
                <a:uFill>
                  <a:noFill/>
                </a:uFill>
                <a:latin typeface="Times New Roman"/>
                <a:ea typeface="Times New Roman"/>
                <a:cs typeface="Times New Roman"/>
                <a:sym typeface="Times New Roman"/>
                <a:hlinkClick r:id="rId4"/>
              </a:rPr>
              <a:t>has become a particularly popular practice in Québec</a:t>
            </a:r>
            <a:r>
              <a:rPr lang="en" sz="1350">
                <a:highlight>
                  <a:srgbClr val="FFFFFF"/>
                </a:highlight>
                <a:latin typeface="Times New Roman"/>
                <a:ea typeface="Times New Roman"/>
                <a:cs typeface="Times New Roman"/>
                <a:sym typeface="Times New Roman"/>
              </a:rPr>
              <a:t>, but also elsewhere in northeast North America.</a:t>
            </a:r>
            <a:endParaRPr/>
          </a:p>
        </p:txBody>
      </p:sp>
      <p:sp>
        <p:nvSpPr>
          <p:cNvPr id="109" name="Google Shape;109;p18"/>
          <p:cNvSpPr txBox="1"/>
          <p:nvPr/>
        </p:nvSpPr>
        <p:spPr>
          <a:xfrm>
            <a:off x="0" y="1616100"/>
            <a:ext cx="9144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highlight>
                  <a:srgbClr val="FFFFFF"/>
                </a:highlight>
                <a:latin typeface="Times New Roman"/>
                <a:ea typeface="Times New Roman"/>
                <a:cs typeface="Times New Roman"/>
                <a:sym typeface="Times New Roman"/>
              </a:rPr>
              <a:t>However, this development generates new risks, as the recent floods in Québec in August demonstrated. This is why the </a:t>
            </a:r>
            <a:r>
              <a:rPr lang="en" sz="1350">
                <a:highlight>
                  <a:srgbClr val="FFFFFF"/>
                </a:highlight>
                <a:uFill>
                  <a:noFill/>
                </a:uFill>
                <a:latin typeface="Times New Roman"/>
                <a:ea typeface="Times New Roman"/>
                <a:cs typeface="Times New Roman"/>
                <a:sym typeface="Times New Roman"/>
                <a:hlinkClick r:id="rId5"/>
              </a:rPr>
              <a:t>trend is now to eliminate basements and build on concrete slabs</a:t>
            </a:r>
            <a:r>
              <a:rPr lang="en" sz="1350">
                <a:highlight>
                  <a:srgbClr val="FFFFFF"/>
                </a:highlight>
                <a:latin typeface="Times New Roman"/>
                <a:ea typeface="Times New Roman"/>
                <a:cs typeface="Times New Roman"/>
                <a:sym typeface="Times New Roman"/>
              </a:rPr>
              <a:t>.</a:t>
            </a:r>
            <a:endParaRPr/>
          </a:p>
        </p:txBody>
      </p:sp>
      <p:sp>
        <p:nvSpPr>
          <p:cNvPr id="110" name="Google Shape;110;p18"/>
          <p:cNvSpPr txBox="1"/>
          <p:nvPr/>
        </p:nvSpPr>
        <p:spPr>
          <a:xfrm>
            <a:off x="0" y="2216400"/>
            <a:ext cx="9144000" cy="200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50">
                <a:highlight>
                  <a:srgbClr val="FFFFFF"/>
                </a:highlight>
                <a:uFill>
                  <a:noFill/>
                </a:uFill>
                <a:latin typeface="Times New Roman"/>
                <a:ea typeface="Times New Roman"/>
                <a:cs typeface="Times New Roman"/>
                <a:sym typeface="Times New Roman"/>
                <a:hlinkClick r:id="rId6"/>
              </a:rPr>
              <a:t>According to the compensation data used to construct the flood-damage curves in Québec</a:t>
            </a:r>
            <a:r>
              <a:rPr lang="en" sz="1350">
                <a:solidFill>
                  <a:schemeClr val="dk2"/>
                </a:solidFill>
                <a:highlight>
                  <a:srgbClr val="FFFFFF"/>
                </a:highlight>
                <a:latin typeface="Times New Roman"/>
                <a:ea typeface="Times New Roman"/>
                <a:cs typeface="Times New Roman"/>
                <a:sym typeface="Times New Roman"/>
              </a:rPr>
              <a:t> to estimate damage to residential buildings, 85 percent of compensation paid is for damage caused at less than 30 centimetres below ground level, i.e. mainly to basements.</a:t>
            </a:r>
            <a:endParaRPr sz="1350">
              <a:solidFill>
                <a:schemeClr val="dk2"/>
              </a:solidFill>
              <a:highlight>
                <a:srgbClr val="FFFFFF"/>
              </a:highlight>
              <a:latin typeface="Times New Roman"/>
              <a:ea typeface="Times New Roman"/>
              <a:cs typeface="Times New Roman"/>
              <a:sym typeface="Times New Roman"/>
            </a:endParaRPr>
          </a:p>
          <a:p>
            <a:pPr indent="0" lvl="0" marL="0" rtl="0" algn="l">
              <a:lnSpc>
                <a:spcPct val="115000"/>
              </a:lnSpc>
              <a:spcBef>
                <a:spcPts val="1400"/>
              </a:spcBef>
              <a:spcAft>
                <a:spcPts val="1400"/>
              </a:spcAft>
              <a:buNone/>
            </a:pPr>
            <a:r>
              <a:rPr lang="en" sz="1350">
                <a:solidFill>
                  <a:schemeClr val="dk2"/>
                </a:solidFill>
                <a:highlight>
                  <a:srgbClr val="FFFFFF"/>
                </a:highlight>
                <a:latin typeface="Times New Roman"/>
                <a:ea typeface="Times New Roman"/>
                <a:cs typeface="Times New Roman"/>
                <a:sym typeface="Times New Roman"/>
              </a:rPr>
              <a:t>By regulating the use of basements, it would be possible to significantly reduce the cost and consequences of damage. For example, regulations could prohibit the construction of new basements in high-risk areas and regulate types of materials and finishes to be used in low-risk areas. Undertaking work to overhaul the regulations on the use of basements is a societal choice that we should no longer put off.</a:t>
            </a:r>
            <a:endParaRPr sz="1350">
              <a:solidFill>
                <a:schemeClr val="dk2"/>
              </a:solidFill>
              <a:highlight>
                <a:srgbClr val="FFFFFF"/>
              </a:highlight>
              <a:latin typeface="Times New Roman"/>
              <a:ea typeface="Times New Roman"/>
              <a:cs typeface="Times New Roman"/>
              <a:sym typeface="Times New Roman"/>
            </a:endParaRPr>
          </a:p>
        </p:txBody>
      </p:sp>
      <p:sp>
        <p:nvSpPr>
          <p:cNvPr id="111" name="Google Shape;111;p18"/>
          <p:cNvSpPr txBox="1"/>
          <p:nvPr/>
        </p:nvSpPr>
        <p:spPr>
          <a:xfrm>
            <a:off x="0" y="4222200"/>
            <a:ext cx="9144000" cy="8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2"/>
                </a:solidFill>
                <a:highlight>
                  <a:srgbClr val="FFFFFF"/>
                </a:highlight>
                <a:latin typeface="Times New Roman"/>
                <a:ea typeface="Times New Roman"/>
                <a:cs typeface="Times New Roman"/>
                <a:sym typeface="Times New Roman"/>
              </a:rPr>
              <a:t>The </a:t>
            </a:r>
            <a:r>
              <a:rPr lang="en" sz="1350">
                <a:highlight>
                  <a:srgbClr val="FFFFFF"/>
                </a:highlight>
                <a:uFill>
                  <a:noFill/>
                </a:uFill>
                <a:latin typeface="Times New Roman"/>
                <a:ea typeface="Times New Roman"/>
                <a:cs typeface="Times New Roman"/>
                <a:sym typeface="Times New Roman"/>
                <a:hlinkClick r:id="rId7"/>
              </a:rPr>
              <a:t>principle of identical reconstruction</a:t>
            </a:r>
            <a:r>
              <a:rPr lang="en" sz="1350">
                <a:highlight>
                  <a:srgbClr val="FFFFFF"/>
                </a:highlight>
                <a:latin typeface="Times New Roman"/>
                <a:ea typeface="Times New Roman"/>
                <a:cs typeface="Times New Roman"/>
                <a:sym typeface="Times New Roman"/>
              </a:rPr>
              <a:t> in insurance, </a:t>
            </a:r>
            <a:r>
              <a:rPr lang="en" sz="1350">
                <a:highlight>
                  <a:srgbClr val="FFFFFF"/>
                </a:highlight>
                <a:uFill>
                  <a:noFill/>
                </a:uFill>
                <a:latin typeface="Times New Roman"/>
                <a:ea typeface="Times New Roman"/>
                <a:cs typeface="Times New Roman"/>
                <a:sym typeface="Times New Roman"/>
                <a:hlinkClick r:id="rId8"/>
              </a:rPr>
              <a:t>which is encoded in Québec government decrees</a:t>
            </a:r>
            <a:r>
              <a:rPr lang="en" sz="1350">
                <a:solidFill>
                  <a:schemeClr val="dk2"/>
                </a:solidFill>
                <a:highlight>
                  <a:srgbClr val="FFFFFF"/>
                </a:highlight>
                <a:latin typeface="Times New Roman"/>
                <a:ea typeface="Times New Roman"/>
                <a:cs typeface="Times New Roman"/>
                <a:sym typeface="Times New Roman"/>
              </a:rPr>
              <a:t>, becomes an aberration when it’s applied to flood risk management. The idea of restoring a property to a condition as close as possible to its initial state before the disaster is counterproductive. It amounts to reproducing the conditions that led to the damage in the first place.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nvSpPr>
        <p:spPr>
          <a:xfrm>
            <a:off x="0" y="0"/>
            <a:ext cx="9144000" cy="12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2"/>
                </a:solidFill>
                <a:highlight>
                  <a:srgbClr val="FFFFFF"/>
                </a:highlight>
                <a:latin typeface="Times New Roman"/>
                <a:ea typeface="Times New Roman"/>
                <a:cs typeface="Times New Roman"/>
                <a:sym typeface="Times New Roman"/>
              </a:rPr>
              <a:t>The origins of this principle go back a long way and are linked to the notion of full compensation for loss. The concept evolved from ancient customs and the first insurance contracts ever drawn up. Numerous laws have also introduced specific provisions about identical reconstruction, often in response to key events such as natural disasters and major fires. Courts have also played an important role in clarifying the expression of this principle. However, its formalization and application run counter to the principle of “build back better.”</a:t>
            </a:r>
            <a:endParaRPr/>
          </a:p>
        </p:txBody>
      </p:sp>
      <p:sp>
        <p:nvSpPr>
          <p:cNvPr id="117" name="Google Shape;117;p19"/>
          <p:cNvSpPr txBox="1"/>
          <p:nvPr/>
        </p:nvSpPr>
        <p:spPr>
          <a:xfrm>
            <a:off x="0" y="1135325"/>
            <a:ext cx="9144000" cy="224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50">
                <a:highlight>
                  <a:srgbClr val="FFFFFF"/>
                </a:highlight>
                <a:latin typeface="Times New Roman"/>
                <a:ea typeface="Times New Roman"/>
                <a:cs typeface="Times New Roman"/>
                <a:sym typeface="Times New Roman"/>
              </a:rPr>
              <a:t>This concept of building back better refers to a post-disaster recovery process that leads to buildings and infrastructure </a:t>
            </a:r>
            <a:r>
              <a:rPr lang="en" sz="1350">
                <a:highlight>
                  <a:srgbClr val="FFFFFF"/>
                </a:highlight>
                <a:uFill>
                  <a:noFill/>
                </a:uFill>
                <a:latin typeface="Times New Roman"/>
                <a:ea typeface="Times New Roman"/>
                <a:cs typeface="Times New Roman"/>
                <a:sym typeface="Times New Roman"/>
                <a:hlinkClick r:id="rId3"/>
              </a:rPr>
              <a:t>which are better adapted to the risk of flooding than those lost during a catastrophic event</a:t>
            </a:r>
            <a:r>
              <a:rPr lang="en" sz="1350">
                <a:highlight>
                  <a:srgbClr val="FFFFFF"/>
                </a:highlight>
                <a:latin typeface="Times New Roman"/>
                <a:ea typeface="Times New Roman"/>
                <a:cs typeface="Times New Roman"/>
                <a:sym typeface="Times New Roman"/>
              </a:rPr>
              <a:t>. The </a:t>
            </a:r>
            <a:r>
              <a:rPr lang="en" sz="1350">
                <a:highlight>
                  <a:srgbClr val="FFFFFF"/>
                </a:highlight>
                <a:uFill>
                  <a:noFill/>
                </a:uFill>
                <a:latin typeface="Times New Roman"/>
                <a:ea typeface="Times New Roman"/>
                <a:cs typeface="Times New Roman"/>
                <a:sym typeface="Times New Roman"/>
                <a:hlinkClick r:id="rId4"/>
              </a:rPr>
              <a:t>Sendai Framework</a:t>
            </a:r>
            <a:r>
              <a:rPr lang="en" sz="1350">
                <a:highlight>
                  <a:srgbClr val="FFFFFF"/>
                </a:highlight>
                <a:latin typeface="Times New Roman"/>
                <a:ea typeface="Times New Roman"/>
                <a:cs typeface="Times New Roman"/>
                <a:sym typeface="Times New Roman"/>
              </a:rPr>
              <a:t> for Disaster Risk Reduction (2015-2030), which was </a:t>
            </a:r>
            <a:r>
              <a:rPr lang="en" sz="1350">
                <a:highlight>
                  <a:srgbClr val="FFFFFF"/>
                </a:highlight>
                <a:uFill>
                  <a:noFill/>
                </a:uFill>
                <a:latin typeface="Times New Roman"/>
                <a:ea typeface="Times New Roman"/>
                <a:cs typeface="Times New Roman"/>
                <a:sym typeface="Times New Roman"/>
                <a:hlinkClick r:id="rId5"/>
              </a:rPr>
              <a:t>ratified by Canada in 2015</a:t>
            </a:r>
            <a:r>
              <a:rPr lang="en" sz="1350">
                <a:highlight>
                  <a:srgbClr val="FFFFFF"/>
                </a:highlight>
                <a:latin typeface="Times New Roman"/>
                <a:ea typeface="Times New Roman"/>
                <a:cs typeface="Times New Roman"/>
                <a:sym typeface="Times New Roman"/>
              </a:rPr>
              <a:t>, also emphasizes the need to build back better following a disaster.</a:t>
            </a:r>
            <a:endParaRPr sz="1350">
              <a:highlight>
                <a:srgbClr val="FFFFFF"/>
              </a:highlight>
              <a:latin typeface="Times New Roman"/>
              <a:ea typeface="Times New Roman"/>
              <a:cs typeface="Times New Roman"/>
              <a:sym typeface="Times New Roman"/>
            </a:endParaRPr>
          </a:p>
          <a:p>
            <a:pPr indent="0" lvl="0" marL="0" rtl="0" algn="l">
              <a:lnSpc>
                <a:spcPct val="115000"/>
              </a:lnSpc>
              <a:spcBef>
                <a:spcPts val="1400"/>
              </a:spcBef>
              <a:spcAft>
                <a:spcPts val="1400"/>
              </a:spcAft>
              <a:buNone/>
            </a:pPr>
            <a:r>
              <a:rPr lang="en" sz="1350">
                <a:highlight>
                  <a:srgbClr val="FFFFFF"/>
                </a:highlight>
                <a:latin typeface="Times New Roman"/>
                <a:ea typeface="Times New Roman"/>
                <a:cs typeface="Times New Roman"/>
                <a:sym typeface="Times New Roman"/>
              </a:rPr>
              <a:t>It is imperative to adopt this approach, rather than simply rebuilding identically. By incorporating measures to adapt to climate change and flooding, we can strengthen the resilience of our buildings and reduce their vulnerability to future disasters. For example, in Chile, </a:t>
            </a:r>
            <a:r>
              <a:rPr lang="en" sz="1350">
                <a:highlight>
                  <a:srgbClr val="FFFFFF"/>
                </a:highlight>
                <a:uFill>
                  <a:noFill/>
                </a:uFill>
                <a:latin typeface="Times New Roman"/>
                <a:ea typeface="Times New Roman"/>
                <a:cs typeface="Times New Roman"/>
                <a:sym typeface="Times New Roman"/>
                <a:hlinkClick r:id="rId6"/>
              </a:rPr>
              <a:t>regulations on building standards for earthquake risk are reviewed after each major event</a:t>
            </a:r>
            <a:r>
              <a:rPr lang="en" sz="1350">
                <a:highlight>
                  <a:srgbClr val="FFFFFF"/>
                </a:highlight>
                <a:latin typeface="Times New Roman"/>
                <a:ea typeface="Times New Roman"/>
                <a:cs typeface="Times New Roman"/>
                <a:sym typeface="Times New Roman"/>
              </a:rPr>
              <a:t> and new standards are put in place immediately for new buildings. Old buildings have five years to be brought up to standard. In France, </a:t>
            </a:r>
            <a:r>
              <a:rPr lang="en" sz="1350">
                <a:highlight>
                  <a:srgbClr val="FFFFFF"/>
                </a:highlight>
                <a:uFill>
                  <a:noFill/>
                </a:uFill>
                <a:latin typeface="Times New Roman"/>
                <a:ea typeface="Times New Roman"/>
                <a:cs typeface="Times New Roman"/>
                <a:sym typeface="Times New Roman"/>
                <a:hlinkClick r:id="rId7"/>
              </a:rPr>
              <a:t>reconstruction standards are also much stricter</a:t>
            </a:r>
            <a:r>
              <a:rPr lang="en" sz="1350">
                <a:highlight>
                  <a:srgbClr val="FFFFFF"/>
                </a:highlight>
                <a:latin typeface="Times New Roman"/>
                <a:ea typeface="Times New Roman"/>
                <a:cs typeface="Times New Roman"/>
                <a:sym typeface="Times New Roman"/>
              </a:rPr>
              <a:t>.</a:t>
            </a:r>
            <a:endParaRPr sz="1350">
              <a:highlight>
                <a:srgbClr val="FFFFFF"/>
              </a:highlight>
              <a:latin typeface="Times New Roman"/>
              <a:ea typeface="Times New Roman"/>
              <a:cs typeface="Times New Roman"/>
              <a:sym typeface="Times New Roman"/>
            </a:endParaRPr>
          </a:p>
        </p:txBody>
      </p:sp>
      <p:sp>
        <p:nvSpPr>
          <p:cNvPr id="118" name="Google Shape;118;p19"/>
          <p:cNvSpPr txBox="1"/>
          <p:nvPr/>
        </p:nvSpPr>
        <p:spPr>
          <a:xfrm>
            <a:off x="-59225" y="3196925"/>
            <a:ext cx="9144000" cy="200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50">
                <a:solidFill>
                  <a:schemeClr val="dk2"/>
                </a:solidFill>
                <a:highlight>
                  <a:srgbClr val="FFFFFF"/>
                </a:highlight>
                <a:latin typeface="Times New Roman"/>
                <a:ea typeface="Times New Roman"/>
                <a:cs typeface="Times New Roman"/>
                <a:sym typeface="Times New Roman"/>
              </a:rPr>
              <a:t>With the number of extreme weather events on the rise, there is an urgent need to put practical measures in place to reduce the risk of flooding. While regulating the use of basements and the principle of building back better after a disaster are important levers, they will not be enough on their own. Reducing the damage caused by flooding requires a multidimensional approach, combining short-term prevention measures with in-depth action.</a:t>
            </a:r>
            <a:endParaRPr sz="1350">
              <a:solidFill>
                <a:schemeClr val="dk2"/>
              </a:solidFill>
              <a:highlight>
                <a:srgbClr val="FFFFFF"/>
              </a:highlight>
              <a:latin typeface="Times New Roman"/>
              <a:ea typeface="Times New Roman"/>
              <a:cs typeface="Times New Roman"/>
              <a:sym typeface="Times New Roman"/>
            </a:endParaRPr>
          </a:p>
          <a:p>
            <a:pPr indent="0" lvl="0" marL="0" rtl="0" algn="l">
              <a:lnSpc>
                <a:spcPct val="115000"/>
              </a:lnSpc>
              <a:spcBef>
                <a:spcPts val="1400"/>
              </a:spcBef>
              <a:spcAft>
                <a:spcPts val="1400"/>
              </a:spcAft>
              <a:buNone/>
            </a:pPr>
            <a:r>
              <a:rPr lang="en" sz="1350">
                <a:solidFill>
                  <a:schemeClr val="dk2"/>
                </a:solidFill>
                <a:highlight>
                  <a:srgbClr val="FFFFFF"/>
                </a:highlight>
                <a:latin typeface="Times New Roman"/>
                <a:ea typeface="Times New Roman"/>
                <a:cs typeface="Times New Roman"/>
                <a:sym typeface="Times New Roman"/>
              </a:rPr>
              <a:t>The damage caused by flooding is often irreversible. The loss of property, destruction of homes and psychological trauma have a lasting impact on individuals and communities. It is the most vulnerable populations who suffer the most. By taking action, we will be helping to reduce inequalities and ensure a better living environment for all.</a:t>
            </a:r>
            <a:endParaRPr sz="1350">
              <a:solidFill>
                <a:schemeClr val="dk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24" name="Google Shape;124;p20"/>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On the next slide you will see a table of the words from “Task 1.” Draw the table into you books. Then write as many different words you can which have the same meaning as those words.</a:t>
            </a:r>
            <a:endParaRPr sz="1800"/>
          </a:p>
        </p:txBody>
      </p:sp>
      <p:pic>
        <p:nvPicPr>
          <p:cNvPr id="125" name="Google Shape;125;p20" title="Se7en aka: Seven | This is the location where the final scen… | Flickr"/>
          <p:cNvPicPr preferRelativeResize="0"/>
          <p:nvPr/>
        </p:nvPicPr>
        <p:blipFill>
          <a:blip r:embed="rId3">
            <a:alphaModFix/>
          </a:blip>
          <a:stretch>
            <a:fillRect/>
          </a:stretch>
        </p:blipFill>
        <p:spPr>
          <a:xfrm>
            <a:off x="4166125" y="1421625"/>
            <a:ext cx="3781125" cy="233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21"/>
          <p:cNvGraphicFramePr/>
          <p:nvPr/>
        </p:nvGraphicFramePr>
        <p:xfrm>
          <a:off x="577450" y="117550"/>
          <a:ext cx="3000000" cy="3000000"/>
        </p:xfrm>
        <a:graphic>
          <a:graphicData uri="http://schemas.openxmlformats.org/drawingml/2006/table">
            <a:tbl>
              <a:tblPr>
                <a:noFill/>
                <a:tableStyleId>{A9F26EAB-56BE-4A2D-BBDD-423E5CFF1E35}</a:tableStyleId>
              </a:tblPr>
              <a:tblGrid>
                <a:gridCol w="1155400"/>
                <a:gridCol w="1155400"/>
                <a:gridCol w="1155400"/>
                <a:gridCol w="1155400"/>
                <a:gridCol w="1155400"/>
                <a:gridCol w="1155400"/>
                <a:gridCol w="1155400"/>
              </a:tblGrid>
              <a:tr h="381000">
                <a:tc>
                  <a:txBody>
                    <a:bodyPr/>
                    <a:lstStyle/>
                    <a:p>
                      <a:pPr indent="0" lvl="0" marL="0" rtl="0" algn="l">
                        <a:spcBef>
                          <a:spcPts val="0"/>
                        </a:spcBef>
                        <a:spcAft>
                          <a:spcPts val="0"/>
                        </a:spcAft>
                        <a:buNone/>
                      </a:pPr>
                      <a:r>
                        <a:rPr lang="en"/>
                        <a:t>Contribution</a:t>
                      </a:r>
                      <a:endParaRPr/>
                    </a:p>
                  </a:txBody>
                  <a:tcPr marT="91425" marB="91425" marR="91425" marL="91425"/>
                </a:tc>
                <a:tc>
                  <a:txBody>
                    <a:bodyPr/>
                    <a:lstStyle/>
                    <a:p>
                      <a:pPr indent="0" lvl="0" marL="0" rtl="0" algn="l">
                        <a:spcBef>
                          <a:spcPts val="0"/>
                        </a:spcBef>
                        <a:spcAft>
                          <a:spcPts val="0"/>
                        </a:spcAft>
                        <a:buNone/>
                      </a:pPr>
                      <a:r>
                        <a:rPr lang="en"/>
                        <a:t>Heaviest</a:t>
                      </a:r>
                      <a:endParaRPr/>
                    </a:p>
                  </a:txBody>
                  <a:tcPr marT="91425" marB="91425" marR="91425" marL="91425"/>
                </a:tc>
                <a:tc>
                  <a:txBody>
                    <a:bodyPr/>
                    <a:lstStyle/>
                    <a:p>
                      <a:pPr indent="0" lvl="0" marL="0" rtl="0" algn="l">
                        <a:spcBef>
                          <a:spcPts val="0"/>
                        </a:spcBef>
                        <a:spcAft>
                          <a:spcPts val="0"/>
                        </a:spcAft>
                        <a:buNone/>
                      </a:pPr>
                      <a:r>
                        <a:rPr lang="en"/>
                        <a:t>Improving</a:t>
                      </a:r>
                      <a:endParaRPr/>
                    </a:p>
                  </a:txBody>
                  <a:tcPr marT="91425" marB="91425" marR="91425" marL="91425"/>
                </a:tc>
                <a:tc>
                  <a:txBody>
                    <a:bodyPr/>
                    <a:lstStyle/>
                    <a:p>
                      <a:pPr indent="0" lvl="0" marL="0" rtl="0" algn="l">
                        <a:spcBef>
                          <a:spcPts val="0"/>
                        </a:spcBef>
                        <a:spcAft>
                          <a:spcPts val="0"/>
                        </a:spcAft>
                        <a:buNone/>
                      </a:pPr>
                      <a:r>
                        <a:rPr lang="en"/>
                        <a:t>Damage</a:t>
                      </a:r>
                      <a:endParaRPr/>
                    </a:p>
                  </a:txBody>
                  <a:tcPr marT="91425" marB="91425" marR="91425" marL="91425"/>
                </a:tc>
                <a:tc>
                  <a:txBody>
                    <a:bodyPr/>
                    <a:lstStyle/>
                    <a:p>
                      <a:pPr indent="0" lvl="0" marL="0" rtl="0" algn="l">
                        <a:spcBef>
                          <a:spcPts val="0"/>
                        </a:spcBef>
                        <a:spcAft>
                          <a:spcPts val="0"/>
                        </a:spcAft>
                        <a:buNone/>
                      </a:pPr>
                      <a:r>
                        <a:rPr lang="en"/>
                        <a:t>Reduce</a:t>
                      </a:r>
                      <a:endParaRPr/>
                    </a:p>
                  </a:txBody>
                  <a:tcPr marT="91425" marB="91425" marR="91425" marL="91425"/>
                </a:tc>
                <a:tc>
                  <a:txBody>
                    <a:bodyPr/>
                    <a:lstStyle/>
                    <a:p>
                      <a:pPr indent="0" lvl="0" marL="0" rtl="0" algn="l">
                        <a:spcBef>
                          <a:spcPts val="0"/>
                        </a:spcBef>
                        <a:spcAft>
                          <a:spcPts val="0"/>
                        </a:spcAft>
                        <a:buNone/>
                      </a:pPr>
                      <a:r>
                        <a:rPr lang="en"/>
                        <a:t>Better</a:t>
                      </a:r>
                      <a:endParaRPr/>
                    </a:p>
                  </a:txBody>
                  <a:tcPr marT="91425" marB="91425" marR="91425" marL="91425"/>
                </a:tc>
                <a:tc>
                  <a:txBody>
                    <a:bodyPr/>
                    <a:lstStyle/>
                    <a:p>
                      <a:pPr indent="0" lvl="0" marL="0" rtl="0" algn="l">
                        <a:spcBef>
                          <a:spcPts val="0"/>
                        </a:spcBef>
                        <a:spcAft>
                          <a:spcPts val="0"/>
                        </a:spcAft>
                        <a:buNone/>
                      </a:pPr>
                      <a:r>
                        <a:rPr lang="en"/>
                        <a:t>First</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