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aveat"/>
      <p:regular r:id="rId16"/>
      <p:bold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veat-bold.fntdata"/><Relationship Id="rId16" Type="http://schemas.openxmlformats.org/officeDocument/2006/relationships/font" Target="fonts/Caveat-regular.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0acf0698f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0acf0698f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175cd04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175cd04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c175cd047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c175cd047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c175cd047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c175cd047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175cd047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175cd047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c175cd047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c175cd047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c175cd047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c175cd047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175cd047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175cd047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acf0698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acf0698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copychecker.com/blogs/how-to-write-a-postcard" TargetMode="External"/><Relationship Id="rId4" Type="http://schemas.openxmlformats.org/officeDocument/2006/relationships/hyperlink" Target="https://bbqboy.net/postcards-from-around-the-world/" TargetMode="External"/><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Descriptive writing slideshow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Storytellers use language to help the reader imagine the world they are describing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Finally</a:t>
            </a:r>
            <a:endParaRPr/>
          </a:p>
        </p:txBody>
      </p:sp>
      <p:sp>
        <p:nvSpPr>
          <p:cNvPr id="114" name="Google Shape;114;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your own image for a postcard which you would like to send to friends or family </a:t>
            </a:r>
            <a:r>
              <a:rPr lang="en"/>
              <a:t>to </a:t>
            </a:r>
            <a:r>
              <a:rPr b="1" lang="en" sz="1800" u="sng">
                <a:solidFill>
                  <a:srgbClr val="1C1C1C"/>
                </a:solidFill>
              </a:rPr>
              <a:t>AT LEAST A YEAR EIGHT STANDARD</a:t>
            </a:r>
            <a:r>
              <a:rPr lang="en" sz="1200">
                <a:solidFill>
                  <a:schemeClr val="dk1"/>
                </a:solidFill>
                <a:latin typeface="Lato"/>
                <a:ea typeface="Lato"/>
                <a:cs typeface="Lato"/>
                <a:sym typeface="Lato"/>
              </a:rPr>
              <a:t>.</a:t>
            </a:r>
            <a:endParaRPr/>
          </a:p>
        </p:txBody>
      </p:sp>
      <p:sp>
        <p:nvSpPr>
          <p:cNvPr id="115" name="Google Shape;115;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6" name="Google Shape;116;p22"/>
          <p:cNvPicPr preferRelativeResize="0"/>
          <p:nvPr/>
        </p:nvPicPr>
        <p:blipFill>
          <a:blip r:embed="rId3">
            <a:alphaModFix/>
          </a:blip>
          <a:stretch>
            <a:fillRect/>
          </a:stretch>
        </p:blipFill>
        <p:spPr>
          <a:xfrm>
            <a:off x="4531425" y="641700"/>
            <a:ext cx="4300875" cy="3927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 this extract from an adventure story</a:t>
            </a:r>
            <a:endParaRPr/>
          </a:p>
        </p:txBody>
      </p:sp>
      <p:sp>
        <p:nvSpPr>
          <p:cNvPr id="61" name="Google Shape;61;p14"/>
          <p:cNvSpPr txBox="1"/>
          <p:nvPr>
            <p:ph idx="1" type="body"/>
          </p:nvPr>
        </p:nvSpPr>
        <p:spPr>
          <a:xfrm>
            <a:off x="311700" y="1152475"/>
            <a:ext cx="8520600" cy="3416400"/>
          </a:xfrm>
          <a:prstGeom prst="rect">
            <a:avLst/>
          </a:prstGeom>
          <a:ln cap="flat" cmpd="sng" w="9525">
            <a:solidFill>
              <a:srgbClr val="134F5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rgbClr val="181717"/>
                </a:solidFill>
              </a:rPr>
              <a:t>Alex felt as though he had been climbing for years. The heavy rain and strong wind were making it really difficult. He was still determined to reach the top. That was where the lost emerald was rumoured to be. All around him were rocks, sharp edges and thick clouds. If he fell now, it could be the last thing he ever did.</a:t>
            </a:r>
            <a:endParaRPr sz="1700">
              <a:solidFill>
                <a:srgbClr val="181717"/>
              </a:solidFill>
            </a:endParaRPr>
          </a:p>
          <a:p>
            <a:pPr indent="0" lvl="0" marL="0" rtl="0" algn="l">
              <a:spcBef>
                <a:spcPts val="0"/>
              </a:spcBef>
              <a:spcAft>
                <a:spcPts val="0"/>
              </a:spcAft>
              <a:buNone/>
            </a:pPr>
            <a:r>
              <a:t/>
            </a:r>
            <a:endParaRPr sz="1700">
              <a:solidFill>
                <a:srgbClr val="181717"/>
              </a:solidFill>
            </a:endParaRPr>
          </a:p>
          <a:p>
            <a:pPr indent="0" lvl="0" marL="0" rtl="0" algn="l">
              <a:spcBef>
                <a:spcPts val="0"/>
              </a:spcBef>
              <a:spcAft>
                <a:spcPts val="0"/>
              </a:spcAft>
              <a:buClr>
                <a:schemeClr val="dk1"/>
              </a:buClr>
              <a:buSzPts val="1100"/>
              <a:buFont typeface="Arial"/>
              <a:buNone/>
            </a:pPr>
            <a:r>
              <a:rPr lang="en" sz="1700">
                <a:solidFill>
                  <a:srgbClr val="181717"/>
                </a:solidFill>
              </a:rPr>
              <a:t>As he climbed, Alex noticed that the cloud was beginning to thin. Suddenly, he could see what was ahead of him. It was amazing. When he set out to find the lost emerald, Alex knew that he was going to see new things but he didn’t expect this. What he could see was a castle that was balancing at the very top of the mountain. It was great.</a:t>
            </a:r>
            <a:endParaRPr sz="1700">
              <a:solidFill>
                <a:srgbClr val="181717"/>
              </a:solidFill>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Review the extract.</a:t>
            </a:r>
            <a:endParaRPr/>
          </a:p>
        </p:txBody>
      </p:sp>
      <p:sp>
        <p:nvSpPr>
          <p:cNvPr id="67" name="Google Shape;67;p15"/>
          <p:cNvSpPr txBox="1"/>
          <p:nvPr>
            <p:ph idx="1" type="body"/>
          </p:nvPr>
        </p:nvSpPr>
        <p:spPr>
          <a:xfrm>
            <a:off x="311700" y="12158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100">
                <a:solidFill>
                  <a:srgbClr val="181717"/>
                </a:solidFill>
              </a:rPr>
              <a:t>Has the author included… </a:t>
            </a:r>
            <a:r>
              <a:rPr i="1" lang="en" sz="2100">
                <a:solidFill>
                  <a:srgbClr val="181717"/>
                </a:solidFill>
              </a:rPr>
              <a:t>(tick the box if yes)</a:t>
            </a:r>
            <a:endParaRPr i="1" sz="2100">
              <a:solidFill>
                <a:srgbClr val="181717"/>
              </a:solidFill>
            </a:endParaRPr>
          </a:p>
          <a:p>
            <a:pPr indent="-352425" lvl="0" marL="457200" rtl="0" algn="l">
              <a:spcBef>
                <a:spcPts val="0"/>
              </a:spcBef>
              <a:spcAft>
                <a:spcPts val="0"/>
              </a:spcAft>
              <a:buClr>
                <a:srgbClr val="181717"/>
              </a:buClr>
              <a:buSzPts val="1950"/>
              <a:buChar char="❏"/>
            </a:pPr>
            <a:r>
              <a:rPr lang="en" sz="1950">
                <a:solidFill>
                  <a:srgbClr val="181717"/>
                </a:solidFill>
              </a:rPr>
              <a:t>a description of what can be seen?</a:t>
            </a:r>
            <a:endParaRPr sz="1950">
              <a:solidFill>
                <a:srgbClr val="181717"/>
              </a:solidFill>
            </a:endParaRPr>
          </a:p>
          <a:p>
            <a:pPr indent="-352425" lvl="0" marL="457200" rtl="0" algn="l">
              <a:spcBef>
                <a:spcPts val="0"/>
              </a:spcBef>
              <a:spcAft>
                <a:spcPts val="0"/>
              </a:spcAft>
              <a:buClr>
                <a:srgbClr val="181717"/>
              </a:buClr>
              <a:buSzPts val="1950"/>
              <a:buChar char="❏"/>
            </a:pPr>
            <a:r>
              <a:rPr lang="en" sz="1950">
                <a:solidFill>
                  <a:srgbClr val="181717"/>
                </a:solidFill>
              </a:rPr>
              <a:t>a description of what can be heard?</a:t>
            </a:r>
            <a:endParaRPr sz="1950">
              <a:solidFill>
                <a:srgbClr val="181717"/>
              </a:solidFill>
            </a:endParaRPr>
          </a:p>
          <a:p>
            <a:pPr indent="-352425" lvl="0" marL="457200" rtl="0" algn="l">
              <a:spcBef>
                <a:spcPts val="0"/>
              </a:spcBef>
              <a:spcAft>
                <a:spcPts val="0"/>
              </a:spcAft>
              <a:buClr>
                <a:srgbClr val="181717"/>
              </a:buClr>
              <a:buSzPts val="1950"/>
              <a:buChar char="❏"/>
            </a:pPr>
            <a:r>
              <a:rPr lang="en" sz="1950">
                <a:solidFill>
                  <a:srgbClr val="181717"/>
                </a:solidFill>
              </a:rPr>
              <a:t>a description of what can be felt?</a:t>
            </a:r>
            <a:endParaRPr sz="1950">
              <a:solidFill>
                <a:srgbClr val="181717"/>
              </a:solidFill>
            </a:endParaRPr>
          </a:p>
          <a:p>
            <a:pPr indent="-352425" lvl="0" marL="457200" rtl="0" algn="l">
              <a:spcBef>
                <a:spcPts val="0"/>
              </a:spcBef>
              <a:spcAft>
                <a:spcPts val="0"/>
              </a:spcAft>
              <a:buClr>
                <a:srgbClr val="181717"/>
              </a:buClr>
              <a:buSzPts val="1950"/>
              <a:buChar char="❏"/>
            </a:pPr>
            <a:r>
              <a:rPr lang="en" sz="1950">
                <a:solidFill>
                  <a:srgbClr val="181717"/>
                </a:solidFill>
              </a:rPr>
              <a:t>a description of the weather?</a:t>
            </a:r>
            <a:endParaRPr sz="1950">
              <a:solidFill>
                <a:srgbClr val="181717"/>
              </a:solidFill>
            </a:endParaRPr>
          </a:p>
          <a:p>
            <a:pPr indent="-352425" lvl="0" marL="457200" rtl="0" algn="l">
              <a:spcBef>
                <a:spcPts val="0"/>
              </a:spcBef>
              <a:spcAft>
                <a:spcPts val="0"/>
              </a:spcAft>
              <a:buClr>
                <a:srgbClr val="181717"/>
              </a:buClr>
              <a:buSzPts val="1950"/>
              <a:buChar char="❏"/>
            </a:pPr>
            <a:r>
              <a:rPr lang="en" sz="1950">
                <a:solidFill>
                  <a:srgbClr val="181717"/>
                </a:solidFill>
              </a:rPr>
              <a:t>powerful adjectives to describe the atmosphere?</a:t>
            </a:r>
            <a:endParaRPr sz="1950">
              <a:solidFill>
                <a:srgbClr val="181717"/>
              </a:solidFill>
            </a:endParaRPr>
          </a:p>
          <a:p>
            <a:pPr indent="-352425" lvl="0" marL="457200" rtl="0" algn="l">
              <a:spcBef>
                <a:spcPts val="0"/>
              </a:spcBef>
              <a:spcAft>
                <a:spcPts val="0"/>
              </a:spcAft>
              <a:buClr>
                <a:srgbClr val="181717"/>
              </a:buClr>
              <a:buSzPts val="1950"/>
              <a:buChar char="❏"/>
            </a:pPr>
            <a:r>
              <a:rPr lang="en" sz="1950">
                <a:solidFill>
                  <a:srgbClr val="181717"/>
                </a:solidFill>
              </a:rPr>
              <a:t>a variety of sentence structures and starters?</a:t>
            </a:r>
            <a:endParaRPr sz="1950">
              <a:solidFill>
                <a:srgbClr val="181717"/>
              </a:solidFill>
            </a:endParaRPr>
          </a:p>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b="1" i="1" lang="en" sz="1979">
                <a:solidFill>
                  <a:srgbClr val="181717"/>
                </a:solidFill>
              </a:rPr>
              <a:t>Features that I really liked:</a:t>
            </a:r>
            <a:endParaRPr b="1" i="1" sz="1979">
              <a:solidFill>
                <a:srgbClr val="181717"/>
              </a:solidFill>
            </a:endParaRPr>
          </a:p>
          <a:p>
            <a:pPr indent="0" lvl="0" marL="0" rtl="0" algn="l">
              <a:spcBef>
                <a:spcPts val="0"/>
              </a:spcBef>
              <a:spcAft>
                <a:spcPts val="0"/>
              </a:spcAft>
              <a:buSzPts val="990"/>
              <a:buNone/>
            </a:pPr>
            <a:r>
              <a:t/>
            </a:r>
            <a:endParaRPr sz="2520"/>
          </a:p>
        </p:txBody>
      </p:sp>
      <p:sp>
        <p:nvSpPr>
          <p:cNvPr id="73" name="Google Shape;73;p16"/>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List 2-3 features (see checklist) that you really liked</a:t>
            </a:r>
            <a:endParaRPr/>
          </a:p>
          <a:p>
            <a:pPr indent="0" lvl="0" marL="0" rtl="0" algn="l">
              <a:lnSpc>
                <a:spcPct val="100000"/>
              </a:lnSpc>
              <a:spcBef>
                <a:spcPts val="1200"/>
              </a:spcBef>
              <a:spcAft>
                <a:spcPts val="0"/>
              </a:spcAft>
              <a:buNone/>
            </a:pPr>
            <a:r>
              <a:t/>
            </a:r>
            <a:endParaRPr i="1" sz="1900">
              <a:solidFill>
                <a:schemeClr val="dk1"/>
              </a:solidFill>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b="1" i="1" lang="en" sz="1979">
                <a:solidFill>
                  <a:srgbClr val="181717"/>
                </a:solidFill>
              </a:rPr>
              <a:t>Features that I could improve:</a:t>
            </a:r>
            <a:endParaRPr b="1" i="1" sz="1979">
              <a:solidFill>
                <a:srgbClr val="181717"/>
              </a:solidFill>
            </a:endParaRPr>
          </a:p>
          <a:p>
            <a:pPr indent="0" lvl="0" marL="0" rtl="0" algn="l">
              <a:spcBef>
                <a:spcPts val="0"/>
              </a:spcBef>
              <a:spcAft>
                <a:spcPts val="0"/>
              </a:spcAft>
              <a:buSzPts val="990"/>
              <a:buNone/>
            </a:pPr>
            <a:r>
              <a:t/>
            </a:r>
            <a:endParaRPr sz="2520"/>
          </a:p>
        </p:txBody>
      </p:sp>
      <p:sp>
        <p:nvSpPr>
          <p:cNvPr id="79" name="Google Shape;79;p17"/>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L</a:t>
            </a:r>
            <a:r>
              <a:rPr lang="en">
                <a:solidFill>
                  <a:schemeClr val="dk1"/>
                </a:solidFill>
              </a:rPr>
              <a:t>ist 2-3 features (see checklist) that you think you could improve. Paste the example of it, and rewrite it.</a:t>
            </a:r>
            <a:endParaRPr>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a:solidFill>
                  <a:schemeClr val="dk1"/>
                </a:solidFill>
              </a:rPr>
              <a:t>E.g. </a:t>
            </a:r>
            <a:r>
              <a:rPr i="1" lang="en" sz="1900">
                <a:solidFill>
                  <a:schemeClr val="dk1"/>
                </a:solidFill>
                <a:latin typeface="Caveat"/>
                <a:ea typeface="Caveat"/>
                <a:cs typeface="Caveat"/>
                <a:sym typeface="Caveat"/>
              </a:rPr>
              <a:t>I could improve the adjectives.</a:t>
            </a:r>
            <a:endParaRPr i="1" sz="1900">
              <a:solidFill>
                <a:schemeClr val="dk1"/>
              </a:solidFill>
              <a:latin typeface="Caveat"/>
              <a:ea typeface="Caveat"/>
              <a:cs typeface="Caveat"/>
              <a:sym typeface="Caveat"/>
            </a:endParaRPr>
          </a:p>
          <a:p>
            <a:pPr indent="0" lvl="0" marL="0" rtl="0" algn="l">
              <a:lnSpc>
                <a:spcPct val="100000"/>
              </a:lnSpc>
              <a:spcBef>
                <a:spcPts val="0"/>
              </a:spcBef>
              <a:spcAft>
                <a:spcPts val="0"/>
              </a:spcAft>
              <a:buClr>
                <a:schemeClr val="dk1"/>
              </a:buClr>
              <a:buSzPts val="1100"/>
              <a:buFont typeface="Arial"/>
              <a:buNone/>
            </a:pPr>
            <a:r>
              <a:rPr i="1" lang="en" sz="1900">
                <a:solidFill>
                  <a:schemeClr val="dk1"/>
                </a:solidFill>
                <a:latin typeface="Caveat"/>
                <a:ea typeface="Caveat"/>
                <a:cs typeface="Caveat"/>
                <a:sym typeface="Caveat"/>
              </a:rPr>
              <a:t>The author wrote: It was </a:t>
            </a:r>
            <a:r>
              <a:rPr i="1" lang="en" sz="1900" u="sng">
                <a:solidFill>
                  <a:schemeClr val="dk1"/>
                </a:solidFill>
                <a:latin typeface="Caveat"/>
                <a:ea typeface="Caveat"/>
                <a:cs typeface="Caveat"/>
                <a:sym typeface="Caveat"/>
              </a:rPr>
              <a:t>great</a:t>
            </a:r>
            <a:r>
              <a:rPr i="1" lang="en" sz="1900">
                <a:solidFill>
                  <a:schemeClr val="dk1"/>
                </a:solidFill>
                <a:latin typeface="Caveat"/>
                <a:ea typeface="Caveat"/>
                <a:cs typeface="Caveat"/>
                <a:sym typeface="Caveat"/>
              </a:rPr>
              <a:t>.</a:t>
            </a:r>
            <a:endParaRPr i="1" sz="1900">
              <a:solidFill>
                <a:schemeClr val="dk1"/>
              </a:solidFill>
              <a:latin typeface="Caveat"/>
              <a:ea typeface="Caveat"/>
              <a:cs typeface="Caveat"/>
              <a:sym typeface="Caveat"/>
            </a:endParaRPr>
          </a:p>
          <a:p>
            <a:pPr indent="0" lvl="0" marL="0" rtl="0" algn="l">
              <a:lnSpc>
                <a:spcPct val="100000"/>
              </a:lnSpc>
              <a:spcBef>
                <a:spcPts val="0"/>
              </a:spcBef>
              <a:spcAft>
                <a:spcPts val="0"/>
              </a:spcAft>
              <a:buClr>
                <a:schemeClr val="dk1"/>
              </a:buClr>
              <a:buSzPts val="1100"/>
              <a:buFont typeface="Arial"/>
              <a:buNone/>
            </a:pPr>
            <a:r>
              <a:rPr i="1" lang="en" sz="1900">
                <a:solidFill>
                  <a:schemeClr val="dk1"/>
                </a:solidFill>
                <a:latin typeface="Caveat"/>
                <a:ea typeface="Caveat"/>
                <a:cs typeface="Caveat"/>
                <a:sym typeface="Caveat"/>
              </a:rPr>
              <a:t>I could change this by adding better adjectives: It was </a:t>
            </a:r>
            <a:r>
              <a:rPr i="1" lang="en" sz="1900" u="sng">
                <a:solidFill>
                  <a:schemeClr val="dk1"/>
                </a:solidFill>
                <a:latin typeface="Caveat"/>
                <a:ea typeface="Caveat"/>
                <a:cs typeface="Caveat"/>
                <a:sym typeface="Caveat"/>
              </a:rPr>
              <a:t>spectacular</a:t>
            </a:r>
            <a:r>
              <a:rPr i="1" lang="en" sz="1900">
                <a:solidFill>
                  <a:schemeClr val="dk1"/>
                </a:solidFill>
                <a:latin typeface="Caveat"/>
                <a:ea typeface="Caveat"/>
                <a:cs typeface="Caveat"/>
                <a:sym typeface="Caveat"/>
              </a:rPr>
              <a:t>.</a:t>
            </a:r>
            <a:endParaRPr i="1" sz="1900">
              <a:solidFill>
                <a:schemeClr val="dk1"/>
              </a:solidFill>
              <a:latin typeface="Caveat"/>
              <a:ea typeface="Caveat"/>
              <a:cs typeface="Caveat"/>
              <a:sym typeface="Caveat"/>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Write 2-3 sentences to describe each setting</a:t>
            </a:r>
            <a:endParaRPr/>
          </a:p>
        </p:txBody>
      </p:sp>
      <p:sp>
        <p:nvSpPr>
          <p:cNvPr id="85" name="Google Shape;85;p18"/>
          <p:cNvSpPr txBox="1"/>
          <p:nvPr>
            <p:ph idx="1" type="body"/>
          </p:nvPr>
        </p:nvSpPr>
        <p:spPr>
          <a:xfrm>
            <a:off x="4624075" y="1152475"/>
            <a:ext cx="4208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6" name="Google Shape;86;p18"/>
          <p:cNvPicPr preferRelativeResize="0"/>
          <p:nvPr/>
        </p:nvPicPr>
        <p:blipFill>
          <a:blip r:embed="rId3">
            <a:alphaModFix/>
          </a:blip>
          <a:stretch>
            <a:fillRect/>
          </a:stretch>
        </p:blipFill>
        <p:spPr>
          <a:xfrm>
            <a:off x="311700" y="1437900"/>
            <a:ext cx="3556700" cy="2267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Write 2-3 sentences to describe each setting</a:t>
            </a:r>
            <a:endParaRPr/>
          </a:p>
        </p:txBody>
      </p:sp>
      <p:sp>
        <p:nvSpPr>
          <p:cNvPr id="92" name="Google Shape;92;p19"/>
          <p:cNvSpPr txBox="1"/>
          <p:nvPr>
            <p:ph idx="1" type="body"/>
          </p:nvPr>
        </p:nvSpPr>
        <p:spPr>
          <a:xfrm>
            <a:off x="4624075" y="1152475"/>
            <a:ext cx="4208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9"/>
          <p:cNvPicPr preferRelativeResize="0"/>
          <p:nvPr/>
        </p:nvPicPr>
        <p:blipFill>
          <a:blip r:embed="rId3">
            <a:alphaModFix/>
          </a:blip>
          <a:stretch>
            <a:fillRect/>
          </a:stretch>
        </p:blipFill>
        <p:spPr>
          <a:xfrm>
            <a:off x="0" y="1634275"/>
            <a:ext cx="4324272" cy="24323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Write 2-3 sentences to describe each setting</a:t>
            </a:r>
            <a:endParaRPr/>
          </a:p>
        </p:txBody>
      </p:sp>
      <p:sp>
        <p:nvSpPr>
          <p:cNvPr id="99" name="Google Shape;99;p20"/>
          <p:cNvSpPr txBox="1"/>
          <p:nvPr>
            <p:ph idx="1" type="body"/>
          </p:nvPr>
        </p:nvSpPr>
        <p:spPr>
          <a:xfrm>
            <a:off x="4624075" y="1152475"/>
            <a:ext cx="4208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0" name="Google Shape;100;p20"/>
          <p:cNvPicPr preferRelativeResize="0"/>
          <p:nvPr/>
        </p:nvPicPr>
        <p:blipFill>
          <a:blip r:embed="rId3">
            <a:alphaModFix/>
          </a:blip>
          <a:stretch>
            <a:fillRect/>
          </a:stretch>
        </p:blipFill>
        <p:spPr>
          <a:xfrm>
            <a:off x="311694" y="1152475"/>
            <a:ext cx="3977400" cy="2736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Then</a:t>
            </a:r>
            <a:endParaRPr/>
          </a:p>
        </p:txBody>
      </p:sp>
      <p:sp>
        <p:nvSpPr>
          <p:cNvPr id="106" name="Google Shape;106;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Look at this </a:t>
            </a:r>
            <a:r>
              <a:rPr lang="en" u="sng">
                <a:solidFill>
                  <a:schemeClr val="hlink"/>
                </a:solidFill>
                <a:hlinkClick r:id="rId3"/>
              </a:rPr>
              <a:t>link</a:t>
            </a:r>
            <a:r>
              <a:rPr lang="en"/>
              <a:t> about how to write a postcard. Also, you can click </a:t>
            </a:r>
            <a:r>
              <a:rPr lang="en" u="sng">
                <a:solidFill>
                  <a:schemeClr val="hlink"/>
                </a:solidFill>
                <a:hlinkClick r:id="rId4"/>
              </a:rPr>
              <a:t>here</a:t>
            </a:r>
            <a:r>
              <a:rPr lang="en"/>
              <a:t> to see postcards from around the world.</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Then write a postcard for each of the pictures on this slideshow where you think in the world it may be to a friend or family member in your English books.</a:t>
            </a:r>
            <a:endParaRPr/>
          </a:p>
        </p:txBody>
      </p:sp>
      <p:sp>
        <p:nvSpPr>
          <p:cNvPr id="107" name="Google Shape;107;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8" name="Google Shape;108;p21"/>
          <p:cNvPicPr preferRelativeResize="0"/>
          <p:nvPr/>
        </p:nvPicPr>
        <p:blipFill>
          <a:blip r:embed="rId5">
            <a:alphaModFix/>
          </a:blip>
          <a:stretch>
            <a:fillRect/>
          </a:stretch>
        </p:blipFill>
        <p:spPr>
          <a:xfrm>
            <a:off x="4482050" y="631825"/>
            <a:ext cx="4350250" cy="3937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