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6858000" cx="9144000"/>
  <p:notesSz cx="6858000" cy="9144000"/>
  <p:embeddedFontLst>
    <p:embeddedFont>
      <p:font typeface="Lato"/>
      <p:regular r:id="rId47"/>
      <p:bold r:id="rId48"/>
      <p:italic r:id="rId49"/>
      <p:boldItalic r:id="rId50"/>
    </p:embeddedFont>
    <p:embeddedFont>
      <p:font typeface="Open Sans"/>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GoogleSlidesCustomDataVersion2">
      <go:slidesCustomData xmlns:go="http://customooxmlschemas.google.com/" r:id="rId55" roundtripDataSignature="AMtx7mjdMnCueThjYo36ZiwjOpuyC2Vd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340"/>
        <p:guide pos="3974" orient="horz"/>
        <p:guide pos="5420"/>
        <p:guide pos="346" orient="horz"/>
        <p:guide pos="476"/>
        <p:guide pos="482" orient="horz"/>
        <p:guide pos="3838" orient="horz"/>
        <p:guide pos="528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Lato-bold.fntdata"/><Relationship Id="rId47" Type="http://schemas.openxmlformats.org/officeDocument/2006/relationships/font" Target="fonts/Lato-regular.fntdata"/><Relationship Id="rId49" Type="http://schemas.openxmlformats.org/officeDocument/2006/relationships/font" Target="fonts/La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OpenSans-regular.fntdata"/><Relationship Id="rId50" Type="http://schemas.openxmlformats.org/officeDocument/2006/relationships/font" Target="fonts/Lato-boldItalic.fntdata"/><Relationship Id="rId53" Type="http://schemas.openxmlformats.org/officeDocument/2006/relationships/font" Target="fonts/OpenSans-italic.fntdata"/><Relationship Id="rId52" Type="http://schemas.openxmlformats.org/officeDocument/2006/relationships/font" Target="fonts/OpenSans-bold.fntdata"/><Relationship Id="rId11" Type="http://schemas.openxmlformats.org/officeDocument/2006/relationships/slide" Target="slides/slide6.xml"/><Relationship Id="rId55" Type="http://customschemas.google.com/relationships/presentationmetadata" Target="metadata"/><Relationship Id="rId10" Type="http://schemas.openxmlformats.org/officeDocument/2006/relationships/slide" Target="slides/slide5.xml"/><Relationship Id="rId54" Type="http://schemas.openxmlformats.org/officeDocument/2006/relationships/font" Target="fonts/Open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g2c5ddf68283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2" name="Google Shape;32;g2c5ddf68283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 name="Google Shape;33;g2c5ddf68283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2c5ddf68283_0_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0" name="Google Shape;40;g2c5ddf68283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 name="Google Shape;41;g2c5ddf68283_0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 name="Google Shape;437;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c5ddf68283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c5ddf68283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g2c5ddf68283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 name="Google Shape;49;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c5ddf68283_0_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c5ddf68283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g2c5ddf68283_0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 name="Google Shape;65;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hyperlink" Target="https://www.twinkl.co.uk/"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48">
            <a:hlinkClick r:id="rId3"/>
          </p:cNvPr>
          <p:cNvSpPr/>
          <p:nvPr/>
        </p:nvSpPr>
        <p:spPr>
          <a:xfrm>
            <a:off x="4137660" y="3152488"/>
            <a:ext cx="868680" cy="55302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4" name="Shape 14"/>
        <p:cNvGrpSpPr/>
        <p:nvPr/>
      </p:nvGrpSpPr>
      <p:grpSpPr>
        <a:xfrm>
          <a:off x="0" y="0"/>
          <a:ext cx="0" cy="0"/>
          <a:chOff x="0" y="0"/>
          <a:chExt cx="0" cy="0"/>
        </a:xfrm>
      </p:grpSpPr>
      <p:sp>
        <p:nvSpPr>
          <p:cNvPr id="15" name="Google Shape;15;p49"/>
          <p:cNvSpPr/>
          <p:nvPr/>
        </p:nvSpPr>
        <p:spPr>
          <a:xfrm>
            <a:off x="457198" y="438151"/>
            <a:ext cx="8220075" cy="5957887"/>
          </a:xfrm>
          <a:prstGeom prst="rect">
            <a:avLst/>
          </a:prstGeom>
          <a:solidFill>
            <a:schemeClr val="lt1"/>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350" u="none" cap="none" strike="noStrike">
                <a:solidFill>
                  <a:schemeClr val="lt1"/>
                </a:solidFill>
                <a:latin typeface="Arial"/>
                <a:ea typeface="Arial"/>
                <a:cs typeface="Arial"/>
                <a:sym typeface="Arial"/>
              </a:rPr>
              <a:t> </a:t>
            </a:r>
            <a:endParaRPr/>
          </a:p>
        </p:txBody>
      </p:sp>
      <p:sp>
        <p:nvSpPr>
          <p:cNvPr id="16" name="Google Shape;16;p49"/>
          <p:cNvSpPr txBox="1"/>
          <p:nvPr>
            <p:ph type="title"/>
          </p:nvPr>
        </p:nvSpPr>
        <p:spPr>
          <a:xfrm>
            <a:off x="457198" y="438151"/>
            <a:ext cx="8220075" cy="994306"/>
          </a:xfrm>
          <a:prstGeom prst="rect">
            <a:avLst/>
          </a:prstGeom>
          <a:solidFill>
            <a:schemeClr val="lt1"/>
          </a:solidFill>
          <a:ln>
            <a:noFill/>
          </a:ln>
        </p:spPr>
        <p:txBody>
          <a:bodyPr anchorCtr="1" anchor="ctr" bIns="252000" lIns="252000" spcFirstLastPara="1" rIns="252000" wrap="square" tIns="252000">
            <a:noAutofit/>
          </a:bodyPr>
          <a:lstStyle>
            <a:lvl1pPr lvl="0" algn="l">
              <a:lnSpc>
                <a:spcPct val="90000"/>
              </a:lnSpc>
              <a:spcBef>
                <a:spcPts val="0"/>
              </a:spcBef>
              <a:spcAft>
                <a:spcPts val="0"/>
              </a:spcAft>
              <a:buClr>
                <a:srgbClr val="1C1C1C"/>
              </a:buClr>
              <a:buSzPts val="3600"/>
              <a:buFont typeface="Open Sans"/>
              <a:buNone/>
              <a:defRPr sz="3600">
                <a:solidFill>
                  <a:schemeClr val="dk1"/>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50">
            <a:hlinkClick r:id="rId3"/>
          </p:cNvPr>
          <p:cNvSpPr/>
          <p:nvPr/>
        </p:nvSpPr>
        <p:spPr>
          <a:xfrm>
            <a:off x="4137660" y="3152488"/>
            <a:ext cx="868680" cy="55302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9" name="Shape 19"/>
        <p:cNvGrpSpPr/>
        <p:nvPr/>
      </p:nvGrpSpPr>
      <p:grpSpPr>
        <a:xfrm>
          <a:off x="0" y="0"/>
          <a:ext cx="0" cy="0"/>
          <a:chOff x="0" y="0"/>
          <a:chExt cx="0" cy="0"/>
        </a:xfrm>
      </p:grpSpPr>
      <p:sp>
        <p:nvSpPr>
          <p:cNvPr id="20" name="Google Shape;20;p51"/>
          <p:cNvSpPr/>
          <p:nvPr/>
        </p:nvSpPr>
        <p:spPr>
          <a:xfrm>
            <a:off x="503239" y="2930434"/>
            <a:ext cx="8137524" cy="3414803"/>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350" u="none" cap="none" strike="noStrike">
                <a:solidFill>
                  <a:schemeClr val="lt1"/>
                </a:solidFill>
                <a:latin typeface="Arial"/>
                <a:ea typeface="Arial"/>
                <a:cs typeface="Arial"/>
                <a:sym typeface="Arial"/>
              </a:rPr>
              <a:t> </a:t>
            </a:r>
            <a:endParaRPr/>
          </a:p>
        </p:txBody>
      </p:sp>
      <p:sp>
        <p:nvSpPr>
          <p:cNvPr id="21" name="Google Shape;21;p51"/>
          <p:cNvSpPr/>
          <p:nvPr/>
        </p:nvSpPr>
        <p:spPr>
          <a:xfrm>
            <a:off x="503239" y="512763"/>
            <a:ext cx="8137524" cy="2193019"/>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350" u="none" cap="none" strike="noStrike">
                <a:solidFill>
                  <a:schemeClr val="lt1"/>
                </a:solidFill>
                <a:latin typeface="Arial"/>
                <a:ea typeface="Arial"/>
                <a:cs typeface="Arial"/>
                <a:sym typeface="Arial"/>
              </a:rPr>
              <a:t> </a:t>
            </a:r>
            <a:endParaRPr/>
          </a:p>
        </p:txBody>
      </p:sp>
      <p:sp>
        <p:nvSpPr>
          <p:cNvPr id="22" name="Google Shape;22;p51"/>
          <p:cNvSpPr/>
          <p:nvPr>
            <p:ph idx="1" type="body"/>
          </p:nvPr>
        </p:nvSpPr>
        <p:spPr>
          <a:xfrm>
            <a:off x="755651" y="1037017"/>
            <a:ext cx="7632699" cy="1469216"/>
          </a:xfrm>
          <a:prstGeom prst="roundRect">
            <a:avLst>
              <a:gd fmla="val 2585" name="adj"/>
            </a:avLst>
          </a:prstGeom>
          <a:noFill/>
          <a:ln>
            <a:noFill/>
          </a:ln>
        </p:spPr>
        <p:txBody>
          <a:bodyPr anchorCtr="0" anchor="t" bIns="252000" lIns="252000" spcFirstLastPara="1" rIns="252000" wrap="square" tIns="252000">
            <a:spAutoFit/>
          </a:bodyPr>
          <a:lstStyle>
            <a:lvl1pPr indent="-342900" lvl="0" marL="457200" algn="l">
              <a:lnSpc>
                <a:spcPct val="90000"/>
              </a:lnSpc>
              <a:spcBef>
                <a:spcPts val="1000"/>
              </a:spcBef>
              <a:spcAft>
                <a:spcPts val="0"/>
              </a:spcAft>
              <a:buClr>
                <a:srgbClr val="1C1C1C"/>
              </a:buClr>
              <a:buSzPts val="1800"/>
              <a:buChar char="•"/>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51"/>
          <p:cNvSpPr/>
          <p:nvPr>
            <p:ph idx="2" type="body"/>
          </p:nvPr>
        </p:nvSpPr>
        <p:spPr>
          <a:xfrm>
            <a:off x="755651" y="3445623"/>
            <a:ext cx="7632699" cy="1469216"/>
          </a:xfrm>
          <a:prstGeom prst="roundRect">
            <a:avLst>
              <a:gd fmla="val 2585" name="adj"/>
            </a:avLst>
          </a:prstGeom>
          <a:noFill/>
          <a:ln>
            <a:noFill/>
          </a:ln>
        </p:spPr>
        <p:txBody>
          <a:bodyPr anchorCtr="0" anchor="t" bIns="252000" lIns="252000" spcFirstLastPara="1" rIns="252000" wrap="square" tIns="252000">
            <a:spAutoFit/>
          </a:bodyPr>
          <a:lstStyle>
            <a:lvl1pPr indent="-342900" lvl="0" marL="457200" algn="l">
              <a:lnSpc>
                <a:spcPct val="90000"/>
              </a:lnSpc>
              <a:spcBef>
                <a:spcPts val="1000"/>
              </a:spcBef>
              <a:spcAft>
                <a:spcPts val="0"/>
              </a:spcAft>
              <a:buClr>
                <a:srgbClr val="1C1C1C"/>
              </a:buClr>
              <a:buSzPts val="1800"/>
              <a:buChar char="•"/>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51"/>
          <p:cNvSpPr/>
          <p:nvPr>
            <p:ph idx="3" type="body"/>
          </p:nvPr>
        </p:nvSpPr>
        <p:spPr>
          <a:xfrm>
            <a:off x="755650" y="512763"/>
            <a:ext cx="7632700" cy="503237"/>
          </a:xfrm>
          <a:prstGeom prst="roundRect">
            <a:avLst>
              <a:gd fmla="val 2585" name="adj"/>
            </a:avLst>
          </a:prstGeom>
          <a:noFill/>
          <a:ln>
            <a:noFill/>
          </a:ln>
        </p:spPr>
        <p:txBody>
          <a:bodyPr anchorCtr="0" anchor="ctr" bIns="0" lIns="0" spcFirstLastPara="1" rIns="0" wrap="square" tIns="252000">
            <a:noAutofit/>
          </a:bodyPr>
          <a:lstStyle>
            <a:lvl1pPr indent="-228600" lvl="0" marL="457200" algn="ctr">
              <a:lnSpc>
                <a:spcPct val="90000"/>
              </a:lnSpc>
              <a:spcBef>
                <a:spcPts val="1000"/>
              </a:spcBef>
              <a:spcAft>
                <a:spcPts val="0"/>
              </a:spcAft>
              <a:buClr>
                <a:srgbClr val="1C1C1C"/>
              </a:buClr>
              <a:buSzPts val="4000"/>
              <a:buNone/>
              <a:defRPr b="1" sz="4000"/>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51"/>
          <p:cNvSpPr/>
          <p:nvPr>
            <p:ph idx="4" type="body"/>
          </p:nvPr>
        </p:nvSpPr>
        <p:spPr>
          <a:xfrm>
            <a:off x="755649" y="2930434"/>
            <a:ext cx="7632700" cy="503237"/>
          </a:xfrm>
          <a:prstGeom prst="roundRect">
            <a:avLst>
              <a:gd fmla="val 2585" name="adj"/>
            </a:avLst>
          </a:prstGeom>
          <a:noFill/>
          <a:ln>
            <a:noFill/>
          </a:ln>
        </p:spPr>
        <p:txBody>
          <a:bodyPr anchorCtr="0" anchor="ctr" bIns="0" lIns="0" spcFirstLastPara="1" rIns="0" wrap="square" tIns="252000">
            <a:noAutofit/>
          </a:bodyPr>
          <a:lstStyle>
            <a:lvl1pPr indent="-228600" lvl="0" marL="457200" algn="ctr">
              <a:lnSpc>
                <a:spcPct val="90000"/>
              </a:lnSpc>
              <a:spcBef>
                <a:spcPts val="1000"/>
              </a:spcBef>
              <a:spcAft>
                <a:spcPts val="0"/>
              </a:spcAft>
              <a:buClr>
                <a:srgbClr val="1C1C1C"/>
              </a:buClr>
              <a:buSzPts val="4000"/>
              <a:buNone/>
              <a:defRPr b="1" sz="4000"/>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640">
          <p15:clr>
            <a:srgbClr val="F26B43"/>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47"/>
          <p:cNvSpPr/>
          <p:nvPr>
            <p:ph type="title"/>
          </p:nvPr>
        </p:nvSpPr>
        <p:spPr>
          <a:xfrm>
            <a:off x="489745" y="695325"/>
            <a:ext cx="8164510" cy="1150938"/>
          </a:xfrm>
          <a:prstGeom prst="roundRect">
            <a:avLst>
              <a:gd fmla="val 9641" name="adj"/>
            </a:avLst>
          </a:prstGeom>
          <a:noFill/>
          <a:ln>
            <a:noFill/>
          </a:ln>
        </p:spPr>
        <p:txBody>
          <a:bodyPr anchorCtr="1" anchor="ctr" bIns="252000" lIns="252000" spcFirstLastPara="1" rIns="252000" wrap="square" tIns="252000">
            <a:normAutofit/>
          </a:bodyPr>
          <a:lstStyle>
            <a:lvl1pPr lvl="0" marR="0" rtl="0" algn="l">
              <a:lnSpc>
                <a:spcPct val="90000"/>
              </a:lnSpc>
              <a:spcBef>
                <a:spcPts val="0"/>
              </a:spcBef>
              <a:spcAft>
                <a:spcPts val="0"/>
              </a:spcAft>
              <a:buClr>
                <a:srgbClr val="1C1C1C"/>
              </a:buClr>
              <a:buSzPts val="4000"/>
              <a:buFont typeface="Arial"/>
              <a:buNone/>
              <a:defRPr b="1" i="0" sz="4000" u="none" cap="none" strike="noStrik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7"/>
          <p:cNvSpPr/>
          <p:nvPr>
            <p:ph idx="1" type="body"/>
          </p:nvPr>
        </p:nvSpPr>
        <p:spPr>
          <a:xfrm>
            <a:off x="489745" y="1957386"/>
            <a:ext cx="8164510" cy="4387851"/>
          </a:xfrm>
          <a:prstGeom prst="roundRect">
            <a:avLst>
              <a:gd fmla="val 2585" name="adj"/>
            </a:avLst>
          </a:prstGeom>
          <a:noFill/>
          <a:ln>
            <a:noFill/>
          </a:ln>
        </p:spPr>
        <p:txBody>
          <a:bodyPr anchorCtr="0" anchor="t" bIns="252000" lIns="252000" spcFirstLastPara="1" rIns="252000" wrap="square" tIns="252000">
            <a:norm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www.youtube.com/watch?v=nqqHPKKZwJs" TargetMode="Externa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3.jpg"/><Relationship Id="rId4" Type="http://schemas.openxmlformats.org/officeDocument/2006/relationships/image" Target="../media/image29.jpg"/><Relationship Id="rId5" Type="http://schemas.openxmlformats.org/officeDocument/2006/relationships/image" Target="../media/image4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2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 name="Shape 29"/>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9"/>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32" name="Google Shape;132;p9"/>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33" name="Google Shape;133;p9"/>
          <p:cNvSpPr txBox="1"/>
          <p:nvPr>
            <p:ph type="title"/>
          </p:nvPr>
        </p:nvSpPr>
        <p:spPr>
          <a:xfrm>
            <a:off x="434838" y="410670"/>
            <a:ext cx="7330738"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First Encounter - Abel Tasman</a:t>
            </a:r>
            <a:endParaRPr/>
          </a:p>
        </p:txBody>
      </p:sp>
      <p:sp>
        <p:nvSpPr>
          <p:cNvPr id="134" name="Google Shape;134;p9"/>
          <p:cNvSpPr/>
          <p:nvPr/>
        </p:nvSpPr>
        <p:spPr>
          <a:xfrm>
            <a:off x="755650" y="1492389"/>
            <a:ext cx="7515894" cy="138499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The following day a waka approached the ships. Abel Tasman’s men showed them some gifts, but the waka returned to shore. </a:t>
            </a:r>
            <a:endParaRPr/>
          </a:p>
          <a:p>
            <a:pPr indent="0" lvl="0" marL="0" marR="0" rtl="0" algn="l">
              <a:spcBef>
                <a:spcPts val="1200"/>
              </a:spcBef>
              <a:spcAft>
                <a:spcPts val="0"/>
              </a:spcAft>
              <a:buNone/>
            </a:pPr>
            <a:r>
              <a:rPr b="0" i="0" lang="en-GB" sz="1600" u="none" cap="none" strike="noStrike">
                <a:solidFill>
                  <a:schemeClr val="dk1"/>
                </a:solidFill>
                <a:latin typeface="Open Sans"/>
                <a:ea typeface="Open Sans"/>
                <a:cs typeface="Open Sans"/>
                <a:sym typeface="Open Sans"/>
              </a:rPr>
              <a:t>Seven more waka then came out to the ships. A small boat that was used to pass messages between the two Dutch ships was rammed by a waka, and its occupants attacked. It’s recorded that four Dutch sailors were killed. </a:t>
            </a:r>
            <a:endParaRPr/>
          </a:p>
        </p:txBody>
      </p:sp>
      <p:cxnSp>
        <p:nvCxnSpPr>
          <p:cNvPr id="135" name="Google Shape;135;p9"/>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136" name="Google Shape;136;p9"/>
          <p:cNvSpPr/>
          <p:nvPr/>
        </p:nvSpPr>
        <p:spPr>
          <a:xfrm>
            <a:off x="755650" y="5300296"/>
            <a:ext cx="5468979" cy="679774"/>
          </a:xfrm>
          <a:prstGeom prst="rect">
            <a:avLst/>
          </a:prstGeom>
          <a:solidFill>
            <a:srgbClr val="009386"/>
          </a:solidFill>
          <a:ln>
            <a:noFill/>
          </a:ln>
        </p:spPr>
        <p:txBody>
          <a:bodyPr anchorCtr="0" anchor="ctr" bIns="108000" lIns="108000" spcFirstLastPara="1" rIns="108000" wrap="square" tIns="108000">
            <a:spAutoFit/>
          </a:bodyPr>
          <a:lstStyle/>
          <a:p>
            <a:pPr indent="0" lvl="0" marL="0" marR="0" rtl="0" algn="l">
              <a:spcBef>
                <a:spcPts val="0"/>
              </a:spcBef>
              <a:spcAft>
                <a:spcPts val="0"/>
              </a:spcAft>
              <a:buNone/>
            </a:pPr>
            <a:r>
              <a:rPr b="1" i="0" lang="en-GB" sz="1500" u="none" cap="none" strike="noStrike">
                <a:solidFill>
                  <a:schemeClr val="lt1"/>
                </a:solidFill>
                <a:latin typeface="Open Sans"/>
                <a:ea typeface="Open Sans"/>
                <a:cs typeface="Open Sans"/>
                <a:sym typeface="Open Sans"/>
              </a:rPr>
              <a:t>A print based on an image from the travel journal of </a:t>
            </a:r>
            <a:br>
              <a:rPr b="1" i="0" lang="en-GB" sz="1500" u="none" cap="none" strike="noStrike">
                <a:solidFill>
                  <a:schemeClr val="lt1"/>
                </a:solidFill>
                <a:latin typeface="Open Sans"/>
                <a:ea typeface="Open Sans"/>
                <a:cs typeface="Open Sans"/>
                <a:sym typeface="Open Sans"/>
              </a:rPr>
            </a:br>
            <a:r>
              <a:rPr b="1" i="0" lang="en-GB" sz="1500" u="none" cap="none" strike="noStrike">
                <a:solidFill>
                  <a:schemeClr val="lt1"/>
                </a:solidFill>
                <a:latin typeface="Open Sans"/>
                <a:ea typeface="Open Sans"/>
                <a:cs typeface="Open Sans"/>
                <a:sym typeface="Open Sans"/>
              </a:rPr>
              <a:t>Abel Tasman of Murderer’s Bay. </a:t>
            </a:r>
            <a:endParaRPr/>
          </a:p>
        </p:txBody>
      </p:sp>
      <p:sp>
        <p:nvSpPr>
          <p:cNvPr id="137" name="Google Shape;137;p9"/>
          <p:cNvSpPr/>
          <p:nvPr/>
        </p:nvSpPr>
        <p:spPr>
          <a:xfrm rot="211230">
            <a:off x="6174089" y="3016417"/>
            <a:ext cx="2005384" cy="3060397"/>
          </a:xfrm>
          <a:prstGeom prst="rect">
            <a:avLst/>
          </a:prstGeom>
          <a:blipFill rotWithShape="1">
            <a:blip r:embed="rId3">
              <a:alphaModFix/>
            </a:blip>
            <a:stretch>
              <a:fillRect b="-164" l="-183" r="-551" t="-417"/>
            </a:stretch>
          </a:blipFill>
          <a:ln cap="flat" cmpd="sng" w="28575">
            <a:solidFill>
              <a:srgbClr val="00938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38" name="Google Shape;138;p9"/>
          <p:cNvSpPr txBox="1"/>
          <p:nvPr/>
        </p:nvSpPr>
        <p:spPr>
          <a:xfrm>
            <a:off x="687898" y="2930849"/>
            <a:ext cx="5083727" cy="172354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As a result of this, Abel Tasman never set foot on land. His ships pulled anchor and sailed out of what they later named ‘Murderers Bay’. </a:t>
            </a:r>
            <a:endParaRPr/>
          </a:p>
          <a:p>
            <a:pPr indent="0" lvl="0" marL="0" marR="0" rtl="0" algn="l">
              <a:spcBef>
                <a:spcPts val="1200"/>
              </a:spcBef>
              <a:spcAft>
                <a:spcPts val="0"/>
              </a:spcAft>
              <a:buNone/>
            </a:pPr>
            <a:r>
              <a:rPr b="0" i="0" lang="en-GB" sz="1600" u="none" cap="none" strike="noStrike">
                <a:solidFill>
                  <a:schemeClr val="dk1"/>
                </a:solidFill>
                <a:latin typeface="Open Sans"/>
                <a:ea typeface="Open Sans"/>
                <a:cs typeface="Open Sans"/>
                <a:sym typeface="Open Sans"/>
              </a:rPr>
              <a:t>As the boats were leaving, eleven waka approached them. The ships fired on them, likely causing death or injury to the men on the waka.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1000"/>
                                        <p:tgtEl>
                                          <p:spTgt spid="13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0"/>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44" name="Google Shape;144;p10"/>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45" name="Google Shape;145;p10"/>
          <p:cNvSpPr txBox="1"/>
          <p:nvPr>
            <p:ph type="title"/>
          </p:nvPr>
        </p:nvSpPr>
        <p:spPr>
          <a:xfrm>
            <a:off x="434838" y="410670"/>
            <a:ext cx="7330738"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First Encounter - Abel Tasman</a:t>
            </a:r>
            <a:endParaRPr/>
          </a:p>
        </p:txBody>
      </p:sp>
      <p:cxnSp>
        <p:nvCxnSpPr>
          <p:cNvPr id="146" name="Google Shape;146;p10"/>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147" name="Google Shape;147;p10"/>
          <p:cNvSpPr/>
          <p:nvPr/>
        </p:nvSpPr>
        <p:spPr>
          <a:xfrm>
            <a:off x="714707" y="1546256"/>
            <a:ext cx="6524992" cy="2495656"/>
          </a:xfrm>
          <a:prstGeom prst="rect">
            <a:avLst/>
          </a:prstGeom>
          <a:solidFill>
            <a:srgbClr val="BDE1DB"/>
          </a:solidFill>
          <a:ln>
            <a:noFill/>
          </a:ln>
        </p:spPr>
        <p:txBody>
          <a:bodyPr anchorCtr="0" anchor="ctr" bIns="108000" lIns="108000" spcFirstLastPara="1" rIns="108000" wrap="square" tIns="108000">
            <a:spAutoFit/>
          </a:bodyPr>
          <a:lstStyle/>
          <a:p>
            <a:pPr indent="0" lvl="0" marL="0" marR="0" rtl="0" algn="l">
              <a:spcBef>
                <a:spcPts val="0"/>
              </a:spcBef>
              <a:spcAft>
                <a:spcPts val="0"/>
              </a:spcAft>
              <a:buNone/>
            </a:pPr>
            <a:r>
              <a:rPr b="1" i="0" lang="en-GB" sz="1600" u="none" cap="none" strike="noStrike">
                <a:solidFill>
                  <a:srgbClr val="009386"/>
                </a:solidFill>
                <a:latin typeface="Open Sans"/>
                <a:ea typeface="Open Sans"/>
                <a:cs typeface="Open Sans"/>
                <a:sym typeface="Open Sans"/>
              </a:rPr>
              <a:t>Discussion: </a:t>
            </a:r>
            <a:endParaRPr/>
          </a:p>
          <a:p>
            <a:pPr indent="0" lvl="0" marL="0" marR="0" rtl="0" algn="l">
              <a:spcBef>
                <a:spcPts val="600"/>
              </a:spcBef>
              <a:spcAft>
                <a:spcPts val="0"/>
              </a:spcAft>
              <a:buNone/>
            </a:pPr>
            <a:r>
              <a:rPr b="0" i="0" lang="en-GB" sz="1600" u="none" cap="none" strike="noStrike">
                <a:solidFill>
                  <a:srgbClr val="000000"/>
                </a:solidFill>
                <a:latin typeface="Open Sans"/>
                <a:ea typeface="Open Sans"/>
                <a:cs typeface="Open Sans"/>
                <a:sym typeface="Open Sans"/>
              </a:rPr>
              <a:t>Think about the two different perspectives of this first encounter:</a:t>
            </a:r>
            <a:endParaRPr/>
          </a:p>
          <a:p>
            <a:pPr indent="-285750" lvl="0" marL="285750" marR="0" rtl="0" algn="l">
              <a:spcBef>
                <a:spcPts val="600"/>
              </a:spcBef>
              <a:spcAft>
                <a:spcPts val="0"/>
              </a:spcAft>
              <a:buClr>
                <a:srgbClr val="009386"/>
              </a:buClr>
              <a:buSzPts val="1600"/>
              <a:buFont typeface="Arial"/>
              <a:buChar char="•"/>
            </a:pPr>
            <a:r>
              <a:rPr b="1" i="0" lang="en-GB" sz="1600" u="none" cap="none" strike="noStrike">
                <a:solidFill>
                  <a:srgbClr val="009386"/>
                </a:solidFill>
                <a:latin typeface="Open Sans"/>
                <a:ea typeface="Open Sans"/>
                <a:cs typeface="Open Sans"/>
                <a:sym typeface="Open Sans"/>
              </a:rPr>
              <a:t>How might Māori have viewed the Dutch ships sailing away?</a:t>
            </a:r>
            <a:endParaRPr/>
          </a:p>
          <a:p>
            <a:pPr indent="0" lvl="0" marL="0" marR="0" rtl="0" algn="l">
              <a:spcBef>
                <a:spcPts val="600"/>
              </a:spcBef>
              <a:spcAft>
                <a:spcPts val="0"/>
              </a:spcAft>
              <a:buNone/>
            </a:pPr>
            <a:r>
              <a:rPr b="0" i="0" lang="en-GB" sz="1600" u="none" cap="none" strike="noStrike">
                <a:solidFill>
                  <a:srgbClr val="000000"/>
                </a:solidFill>
                <a:latin typeface="Open Sans"/>
                <a:ea typeface="Open Sans"/>
                <a:cs typeface="Open Sans"/>
                <a:sym typeface="Open Sans"/>
              </a:rPr>
              <a:t>Perhaps they saw it as a victory that these people were sailing away? </a:t>
            </a:r>
            <a:br>
              <a:rPr b="0" i="0" lang="en-GB" sz="1600" u="none" cap="none" strike="noStrike">
                <a:solidFill>
                  <a:srgbClr val="000000"/>
                </a:solidFill>
                <a:latin typeface="Open Sans"/>
                <a:ea typeface="Open Sans"/>
                <a:cs typeface="Open Sans"/>
                <a:sym typeface="Open Sans"/>
              </a:rPr>
            </a:br>
            <a:r>
              <a:rPr b="0" i="0" lang="en-GB" sz="1600" u="none" cap="none" strike="noStrike">
                <a:solidFill>
                  <a:srgbClr val="000000"/>
                </a:solidFill>
                <a:latin typeface="Open Sans"/>
                <a:ea typeface="Open Sans"/>
                <a:cs typeface="Open Sans"/>
                <a:sym typeface="Open Sans"/>
              </a:rPr>
              <a:t>Maybe they also felt relieved?</a:t>
            </a:r>
            <a:endParaRPr/>
          </a:p>
          <a:p>
            <a:pPr indent="0" lvl="0" marL="0" marR="0" rtl="0" algn="l">
              <a:spcBef>
                <a:spcPts val="600"/>
              </a:spcBef>
              <a:spcAft>
                <a:spcPts val="0"/>
              </a:spcAft>
              <a:buNone/>
            </a:pPr>
            <a:r>
              <a:rPr b="1" i="0" lang="en-GB" sz="1600" u="none" cap="none" strike="noStrike">
                <a:solidFill>
                  <a:srgbClr val="009386"/>
                </a:solidFill>
                <a:latin typeface="Open Sans"/>
                <a:ea typeface="Open Sans"/>
                <a:cs typeface="Open Sans"/>
                <a:sym typeface="Open Sans"/>
              </a:rPr>
              <a:t>Did you have any different thoughts?</a:t>
            </a:r>
            <a:endParaRPr/>
          </a:p>
        </p:txBody>
      </p:sp>
      <p:sp>
        <p:nvSpPr>
          <p:cNvPr id="148" name="Google Shape;148;p10"/>
          <p:cNvSpPr/>
          <p:nvPr/>
        </p:nvSpPr>
        <p:spPr>
          <a:xfrm>
            <a:off x="714707" y="4244626"/>
            <a:ext cx="7679015" cy="1680048"/>
          </a:xfrm>
          <a:prstGeom prst="rect">
            <a:avLst/>
          </a:prstGeom>
          <a:solidFill>
            <a:srgbClr val="BDE1DB"/>
          </a:solidFill>
          <a:ln>
            <a:noFill/>
          </a:ln>
        </p:spPr>
        <p:txBody>
          <a:bodyPr anchorCtr="0" anchor="ctr" bIns="108000" lIns="108000" spcFirstLastPara="1" rIns="108000" wrap="square" tIns="108000">
            <a:spAutoFit/>
          </a:bodyPr>
          <a:lstStyle/>
          <a:p>
            <a:pPr indent="-285750" lvl="0" marL="285750" marR="0" rtl="0" algn="l">
              <a:spcBef>
                <a:spcPts val="0"/>
              </a:spcBef>
              <a:spcAft>
                <a:spcPts val="0"/>
              </a:spcAft>
              <a:buClr>
                <a:srgbClr val="009386"/>
              </a:buClr>
              <a:buSzPts val="1600"/>
              <a:buFont typeface="Arial"/>
              <a:buChar char="•"/>
            </a:pPr>
            <a:r>
              <a:rPr b="1" i="0" lang="en-GB" sz="1600" u="none" cap="none" strike="noStrike">
                <a:solidFill>
                  <a:srgbClr val="009386"/>
                </a:solidFill>
                <a:latin typeface="Open Sans"/>
                <a:ea typeface="Open Sans"/>
                <a:cs typeface="Open Sans"/>
                <a:sym typeface="Open Sans"/>
              </a:rPr>
              <a:t>How do you think the Dutch viewed their interaction with Māori?</a:t>
            </a:r>
            <a:endParaRPr/>
          </a:p>
          <a:p>
            <a:pPr indent="0" lvl="0" marL="0" marR="0" rtl="0" algn="l">
              <a:spcBef>
                <a:spcPts val="600"/>
              </a:spcBef>
              <a:spcAft>
                <a:spcPts val="0"/>
              </a:spcAft>
              <a:buNone/>
            </a:pPr>
            <a:r>
              <a:rPr b="0" i="0" lang="en-GB" sz="1600" u="none" cap="none" strike="noStrike">
                <a:solidFill>
                  <a:srgbClr val="000000"/>
                </a:solidFill>
                <a:latin typeface="Open Sans"/>
                <a:ea typeface="Open Sans"/>
                <a:cs typeface="Open Sans"/>
                <a:sym typeface="Open Sans"/>
              </a:rPr>
              <a:t>Perhaps they may have seen these indigenous people as aggressive and hard to understand and engage with? </a:t>
            </a:r>
            <a:endParaRPr/>
          </a:p>
          <a:p>
            <a:pPr indent="0" lvl="0" marL="0" marR="0" rtl="0" algn="l">
              <a:spcBef>
                <a:spcPts val="600"/>
              </a:spcBef>
              <a:spcAft>
                <a:spcPts val="0"/>
              </a:spcAft>
              <a:buNone/>
            </a:pPr>
            <a:r>
              <a:rPr b="0" i="0" lang="en-GB" sz="1600" u="none" cap="none" strike="noStrike">
                <a:solidFill>
                  <a:srgbClr val="000000"/>
                </a:solidFill>
                <a:latin typeface="Open Sans"/>
                <a:ea typeface="Open Sans"/>
                <a:cs typeface="Open Sans"/>
                <a:sym typeface="Open Sans"/>
              </a:rPr>
              <a:t>Maybe they also felt relieved to be sailing away from a complicated interaction?</a:t>
            </a:r>
            <a:endParaRPr/>
          </a:p>
          <a:p>
            <a:pPr indent="0" lvl="0" marL="0" marR="0" rtl="0" algn="l">
              <a:spcBef>
                <a:spcPts val="600"/>
              </a:spcBef>
              <a:spcAft>
                <a:spcPts val="0"/>
              </a:spcAft>
              <a:buNone/>
            </a:pPr>
            <a:r>
              <a:rPr b="1" i="0" lang="en-GB" sz="1600" u="none" cap="none" strike="noStrike">
                <a:solidFill>
                  <a:srgbClr val="009386"/>
                </a:solidFill>
                <a:latin typeface="Open Sans"/>
                <a:ea typeface="Open Sans"/>
                <a:cs typeface="Open Sans"/>
                <a:sym typeface="Open Sans"/>
              </a:rPr>
              <a:t>Did you have any different thoughts?</a:t>
            </a:r>
            <a:endParaRPr/>
          </a:p>
        </p:txBody>
      </p:sp>
      <p:sp>
        <p:nvSpPr>
          <p:cNvPr id="149" name="Google Shape;149;p10"/>
          <p:cNvSpPr/>
          <p:nvPr/>
        </p:nvSpPr>
        <p:spPr>
          <a:xfrm rot="211230">
            <a:off x="7144694" y="1609492"/>
            <a:ext cx="1597705" cy="2438242"/>
          </a:xfrm>
          <a:prstGeom prst="rect">
            <a:avLst/>
          </a:prstGeom>
          <a:blipFill rotWithShape="1">
            <a:blip r:embed="rId3">
              <a:alphaModFix/>
            </a:blip>
            <a:stretch>
              <a:fillRect b="-164" l="-183" r="-551" t="-417"/>
            </a:stretch>
          </a:blipFill>
          <a:ln cap="flat" cmpd="sng" w="28575">
            <a:solidFill>
              <a:srgbClr val="00938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1"/>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55" name="Google Shape;155;p11"/>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56" name="Google Shape;156;p11"/>
          <p:cNvSpPr txBox="1"/>
          <p:nvPr>
            <p:ph type="title"/>
          </p:nvPr>
        </p:nvSpPr>
        <p:spPr>
          <a:xfrm>
            <a:off x="434837" y="410670"/>
            <a:ext cx="8251961"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200"/>
              <a:buFont typeface="Open Sans"/>
              <a:buNone/>
            </a:pPr>
            <a:r>
              <a:rPr lang="en-GB" sz="3200">
                <a:solidFill>
                  <a:schemeClr val="lt1"/>
                </a:solidFill>
                <a:latin typeface="Open Sans"/>
                <a:ea typeface="Open Sans"/>
                <a:cs typeface="Open Sans"/>
                <a:sym typeface="Open Sans"/>
              </a:rPr>
              <a:t>What’s the Story? Quick-Fire Research</a:t>
            </a:r>
            <a:endParaRPr/>
          </a:p>
        </p:txBody>
      </p:sp>
      <p:sp>
        <p:nvSpPr>
          <p:cNvPr id="157" name="Google Shape;157;p11"/>
          <p:cNvSpPr/>
          <p:nvPr/>
        </p:nvSpPr>
        <p:spPr>
          <a:xfrm>
            <a:off x="750434" y="2831161"/>
            <a:ext cx="7482340" cy="246221"/>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i="0" lang="en-GB" sz="1600" u="none" cap="none" strike="noStrike">
                <a:solidFill>
                  <a:schemeClr val="dk1"/>
                </a:solidFill>
                <a:latin typeface="Open Sans"/>
                <a:ea typeface="Open Sans"/>
                <a:cs typeface="Open Sans"/>
                <a:sym typeface="Open Sans"/>
              </a:rPr>
              <a:t>Research this with a buddy and report back to the group.</a:t>
            </a:r>
            <a:endParaRPr/>
          </a:p>
        </p:txBody>
      </p:sp>
      <p:cxnSp>
        <p:nvCxnSpPr>
          <p:cNvPr id="158" name="Google Shape;158;p11"/>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159" name="Google Shape;159;p11"/>
          <p:cNvSpPr/>
          <p:nvPr/>
        </p:nvSpPr>
        <p:spPr>
          <a:xfrm>
            <a:off x="755650" y="1573309"/>
            <a:ext cx="7482339" cy="464331"/>
          </a:xfrm>
          <a:prstGeom prst="rect">
            <a:avLst/>
          </a:prstGeom>
          <a:solidFill>
            <a:srgbClr val="BDE1DB"/>
          </a:solidFill>
          <a:ln>
            <a:noFill/>
          </a:ln>
        </p:spPr>
        <p:txBody>
          <a:bodyPr anchorCtr="0" anchor="ctr" bIns="108000" lIns="108000" spcFirstLastPara="1" rIns="108000" wrap="square" tIns="108000">
            <a:spAutoFit/>
          </a:bodyPr>
          <a:lstStyle/>
          <a:p>
            <a:pPr indent="0" lvl="0" marL="0" marR="0" rtl="0" algn="ctr">
              <a:spcBef>
                <a:spcPts val="0"/>
              </a:spcBef>
              <a:spcAft>
                <a:spcPts val="0"/>
              </a:spcAft>
              <a:buNone/>
            </a:pPr>
            <a:r>
              <a:rPr b="1" i="0" lang="en-GB" sz="1600" u="none" cap="none" strike="noStrike">
                <a:solidFill>
                  <a:srgbClr val="009386"/>
                </a:solidFill>
                <a:latin typeface="Open Sans"/>
                <a:ea typeface="Open Sans"/>
                <a:cs typeface="Open Sans"/>
                <a:sym typeface="Open Sans"/>
              </a:rPr>
              <a:t>How did New Zealand get given its name?</a:t>
            </a:r>
            <a:endParaRPr/>
          </a:p>
        </p:txBody>
      </p:sp>
      <p:sp>
        <p:nvSpPr>
          <p:cNvPr id="160" name="Google Shape;160;p11"/>
          <p:cNvSpPr/>
          <p:nvPr/>
        </p:nvSpPr>
        <p:spPr>
          <a:xfrm>
            <a:off x="755650" y="2187458"/>
            <a:ext cx="7482339" cy="464331"/>
          </a:xfrm>
          <a:prstGeom prst="rect">
            <a:avLst/>
          </a:prstGeom>
          <a:solidFill>
            <a:srgbClr val="BDE1DB"/>
          </a:solidFill>
          <a:ln>
            <a:noFill/>
          </a:ln>
        </p:spPr>
        <p:txBody>
          <a:bodyPr anchorCtr="0" anchor="ctr" bIns="108000" lIns="108000" spcFirstLastPara="1" rIns="108000" wrap="square" tIns="108000">
            <a:spAutoFit/>
          </a:bodyPr>
          <a:lstStyle/>
          <a:p>
            <a:pPr indent="0" lvl="0" marL="0" marR="0" rtl="0" algn="ctr">
              <a:spcBef>
                <a:spcPts val="0"/>
              </a:spcBef>
              <a:spcAft>
                <a:spcPts val="0"/>
              </a:spcAft>
              <a:buNone/>
            </a:pPr>
            <a:r>
              <a:rPr b="1" i="0" lang="en-GB" sz="1600" u="none" cap="none" strike="noStrike">
                <a:solidFill>
                  <a:srgbClr val="009386"/>
                </a:solidFill>
                <a:latin typeface="Open Sans"/>
                <a:ea typeface="Open Sans"/>
                <a:cs typeface="Open Sans"/>
                <a:sym typeface="Open Sans"/>
              </a:rPr>
              <a:t>What can you find out about what Māori called this land?</a:t>
            </a:r>
            <a:endParaRPr/>
          </a:p>
        </p:txBody>
      </p:sp>
      <p:sp>
        <p:nvSpPr>
          <p:cNvPr id="161" name="Google Shape;161;p11"/>
          <p:cNvSpPr/>
          <p:nvPr/>
        </p:nvSpPr>
        <p:spPr>
          <a:xfrm>
            <a:off x="2404405" y="3556022"/>
            <a:ext cx="4335190" cy="2993601"/>
          </a:xfrm>
          <a:prstGeom prst="rect">
            <a:avLst/>
          </a:prstGeom>
          <a:blipFill rotWithShape="1">
            <a:blip r:embed="rId3">
              <a:alphaModFix/>
            </a:blip>
            <a:stretch>
              <a:fillRect b="42" l="-640" r="157" t="-17"/>
            </a:stretch>
          </a:blipFill>
          <a:ln cap="flat" cmpd="sng" w="28575">
            <a:solidFill>
              <a:srgbClr val="00938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9"/>
                                        </p:tgtEl>
                                        <p:attrNameLst>
                                          <p:attrName>style.visibility</p:attrName>
                                        </p:attrNameLst>
                                      </p:cBhvr>
                                      <p:to>
                                        <p:strVal val="visible"/>
                                      </p:to>
                                    </p:set>
                                    <p:anim calcmode="lin" valueType="num">
                                      <p:cBhvr additive="base">
                                        <p:cTn dur="500"/>
                                        <p:tgtEl>
                                          <p:spTgt spid="15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60"/>
                                        </p:tgtEl>
                                        <p:attrNameLst>
                                          <p:attrName>style.visibility</p:attrName>
                                        </p:attrNameLst>
                                      </p:cBhvr>
                                      <p:to>
                                        <p:strVal val="visible"/>
                                      </p:to>
                                    </p:set>
                                    <p:anim calcmode="lin" valueType="num">
                                      <p:cBhvr additive="base">
                                        <p:cTn dur="500"/>
                                        <p:tgtEl>
                                          <p:spTgt spid="16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2"/>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67" name="Google Shape;167;p12"/>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68" name="Google Shape;168;p12"/>
          <p:cNvSpPr txBox="1"/>
          <p:nvPr>
            <p:ph type="title"/>
          </p:nvPr>
        </p:nvSpPr>
        <p:spPr>
          <a:xfrm>
            <a:off x="434838" y="410670"/>
            <a:ext cx="7330738"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Next Encounters - James Cook</a:t>
            </a:r>
            <a:endParaRPr/>
          </a:p>
        </p:txBody>
      </p:sp>
      <p:sp>
        <p:nvSpPr>
          <p:cNvPr id="169" name="Google Shape;169;p12"/>
          <p:cNvSpPr/>
          <p:nvPr/>
        </p:nvSpPr>
        <p:spPr>
          <a:xfrm>
            <a:off x="772430" y="1696458"/>
            <a:ext cx="3967350" cy="212365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It was over a hundred years before any further contact between Māori and Europeans.</a:t>
            </a:r>
            <a:endParaRPr/>
          </a:p>
          <a:p>
            <a:pPr indent="0" lvl="0" marL="0" marR="0" rtl="0" algn="l">
              <a:spcBef>
                <a:spcPts val="1200"/>
              </a:spcBef>
              <a:spcAft>
                <a:spcPts val="0"/>
              </a:spcAft>
              <a:buNone/>
            </a:pPr>
            <a:r>
              <a:rPr b="0" i="0" lang="en-GB" sz="1600" u="none" cap="none" strike="noStrike">
                <a:solidFill>
                  <a:schemeClr val="dk1"/>
                </a:solidFill>
                <a:latin typeface="Open Sans"/>
                <a:ea typeface="Open Sans"/>
                <a:cs typeface="Open Sans"/>
                <a:sym typeface="Open Sans"/>
              </a:rPr>
              <a:t>On the 8th of October 1769, </a:t>
            </a:r>
            <a:r>
              <a:rPr b="1" i="0" lang="en-GB" sz="1600" u="none" cap="none" strike="noStrike">
                <a:solidFill>
                  <a:srgbClr val="009386"/>
                </a:solidFill>
                <a:latin typeface="Open Sans"/>
                <a:ea typeface="Open Sans"/>
                <a:cs typeface="Open Sans"/>
                <a:sym typeface="Open Sans"/>
              </a:rPr>
              <a:t>Captain James Cook </a:t>
            </a:r>
            <a:r>
              <a:rPr b="0" i="0" lang="en-GB" sz="1600" u="none" cap="none" strike="noStrike">
                <a:solidFill>
                  <a:schemeClr val="dk1"/>
                </a:solidFill>
                <a:latin typeface="Open Sans"/>
                <a:ea typeface="Open Sans"/>
                <a:cs typeface="Open Sans"/>
                <a:sym typeface="Open Sans"/>
              </a:rPr>
              <a:t>arrived on his ship </a:t>
            </a:r>
            <a:r>
              <a:rPr b="1" i="0" lang="en-GB" sz="1600" u="none" cap="none" strike="noStrike">
                <a:solidFill>
                  <a:srgbClr val="009386"/>
                </a:solidFill>
                <a:latin typeface="Open Sans"/>
                <a:ea typeface="Open Sans"/>
                <a:cs typeface="Open Sans"/>
                <a:sym typeface="Open Sans"/>
              </a:rPr>
              <a:t>Endeavour</a:t>
            </a:r>
            <a:r>
              <a:rPr b="0" i="0" lang="en-GB" sz="1600" u="none" cap="none" strike="noStrike">
                <a:solidFill>
                  <a:schemeClr val="dk1"/>
                </a:solidFill>
                <a:latin typeface="Open Sans"/>
                <a:ea typeface="Open Sans"/>
                <a:cs typeface="Open Sans"/>
                <a:sym typeface="Open Sans"/>
              </a:rPr>
              <a:t> in New Zealand. He landed on the east side of the Turanganui River near Gisborne (Tairāwhiti). </a:t>
            </a:r>
            <a:endParaRPr/>
          </a:p>
        </p:txBody>
      </p:sp>
      <p:cxnSp>
        <p:nvCxnSpPr>
          <p:cNvPr id="170" name="Google Shape;170;p12"/>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171" name="Google Shape;171;p12"/>
          <p:cNvSpPr/>
          <p:nvPr/>
        </p:nvSpPr>
        <p:spPr>
          <a:xfrm rot="211230">
            <a:off x="5224721" y="1788463"/>
            <a:ext cx="3123896" cy="4141706"/>
          </a:xfrm>
          <a:prstGeom prst="rect">
            <a:avLst/>
          </a:prstGeom>
          <a:blipFill rotWithShape="1">
            <a:blip r:embed="rId3">
              <a:alphaModFix/>
            </a:blip>
            <a:stretch>
              <a:fillRect b="-57454" l="-40539" r="-36781" t="-41191"/>
            </a:stretch>
          </a:blipFill>
          <a:ln cap="flat" cmpd="sng" w="28575">
            <a:solidFill>
              <a:srgbClr val="00938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3"/>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77" name="Google Shape;177;p13"/>
          <p:cNvSpPr/>
          <p:nvPr/>
        </p:nvSpPr>
        <p:spPr>
          <a:xfrm rot="10800000">
            <a:off x="434838" y="438151"/>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78" name="Google Shape;178;p13"/>
          <p:cNvSpPr txBox="1"/>
          <p:nvPr>
            <p:ph type="title"/>
          </p:nvPr>
        </p:nvSpPr>
        <p:spPr>
          <a:xfrm>
            <a:off x="434838" y="410670"/>
            <a:ext cx="7330738"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Next Encounters - James Cook</a:t>
            </a:r>
            <a:endParaRPr sz="3600">
              <a:solidFill>
                <a:schemeClr val="lt1"/>
              </a:solidFill>
              <a:latin typeface="Open Sans"/>
              <a:ea typeface="Open Sans"/>
              <a:cs typeface="Open Sans"/>
              <a:sym typeface="Open Sans"/>
            </a:endParaRPr>
          </a:p>
        </p:txBody>
      </p:sp>
      <p:sp>
        <p:nvSpPr>
          <p:cNvPr id="179" name="Google Shape;179;p13"/>
          <p:cNvSpPr/>
          <p:nvPr/>
        </p:nvSpPr>
        <p:spPr>
          <a:xfrm>
            <a:off x="755650" y="1554786"/>
            <a:ext cx="7632700" cy="98488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It was likely an extraordinary and puzzling sight for Māori to see different-looking people and a large ship (which later accounts note they thought might have been a floating island or a giant bird). They were trying to make sense of something they had never seen before.</a:t>
            </a:r>
            <a:endParaRPr/>
          </a:p>
        </p:txBody>
      </p:sp>
      <p:cxnSp>
        <p:nvCxnSpPr>
          <p:cNvPr id="180" name="Google Shape;180;p13"/>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181" name="Google Shape;181;p13"/>
          <p:cNvSpPr/>
          <p:nvPr/>
        </p:nvSpPr>
        <p:spPr>
          <a:xfrm>
            <a:off x="2648341" y="5157352"/>
            <a:ext cx="2903732" cy="398573"/>
          </a:xfrm>
          <a:prstGeom prst="rect">
            <a:avLst/>
          </a:prstGeom>
          <a:solidFill>
            <a:srgbClr val="009386"/>
          </a:solidFill>
          <a:ln>
            <a:noFill/>
          </a:ln>
        </p:spPr>
        <p:txBody>
          <a:bodyPr anchorCtr="0" anchor="ctr" bIns="108000" lIns="108000" spcFirstLastPara="1" rIns="108000" wrap="square" tIns="108000">
            <a:noAutofit/>
          </a:bodyPr>
          <a:lstStyle/>
          <a:p>
            <a:pPr indent="0" lvl="0" marL="0" marR="0" rtl="0" algn="ctr">
              <a:spcBef>
                <a:spcPts val="0"/>
              </a:spcBef>
              <a:spcAft>
                <a:spcPts val="0"/>
              </a:spcAft>
              <a:buNone/>
            </a:pPr>
            <a:r>
              <a:rPr b="1" i="0" lang="en-GB" sz="1500" u="none" cap="none" strike="noStrike">
                <a:solidFill>
                  <a:schemeClr val="lt1"/>
                </a:solidFill>
                <a:latin typeface="Open Sans"/>
                <a:ea typeface="Open Sans"/>
                <a:cs typeface="Open Sans"/>
                <a:sym typeface="Open Sans"/>
              </a:rPr>
              <a:t>HMS Endeavour</a:t>
            </a:r>
            <a:endParaRPr/>
          </a:p>
        </p:txBody>
      </p:sp>
      <p:pic>
        <p:nvPicPr>
          <p:cNvPr id="182" name="Google Shape;182;p13"/>
          <p:cNvPicPr preferRelativeResize="0"/>
          <p:nvPr/>
        </p:nvPicPr>
        <p:blipFill rotWithShape="1">
          <a:blip r:embed="rId3">
            <a:alphaModFix/>
          </a:blip>
          <a:srcRect b="0" l="-61" r="-1" t="0"/>
          <a:stretch/>
        </p:blipFill>
        <p:spPr>
          <a:xfrm rot="212878">
            <a:off x="5307260" y="2847726"/>
            <a:ext cx="3150116" cy="2941207"/>
          </a:xfrm>
          <a:prstGeom prst="rect">
            <a:avLst/>
          </a:prstGeom>
          <a:noFill/>
          <a:ln cap="flat" cmpd="sng" w="28575">
            <a:solidFill>
              <a:srgbClr val="009386"/>
            </a:solidFill>
            <a:prstDash val="solid"/>
            <a:round/>
            <a:headEnd len="sm" w="sm" type="none"/>
            <a:tailEnd len="sm" w="sm" type="none"/>
          </a:ln>
        </p:spPr>
      </p:pic>
      <p:sp>
        <p:nvSpPr>
          <p:cNvPr id="183" name="Google Shape;183;p13"/>
          <p:cNvSpPr/>
          <p:nvPr/>
        </p:nvSpPr>
        <p:spPr>
          <a:xfrm>
            <a:off x="755650" y="2740516"/>
            <a:ext cx="4191488" cy="221599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Before he left, Cook had been instructed to build friendships and alliances with the people of any new lands he discovered. So along with his regular crew, Cook had enlisted a Tahitian priest named Tupaia to join the expedition. </a:t>
            </a:r>
            <a:r>
              <a:rPr b="1" i="0" lang="en-GB" sz="1600" u="none" cap="none" strike="noStrike">
                <a:solidFill>
                  <a:schemeClr val="dk1"/>
                </a:solidFill>
                <a:latin typeface="Open Sans"/>
                <a:ea typeface="Open Sans"/>
                <a:cs typeface="Open Sans"/>
                <a:sym typeface="Open Sans"/>
              </a:rPr>
              <a:t>Tupaia</a:t>
            </a:r>
            <a:r>
              <a:rPr b="0" i="0" lang="en-GB" sz="1600" u="none" cap="none" strike="noStrike">
                <a:solidFill>
                  <a:schemeClr val="dk1"/>
                </a:solidFill>
                <a:latin typeface="Open Sans"/>
                <a:ea typeface="Open Sans"/>
                <a:cs typeface="Open Sans"/>
                <a:sym typeface="Open Sans"/>
              </a:rPr>
              <a:t> was able to roughly translate between the crew of the Endeavour and the people of the local iwi, </a:t>
            </a:r>
            <a:r>
              <a:rPr b="1" i="0" lang="en-GB" sz="1600" u="none" cap="none" strike="noStrike">
                <a:solidFill>
                  <a:schemeClr val="dk1"/>
                </a:solidFill>
                <a:latin typeface="Open Sans"/>
                <a:ea typeface="Open Sans"/>
                <a:cs typeface="Open Sans"/>
                <a:sym typeface="Open Sans"/>
              </a:rPr>
              <a:t>Tūranganui-a-Kiwa</a:t>
            </a:r>
            <a:r>
              <a:rPr b="0" i="0" lang="en-GB" sz="1600" u="none" cap="none" strike="noStrike">
                <a:solidFill>
                  <a:schemeClr val="dk1"/>
                </a:solidFill>
                <a:latin typeface="Open Sans"/>
                <a:ea typeface="Open Sans"/>
                <a:cs typeface="Open Sans"/>
                <a:sym typeface="Open Sans"/>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181"/>
                                        </p:tgtEl>
                                        <p:attrNameLst>
                                          <p:attrName>style.visibility</p:attrName>
                                        </p:attrNameLst>
                                      </p:cBhvr>
                                      <p:to>
                                        <p:strVal val="visible"/>
                                      </p:to>
                                    </p:set>
                                    <p:anim calcmode="lin" valueType="num">
                                      <p:cBhvr additive="base">
                                        <p:cTn dur="1000"/>
                                        <p:tgtEl>
                                          <p:spTgt spid="18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4"/>
          <p:cNvSpPr/>
          <p:nvPr/>
        </p:nvSpPr>
        <p:spPr>
          <a:xfrm flipH="1" rot="10800000">
            <a:off x="434839" y="409883"/>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89" name="Google Shape;189;p14"/>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90" name="Google Shape;190;p14"/>
          <p:cNvSpPr txBox="1"/>
          <p:nvPr>
            <p:ph type="title"/>
          </p:nvPr>
        </p:nvSpPr>
        <p:spPr>
          <a:xfrm>
            <a:off x="434838" y="410670"/>
            <a:ext cx="7330738"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Next Encounters - James Cook</a:t>
            </a:r>
            <a:endParaRPr sz="3600">
              <a:solidFill>
                <a:schemeClr val="lt1"/>
              </a:solidFill>
              <a:latin typeface="Open Sans"/>
              <a:ea typeface="Open Sans"/>
              <a:cs typeface="Open Sans"/>
              <a:sym typeface="Open Sans"/>
            </a:endParaRPr>
          </a:p>
        </p:txBody>
      </p:sp>
      <p:sp>
        <p:nvSpPr>
          <p:cNvPr id="191" name="Google Shape;191;p14"/>
          <p:cNvSpPr/>
          <p:nvPr/>
        </p:nvSpPr>
        <p:spPr>
          <a:xfrm>
            <a:off x="755650" y="1596542"/>
            <a:ext cx="7632700"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Despite Tupaia’s presence, Cook failed no fewer than three times to establish friendly relations with Māori within the few days of Endeavour landing at Tairāwhiti. At least nine Māori were killed or injured. </a:t>
            </a:r>
            <a:endParaRPr/>
          </a:p>
        </p:txBody>
      </p:sp>
      <p:cxnSp>
        <p:nvCxnSpPr>
          <p:cNvPr id="192" name="Google Shape;192;p14"/>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193" name="Google Shape;193;p14"/>
          <p:cNvSpPr/>
          <p:nvPr/>
        </p:nvSpPr>
        <p:spPr>
          <a:xfrm>
            <a:off x="755651" y="2614680"/>
            <a:ext cx="3480790" cy="2680322"/>
          </a:xfrm>
          <a:prstGeom prst="rect">
            <a:avLst/>
          </a:prstGeom>
          <a:solidFill>
            <a:srgbClr val="BDE1DB"/>
          </a:solidFill>
          <a:ln>
            <a:noFill/>
          </a:ln>
        </p:spPr>
        <p:txBody>
          <a:bodyPr anchorCtr="0" anchor="ctr" bIns="108000" lIns="108000" spcFirstLastPara="1" rIns="108000" wrap="square" tIns="108000">
            <a:spAutoFit/>
          </a:bodyPr>
          <a:lstStyle/>
          <a:p>
            <a:pPr indent="0" lvl="0" marL="0" marR="0" rtl="0" algn="l">
              <a:spcBef>
                <a:spcPts val="0"/>
              </a:spcBef>
              <a:spcAft>
                <a:spcPts val="0"/>
              </a:spcAft>
              <a:buNone/>
            </a:pPr>
            <a:r>
              <a:rPr b="0" i="0" lang="en-GB" sz="1600" u="none" cap="none" strike="noStrike">
                <a:solidFill>
                  <a:srgbClr val="000000"/>
                </a:solidFill>
                <a:latin typeface="Open Sans"/>
                <a:ea typeface="Open Sans"/>
                <a:cs typeface="Open Sans"/>
                <a:sym typeface="Open Sans"/>
              </a:rPr>
              <a:t>On day one, </a:t>
            </a:r>
            <a:r>
              <a:rPr b="1" i="0" lang="en-GB" sz="1600" u="none" cap="none" strike="noStrike">
                <a:solidFill>
                  <a:srgbClr val="009386"/>
                </a:solidFill>
                <a:latin typeface="Open Sans"/>
                <a:ea typeface="Open Sans"/>
                <a:cs typeface="Open Sans"/>
                <a:sym typeface="Open Sans"/>
              </a:rPr>
              <a:t>Te Maro</a:t>
            </a:r>
            <a:r>
              <a:rPr b="0" i="0" lang="en-GB" sz="1600" u="none" cap="none" strike="noStrike">
                <a:solidFill>
                  <a:srgbClr val="000000"/>
                </a:solidFill>
                <a:latin typeface="Open Sans"/>
                <a:ea typeface="Open Sans"/>
                <a:cs typeface="Open Sans"/>
                <a:sym typeface="Open Sans"/>
              </a:rPr>
              <a:t>, a rangatira of Ngāti Oneone, was shot and killed by one of Cook's men aboard the Endeavour. Historians' viewpoints differ, but Cook's men likely thought Te Maro was aiming a weapon at them when he was actually waving a kō (gardening tool). Māori had never seen someone shot before. </a:t>
            </a:r>
            <a:endParaRPr b="1" i="0" sz="1600" u="none" cap="none" strike="noStrike">
              <a:solidFill>
                <a:srgbClr val="000000"/>
              </a:solidFill>
              <a:latin typeface="Open Sans"/>
              <a:ea typeface="Open Sans"/>
              <a:cs typeface="Open Sans"/>
              <a:sym typeface="Open Sans"/>
            </a:endParaRPr>
          </a:p>
        </p:txBody>
      </p:sp>
      <p:pic>
        <p:nvPicPr>
          <p:cNvPr id="194" name="Google Shape;194;p14"/>
          <p:cNvPicPr preferRelativeResize="0"/>
          <p:nvPr/>
        </p:nvPicPr>
        <p:blipFill rotWithShape="1">
          <a:blip r:embed="rId3">
            <a:alphaModFix/>
          </a:blip>
          <a:srcRect b="1570" l="36330" r="20511" t="68546"/>
          <a:stretch/>
        </p:blipFill>
        <p:spPr>
          <a:xfrm rot="244153">
            <a:off x="4539007" y="2626746"/>
            <a:ext cx="3817894" cy="3257409"/>
          </a:xfrm>
          <a:prstGeom prst="rect">
            <a:avLst/>
          </a:prstGeom>
          <a:noFill/>
          <a:ln cap="flat" cmpd="sng" w="28575">
            <a:solidFill>
              <a:srgbClr val="009386"/>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3"/>
                                        </p:tgtEl>
                                        <p:attrNameLst>
                                          <p:attrName>style.visibility</p:attrName>
                                        </p:attrNameLst>
                                      </p:cBhvr>
                                      <p:to>
                                        <p:strVal val="visible"/>
                                      </p:to>
                                    </p:set>
                                    <p:anim calcmode="lin" valueType="num">
                                      <p:cBhvr additive="base">
                                        <p:cTn dur="500"/>
                                        <p:tgtEl>
                                          <p:spTgt spid="19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5"/>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00" name="Google Shape;200;p15"/>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01" name="Google Shape;201;p15"/>
          <p:cNvSpPr txBox="1"/>
          <p:nvPr>
            <p:ph type="title"/>
          </p:nvPr>
        </p:nvSpPr>
        <p:spPr>
          <a:xfrm>
            <a:off x="434838" y="410670"/>
            <a:ext cx="7330738"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Next Encounters - James Cook</a:t>
            </a:r>
            <a:endParaRPr sz="3600">
              <a:solidFill>
                <a:schemeClr val="lt1"/>
              </a:solidFill>
              <a:latin typeface="Open Sans"/>
              <a:ea typeface="Open Sans"/>
              <a:cs typeface="Open Sans"/>
              <a:sym typeface="Open Sans"/>
            </a:endParaRPr>
          </a:p>
        </p:txBody>
      </p:sp>
      <p:sp>
        <p:nvSpPr>
          <p:cNvPr id="202" name="Google Shape;202;p15"/>
          <p:cNvSpPr/>
          <p:nvPr/>
        </p:nvSpPr>
        <p:spPr>
          <a:xfrm>
            <a:off x="784691" y="3429000"/>
            <a:ext cx="3174905"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There was more to follow.</a:t>
            </a:r>
            <a:endParaRPr/>
          </a:p>
        </p:txBody>
      </p:sp>
      <p:cxnSp>
        <p:nvCxnSpPr>
          <p:cNvPr id="203" name="Google Shape;203;p15"/>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204" name="Google Shape;204;p15"/>
          <p:cNvSpPr/>
          <p:nvPr/>
        </p:nvSpPr>
        <p:spPr>
          <a:xfrm>
            <a:off x="755649" y="5368585"/>
            <a:ext cx="4977943" cy="539846"/>
          </a:xfrm>
          <a:prstGeom prst="rect">
            <a:avLst/>
          </a:prstGeom>
          <a:solidFill>
            <a:srgbClr val="009386"/>
          </a:solidFill>
          <a:ln>
            <a:noFill/>
          </a:ln>
        </p:spPr>
        <p:txBody>
          <a:bodyPr anchorCtr="0" anchor="ctr" bIns="108000" lIns="108000" spcFirstLastPara="1" rIns="108000" wrap="square" tIns="108000">
            <a:noAutofit/>
          </a:bodyPr>
          <a:lstStyle/>
          <a:p>
            <a:pPr indent="0" lvl="0" marL="0" marR="0" rtl="0" algn="l">
              <a:spcBef>
                <a:spcPts val="0"/>
              </a:spcBef>
              <a:spcAft>
                <a:spcPts val="0"/>
              </a:spcAft>
              <a:buNone/>
            </a:pPr>
            <a:r>
              <a:rPr b="1" i="0" lang="en-GB" sz="1500" u="none" cap="none" strike="noStrike">
                <a:solidFill>
                  <a:schemeClr val="lt1"/>
                </a:solidFill>
                <a:latin typeface="Open Sans"/>
                <a:ea typeface="Open Sans"/>
                <a:cs typeface="Open Sans"/>
                <a:sym typeface="Open Sans"/>
              </a:rPr>
              <a:t>The Endeavour features on the New Zealand </a:t>
            </a:r>
            <a:br>
              <a:rPr b="1" i="0" lang="en-GB" sz="1500" u="none" cap="none" strike="noStrike">
                <a:solidFill>
                  <a:schemeClr val="lt1"/>
                </a:solidFill>
                <a:latin typeface="Open Sans"/>
                <a:ea typeface="Open Sans"/>
                <a:cs typeface="Open Sans"/>
                <a:sym typeface="Open Sans"/>
              </a:rPr>
            </a:br>
            <a:r>
              <a:rPr b="1" i="0" lang="en-GB" sz="1500" u="none" cap="none" strike="noStrike">
                <a:solidFill>
                  <a:schemeClr val="lt1"/>
                </a:solidFill>
                <a:latin typeface="Open Sans"/>
                <a:ea typeface="Open Sans"/>
                <a:cs typeface="Open Sans"/>
                <a:sym typeface="Open Sans"/>
              </a:rPr>
              <a:t>50c coin.</a:t>
            </a:r>
            <a:endParaRPr/>
          </a:p>
        </p:txBody>
      </p:sp>
      <p:pic>
        <p:nvPicPr>
          <p:cNvPr id="205" name="Google Shape;205;p15"/>
          <p:cNvPicPr preferRelativeResize="0"/>
          <p:nvPr/>
        </p:nvPicPr>
        <p:blipFill rotWithShape="1">
          <a:blip r:embed="rId3">
            <a:alphaModFix/>
          </a:blip>
          <a:srcRect b="-7194" l="-7936" r="-7936" t="-8675"/>
          <a:stretch/>
        </p:blipFill>
        <p:spPr>
          <a:xfrm rot="282571">
            <a:off x="5573802" y="3535539"/>
            <a:ext cx="2707268" cy="2724627"/>
          </a:xfrm>
          <a:prstGeom prst="rect">
            <a:avLst/>
          </a:prstGeom>
          <a:solidFill>
            <a:srgbClr val="BDE1DB"/>
          </a:solidFill>
          <a:ln cap="flat" cmpd="sng" w="28575">
            <a:solidFill>
              <a:srgbClr val="009386"/>
            </a:solidFill>
            <a:prstDash val="solid"/>
            <a:round/>
            <a:headEnd len="sm" w="sm" type="none"/>
            <a:tailEnd len="sm" w="sm" type="none"/>
          </a:ln>
        </p:spPr>
      </p:pic>
      <p:sp>
        <p:nvSpPr>
          <p:cNvPr id="206" name="Google Shape;206;p15"/>
          <p:cNvSpPr/>
          <p:nvPr/>
        </p:nvSpPr>
        <p:spPr>
          <a:xfrm>
            <a:off x="784691" y="1528127"/>
            <a:ext cx="7574618" cy="1695437"/>
          </a:xfrm>
          <a:prstGeom prst="rect">
            <a:avLst/>
          </a:prstGeom>
          <a:solidFill>
            <a:srgbClr val="BDE1DB"/>
          </a:solidFill>
          <a:ln>
            <a:noFill/>
          </a:ln>
        </p:spPr>
        <p:txBody>
          <a:bodyPr anchorCtr="0" anchor="ctr" bIns="108000" lIns="108000" spcFirstLastPara="1" rIns="108000" wrap="square" tIns="108000">
            <a:spAutoFit/>
          </a:bodyPr>
          <a:lstStyle/>
          <a:p>
            <a:pPr indent="0" lvl="0" marL="0" marR="0" rtl="0" algn="l">
              <a:spcBef>
                <a:spcPts val="0"/>
              </a:spcBef>
              <a:spcAft>
                <a:spcPts val="0"/>
              </a:spcAft>
              <a:buNone/>
            </a:pPr>
            <a:r>
              <a:rPr b="0" i="0" lang="en-GB" sz="1600" u="none" cap="none" strike="noStrike">
                <a:solidFill>
                  <a:srgbClr val="000000"/>
                </a:solidFill>
                <a:latin typeface="Open Sans"/>
                <a:ea typeface="Open Sans"/>
                <a:cs typeface="Open Sans"/>
                <a:sym typeface="Open Sans"/>
              </a:rPr>
              <a:t>The following day, three boats came ashore from the Endeavour. In one small boat, James Cook and three others were the first to land. The group were met by part of the </a:t>
            </a:r>
            <a:r>
              <a:rPr b="1" i="0" lang="en-GB" sz="1600" u="none" cap="none" strike="noStrike">
                <a:solidFill>
                  <a:srgbClr val="009386"/>
                </a:solidFill>
                <a:latin typeface="Open Sans"/>
                <a:ea typeface="Open Sans"/>
                <a:cs typeface="Open Sans"/>
                <a:sym typeface="Open Sans"/>
              </a:rPr>
              <a:t>Rongowhakaata</a:t>
            </a:r>
            <a:r>
              <a:rPr b="0" i="0" lang="en-GB" sz="1600" u="none" cap="none" strike="noStrike">
                <a:solidFill>
                  <a:srgbClr val="000000"/>
                </a:solidFill>
                <a:latin typeface="Open Sans"/>
                <a:ea typeface="Open Sans"/>
                <a:cs typeface="Open Sans"/>
                <a:sym typeface="Open Sans"/>
              </a:rPr>
              <a:t> tribe. In a misunderstood attempt to exchange weapons, a rangatira, </a:t>
            </a:r>
            <a:r>
              <a:rPr b="1" i="0" lang="en-GB" sz="1600" u="none" cap="none" strike="noStrike">
                <a:solidFill>
                  <a:srgbClr val="009386"/>
                </a:solidFill>
                <a:latin typeface="Open Sans"/>
                <a:ea typeface="Open Sans"/>
                <a:cs typeface="Open Sans"/>
                <a:sym typeface="Open Sans"/>
              </a:rPr>
              <a:t>Te</a:t>
            </a:r>
            <a:r>
              <a:rPr b="1" i="0" lang="en-GB" sz="1600" u="none" cap="none" strike="noStrike">
                <a:solidFill>
                  <a:srgbClr val="000000"/>
                </a:solidFill>
                <a:latin typeface="Open Sans"/>
                <a:ea typeface="Open Sans"/>
                <a:cs typeface="Open Sans"/>
                <a:sym typeface="Open Sans"/>
              </a:rPr>
              <a:t> </a:t>
            </a:r>
            <a:r>
              <a:rPr b="1" i="0" lang="en-GB" sz="1600" u="none" cap="none" strike="noStrike">
                <a:solidFill>
                  <a:srgbClr val="009386"/>
                </a:solidFill>
                <a:latin typeface="Open Sans"/>
                <a:ea typeface="Open Sans"/>
                <a:cs typeface="Open Sans"/>
                <a:sym typeface="Open Sans"/>
              </a:rPr>
              <a:t>Rakau</a:t>
            </a:r>
            <a:r>
              <a:rPr b="0" i="0" lang="en-GB" sz="1600" u="none" cap="none" strike="noStrike">
                <a:solidFill>
                  <a:srgbClr val="000000"/>
                </a:solidFill>
                <a:latin typeface="Open Sans"/>
                <a:ea typeface="Open Sans"/>
                <a:cs typeface="Open Sans"/>
                <a:sym typeface="Open Sans"/>
              </a:rPr>
              <a:t>, took a sword from one of the crew and in response, the crew opened fire. Te Rakau was shot twice and killed, and other members of the tribe were also wounded.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204"/>
                                        </p:tgtEl>
                                        <p:attrNameLst>
                                          <p:attrName>style.visibility</p:attrName>
                                        </p:attrNameLst>
                                      </p:cBhvr>
                                      <p:to>
                                        <p:strVal val="visible"/>
                                      </p:to>
                                    </p:set>
                                    <p:anim calcmode="lin" valueType="num">
                                      <p:cBhvr additive="base">
                                        <p:cTn dur="1000"/>
                                        <p:tgtEl>
                                          <p:spTgt spid="20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6"/>
                                        </p:tgtEl>
                                        <p:attrNameLst>
                                          <p:attrName>style.visibility</p:attrName>
                                        </p:attrNameLst>
                                      </p:cBhvr>
                                      <p:to>
                                        <p:strVal val="visible"/>
                                      </p:to>
                                    </p:set>
                                    <p:anim calcmode="lin" valueType="num">
                                      <p:cBhvr additive="base">
                                        <p:cTn dur="500"/>
                                        <p:tgtEl>
                                          <p:spTgt spid="206"/>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5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6"/>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12" name="Google Shape;212;p16"/>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13" name="Google Shape;213;p16"/>
          <p:cNvSpPr txBox="1"/>
          <p:nvPr>
            <p:ph type="title"/>
          </p:nvPr>
        </p:nvSpPr>
        <p:spPr>
          <a:xfrm>
            <a:off x="434838" y="410670"/>
            <a:ext cx="7330738"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Next Encounters - James Cook</a:t>
            </a:r>
            <a:endParaRPr sz="3600">
              <a:solidFill>
                <a:schemeClr val="lt1"/>
              </a:solidFill>
              <a:latin typeface="Open Sans"/>
              <a:ea typeface="Open Sans"/>
              <a:cs typeface="Open Sans"/>
              <a:sym typeface="Open Sans"/>
            </a:endParaRPr>
          </a:p>
        </p:txBody>
      </p:sp>
      <p:sp>
        <p:nvSpPr>
          <p:cNvPr id="214" name="Google Shape;214;p16"/>
          <p:cNvSpPr/>
          <p:nvPr/>
        </p:nvSpPr>
        <p:spPr>
          <a:xfrm>
            <a:off x="755651" y="1532899"/>
            <a:ext cx="5211395" cy="172354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Later that same day, two fishing waka approached the Endeavour. The ship's crew attempted to pull them onboard, apparently to gain their friendship. The waka quickly paddled away, but Cook ordered shots fired over their heads. In response, the Māori fishermen threw everything they had at them, which included fish, paddles, tackle and anchor stones. </a:t>
            </a:r>
            <a:endParaRPr/>
          </a:p>
        </p:txBody>
      </p:sp>
      <p:cxnSp>
        <p:nvCxnSpPr>
          <p:cNvPr id="215" name="Google Shape;215;p16"/>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216" name="Google Shape;216;p16"/>
          <p:cNvSpPr/>
          <p:nvPr/>
        </p:nvSpPr>
        <p:spPr>
          <a:xfrm>
            <a:off x="755651" y="3368614"/>
            <a:ext cx="5035550" cy="261610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In the conflict that followed, Cook ordered the waka to be scuttled (sunk). In the process, at least four fishermen were killed, and three young Māori boys were taken prisoner on board the Endeavour.</a:t>
            </a:r>
            <a:endParaRPr/>
          </a:p>
          <a:p>
            <a:pPr indent="0" lvl="0" marL="0" marR="0" rtl="0" algn="l">
              <a:spcBef>
                <a:spcPts val="1200"/>
              </a:spcBef>
              <a:spcAft>
                <a:spcPts val="0"/>
              </a:spcAft>
              <a:buNone/>
            </a:pPr>
            <a:r>
              <a:rPr b="0" i="0" lang="en-GB" sz="1600" u="none" cap="none" strike="noStrike">
                <a:solidFill>
                  <a:schemeClr val="dk1"/>
                </a:solidFill>
                <a:latin typeface="Open Sans"/>
                <a:ea typeface="Open Sans"/>
                <a:cs typeface="Open Sans"/>
                <a:sym typeface="Open Sans"/>
              </a:rPr>
              <a:t>Tupaia stayed close to the boys overnight, and in the morning, he accompanied them back to shore unharmed. Tupaia laid a British Red Coat on the body of the dead rangatira Te Rakau as a mark of respect. During this encounter, the crew of the Endeavour stood back and let Tupaia take the lead.</a:t>
            </a:r>
            <a:endParaRPr/>
          </a:p>
        </p:txBody>
      </p:sp>
      <p:sp>
        <p:nvSpPr>
          <p:cNvPr id="217" name="Google Shape;217;p16"/>
          <p:cNvSpPr/>
          <p:nvPr/>
        </p:nvSpPr>
        <p:spPr>
          <a:xfrm rot="211230">
            <a:off x="6268954" y="2179346"/>
            <a:ext cx="2559375" cy="3393256"/>
          </a:xfrm>
          <a:prstGeom prst="rect">
            <a:avLst/>
          </a:prstGeom>
          <a:blipFill rotWithShape="1">
            <a:blip r:embed="rId3">
              <a:alphaModFix/>
            </a:blip>
            <a:stretch>
              <a:fillRect b="-57454" l="-40539" r="-36781" t="-41191"/>
            </a:stretch>
          </a:blipFill>
          <a:ln cap="flat" cmpd="sng" w="28575">
            <a:solidFill>
              <a:srgbClr val="00938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7"/>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23" name="Google Shape;223;p17"/>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24" name="Google Shape;224;p17"/>
          <p:cNvSpPr txBox="1"/>
          <p:nvPr>
            <p:ph type="title"/>
          </p:nvPr>
        </p:nvSpPr>
        <p:spPr>
          <a:xfrm>
            <a:off x="434838" y="410670"/>
            <a:ext cx="7330738"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Next Encounters - James Cook</a:t>
            </a:r>
            <a:endParaRPr sz="3600">
              <a:solidFill>
                <a:schemeClr val="lt1"/>
              </a:solidFill>
              <a:latin typeface="Open Sans"/>
              <a:ea typeface="Open Sans"/>
              <a:cs typeface="Open Sans"/>
              <a:sym typeface="Open Sans"/>
            </a:endParaRPr>
          </a:p>
        </p:txBody>
      </p:sp>
      <p:sp>
        <p:nvSpPr>
          <p:cNvPr id="225" name="Google Shape;225;p17"/>
          <p:cNvSpPr/>
          <p:nvPr/>
        </p:nvSpPr>
        <p:spPr>
          <a:xfrm>
            <a:off x="755650" y="1561515"/>
            <a:ext cx="7632700" cy="187743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These first encounters had been a failure for Cook and a distressing experience for Māori. The crew of the Endeavour reported that they could hear sounds of grieving from the shore. </a:t>
            </a:r>
            <a:endParaRPr/>
          </a:p>
          <a:p>
            <a:pPr indent="0" lvl="0" marL="0" marR="0" rtl="0" algn="l">
              <a:spcBef>
                <a:spcPts val="1200"/>
              </a:spcBef>
              <a:spcAft>
                <a:spcPts val="0"/>
              </a:spcAft>
              <a:buNone/>
            </a:pPr>
            <a:r>
              <a:rPr b="0" i="0" lang="en-GB" sz="1600" u="none" cap="none" strike="noStrike">
                <a:solidFill>
                  <a:schemeClr val="dk1"/>
                </a:solidFill>
                <a:latin typeface="Open Sans"/>
                <a:ea typeface="Open Sans"/>
                <a:cs typeface="Open Sans"/>
                <a:sym typeface="Open Sans"/>
              </a:rPr>
              <a:t>As Cook continued his voyage around Aotearoa New Zealand, Tupaia would prove to be a pivotal go-between to try and smooth relations with Maori. However, there would still be more misunderstandings and violent encounters, particularly around trade and protocol.</a:t>
            </a:r>
            <a:endParaRPr/>
          </a:p>
        </p:txBody>
      </p:sp>
      <p:cxnSp>
        <p:nvCxnSpPr>
          <p:cNvPr id="226" name="Google Shape;226;p17"/>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227" name="Google Shape;227;p17"/>
          <p:cNvSpPr/>
          <p:nvPr/>
        </p:nvSpPr>
        <p:spPr>
          <a:xfrm>
            <a:off x="2648341" y="5820241"/>
            <a:ext cx="2903732" cy="398573"/>
          </a:xfrm>
          <a:prstGeom prst="rect">
            <a:avLst/>
          </a:prstGeom>
          <a:solidFill>
            <a:srgbClr val="009386"/>
          </a:solidFill>
          <a:ln>
            <a:noFill/>
          </a:ln>
        </p:spPr>
        <p:txBody>
          <a:bodyPr anchorCtr="0" anchor="ctr" bIns="108000" lIns="108000" spcFirstLastPara="1" rIns="108000" wrap="square" tIns="108000">
            <a:noAutofit/>
          </a:bodyPr>
          <a:lstStyle/>
          <a:p>
            <a:pPr indent="0" lvl="0" marL="0" marR="0" rtl="0" algn="ctr">
              <a:spcBef>
                <a:spcPts val="0"/>
              </a:spcBef>
              <a:spcAft>
                <a:spcPts val="0"/>
              </a:spcAft>
              <a:buNone/>
            </a:pPr>
            <a:r>
              <a:rPr b="1" i="0" lang="en-GB" sz="1500" u="none" cap="none" strike="noStrike">
                <a:solidFill>
                  <a:schemeClr val="lt1"/>
                </a:solidFill>
                <a:latin typeface="Open Sans"/>
                <a:ea typeface="Open Sans"/>
                <a:cs typeface="Open Sans"/>
                <a:sym typeface="Open Sans"/>
              </a:rPr>
              <a:t>HMS Endeavour</a:t>
            </a:r>
            <a:endParaRPr/>
          </a:p>
        </p:txBody>
      </p:sp>
      <p:pic>
        <p:nvPicPr>
          <p:cNvPr id="228" name="Google Shape;228;p17"/>
          <p:cNvPicPr preferRelativeResize="0"/>
          <p:nvPr/>
        </p:nvPicPr>
        <p:blipFill rotWithShape="1">
          <a:blip r:embed="rId3">
            <a:alphaModFix/>
          </a:blip>
          <a:srcRect b="0" l="-61" r="-1" t="0"/>
          <a:stretch/>
        </p:blipFill>
        <p:spPr>
          <a:xfrm rot="212878">
            <a:off x="5448694" y="3533605"/>
            <a:ext cx="3150116" cy="2941207"/>
          </a:xfrm>
          <a:prstGeom prst="rect">
            <a:avLst/>
          </a:prstGeom>
          <a:noFill/>
          <a:ln cap="flat" cmpd="sng" w="28575">
            <a:solidFill>
              <a:srgbClr val="009386"/>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227"/>
                                        </p:tgtEl>
                                        <p:attrNameLst>
                                          <p:attrName>style.visibility</p:attrName>
                                        </p:attrNameLst>
                                      </p:cBhvr>
                                      <p:to>
                                        <p:strVal val="visible"/>
                                      </p:to>
                                    </p:set>
                                    <p:anim calcmode="lin" valueType="num">
                                      <p:cBhvr additive="base">
                                        <p:cTn dur="1000"/>
                                        <p:tgtEl>
                                          <p:spTgt spid="22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8"/>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34" name="Google Shape;234;p18"/>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35" name="Google Shape;235;p18"/>
          <p:cNvSpPr txBox="1"/>
          <p:nvPr>
            <p:ph type="title"/>
          </p:nvPr>
        </p:nvSpPr>
        <p:spPr>
          <a:xfrm>
            <a:off x="434838" y="410670"/>
            <a:ext cx="7330738"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Next Encounters - James Cook</a:t>
            </a:r>
            <a:endParaRPr sz="3600">
              <a:solidFill>
                <a:schemeClr val="lt1"/>
              </a:solidFill>
              <a:latin typeface="Open Sans"/>
              <a:ea typeface="Open Sans"/>
              <a:cs typeface="Open Sans"/>
              <a:sym typeface="Open Sans"/>
            </a:endParaRPr>
          </a:p>
        </p:txBody>
      </p:sp>
      <p:sp>
        <p:nvSpPr>
          <p:cNvPr id="236" name="Google Shape;236;p18"/>
          <p:cNvSpPr/>
          <p:nvPr/>
        </p:nvSpPr>
        <p:spPr>
          <a:xfrm>
            <a:off x="755650" y="1560848"/>
            <a:ext cx="7632700" cy="163121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In 2019, on the 250th anniversary of James Cook’s first arrival in New Zealand, the British government expressed its regret at the killing of nine Māori in this first encounter, but did not go as far as a formal apology. </a:t>
            </a:r>
            <a:endParaRPr/>
          </a:p>
          <a:p>
            <a:pPr indent="0" lvl="0" marL="0" marR="0" rtl="0" algn="l">
              <a:spcBef>
                <a:spcPts val="1200"/>
              </a:spcBef>
              <a:spcAft>
                <a:spcPts val="0"/>
              </a:spcAft>
              <a:buNone/>
            </a:pPr>
            <a:r>
              <a:rPr b="0" i="0" lang="en-GB" sz="1600" u="none" cap="none" strike="noStrike">
                <a:solidFill>
                  <a:schemeClr val="dk1"/>
                </a:solidFill>
                <a:latin typeface="Open Sans"/>
                <a:ea typeface="Open Sans"/>
                <a:cs typeface="Open Sans"/>
                <a:sym typeface="Open Sans"/>
              </a:rPr>
              <a:t>Reactions to the expression of regret varied: some Māori rejected it, while others saw it as a step of reconciliation and an opportunity for dialogue moving forward.</a:t>
            </a:r>
            <a:endParaRPr/>
          </a:p>
        </p:txBody>
      </p:sp>
      <p:cxnSp>
        <p:nvCxnSpPr>
          <p:cNvPr id="237" name="Google Shape;237;p18"/>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pic>
        <p:nvPicPr>
          <p:cNvPr id="238" name="Google Shape;238;p18"/>
          <p:cNvPicPr preferRelativeResize="0"/>
          <p:nvPr/>
        </p:nvPicPr>
        <p:blipFill rotWithShape="1">
          <a:blip r:embed="rId3">
            <a:alphaModFix/>
          </a:blip>
          <a:srcRect b="0" l="1779" r="1241" t="1947"/>
          <a:stretch/>
        </p:blipFill>
        <p:spPr>
          <a:xfrm>
            <a:off x="2389093" y="3586419"/>
            <a:ext cx="4365814" cy="2860911"/>
          </a:xfrm>
          <a:prstGeom prst="rect">
            <a:avLst/>
          </a:prstGeom>
          <a:noFill/>
          <a:ln cap="flat" cmpd="sng" w="28575">
            <a:solidFill>
              <a:srgbClr val="009386"/>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 name="Shape 34"/>
        <p:cNvGrpSpPr/>
        <p:nvPr/>
      </p:nvGrpSpPr>
      <p:grpSpPr>
        <a:xfrm>
          <a:off x="0" y="0"/>
          <a:ext cx="0" cy="0"/>
          <a:chOff x="0" y="0"/>
          <a:chExt cx="0" cy="0"/>
        </a:xfrm>
      </p:grpSpPr>
      <p:sp>
        <p:nvSpPr>
          <p:cNvPr id="35" name="Google Shape;35;g2c5ddf68283_0_7"/>
          <p:cNvSpPr txBox="1"/>
          <p:nvPr>
            <p:ph type="title"/>
          </p:nvPr>
        </p:nvSpPr>
        <p:spPr>
          <a:xfrm>
            <a:off x="457198" y="438151"/>
            <a:ext cx="8220000" cy="994200"/>
          </a:xfrm>
          <a:prstGeom prst="rect">
            <a:avLst/>
          </a:prstGeom>
        </p:spPr>
        <p:txBody>
          <a:bodyPr anchorCtr="1" anchor="ctr" bIns="252000" lIns="252000" spcFirstLastPara="1" rIns="252000" wrap="square" tIns="252000">
            <a:noAutofit/>
          </a:bodyPr>
          <a:lstStyle/>
          <a:p>
            <a:pPr indent="0" lvl="0" marL="0" rtl="0" algn="l">
              <a:spcBef>
                <a:spcPts val="0"/>
              </a:spcBef>
              <a:spcAft>
                <a:spcPts val="0"/>
              </a:spcAft>
              <a:buNone/>
            </a:pPr>
            <a:r>
              <a:rPr lang="en-GB"/>
              <a:t>Australia’s Thoughts Of NZ</a:t>
            </a:r>
            <a:endParaRPr/>
          </a:p>
        </p:txBody>
      </p:sp>
      <p:sp>
        <p:nvSpPr>
          <p:cNvPr id="36" name="Google Shape;36;g2c5ddf68283_0_7"/>
          <p:cNvSpPr txBox="1"/>
          <p:nvPr/>
        </p:nvSpPr>
        <p:spPr>
          <a:xfrm>
            <a:off x="604350" y="1274375"/>
            <a:ext cx="7896000" cy="50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1C1C1C"/>
                </a:solidFill>
              </a:rPr>
              <a:t>Watch the following </a:t>
            </a:r>
            <a:r>
              <a:rPr lang="en-GB" sz="1800" u="sng">
                <a:solidFill>
                  <a:schemeClr val="hlink"/>
                </a:solidFill>
                <a:hlinkClick r:id="rId3"/>
              </a:rPr>
              <a:t>video</a:t>
            </a:r>
            <a:r>
              <a:rPr lang="en-GB" sz="1800">
                <a:solidFill>
                  <a:srgbClr val="1C1C1C"/>
                </a:solidFill>
              </a:rPr>
              <a:t> about what Australians think of New Zealand.</a:t>
            </a:r>
            <a:endParaRPr sz="1800">
              <a:solidFill>
                <a:srgbClr val="1C1C1C"/>
              </a:solidFill>
            </a:endParaRPr>
          </a:p>
        </p:txBody>
      </p:sp>
      <p:pic>
        <p:nvPicPr>
          <p:cNvPr id="37" name="Google Shape;37;g2c5ddf68283_0_7"/>
          <p:cNvPicPr preferRelativeResize="0"/>
          <p:nvPr/>
        </p:nvPicPr>
        <p:blipFill>
          <a:blip r:embed="rId4">
            <a:alphaModFix/>
          </a:blip>
          <a:stretch>
            <a:fillRect/>
          </a:stretch>
        </p:blipFill>
        <p:spPr>
          <a:xfrm>
            <a:off x="924000" y="1773625"/>
            <a:ext cx="7260925" cy="44274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9"/>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44" name="Google Shape;244;p19"/>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45" name="Google Shape;245;p19"/>
          <p:cNvSpPr txBox="1"/>
          <p:nvPr>
            <p:ph type="title"/>
          </p:nvPr>
        </p:nvSpPr>
        <p:spPr>
          <a:xfrm>
            <a:off x="434838" y="410670"/>
            <a:ext cx="4388428"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More Encounters</a:t>
            </a:r>
            <a:endParaRPr/>
          </a:p>
        </p:txBody>
      </p:sp>
      <p:sp>
        <p:nvSpPr>
          <p:cNvPr id="246" name="Google Shape;246;p19"/>
          <p:cNvSpPr/>
          <p:nvPr/>
        </p:nvSpPr>
        <p:spPr>
          <a:xfrm>
            <a:off x="755650" y="1647663"/>
            <a:ext cx="7632700" cy="98488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In 1769 and 1772, French ships also came to explore the country. While some friendly relations were established with Māori at times, there were also violent encounters where both French and Māori were killed. These were mostly over wrong assumptions, misunderstandings and breaches of Māori tikanga.</a:t>
            </a:r>
            <a:endParaRPr/>
          </a:p>
        </p:txBody>
      </p:sp>
      <p:cxnSp>
        <p:nvCxnSpPr>
          <p:cNvPr id="247" name="Google Shape;247;p19"/>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pic>
        <p:nvPicPr>
          <p:cNvPr id="248" name="Google Shape;248;p19"/>
          <p:cNvPicPr preferRelativeResize="0"/>
          <p:nvPr/>
        </p:nvPicPr>
        <p:blipFill rotWithShape="1">
          <a:blip r:embed="rId3">
            <a:alphaModFix/>
          </a:blip>
          <a:srcRect b="6322" l="0" r="0" t="6322"/>
          <a:stretch/>
        </p:blipFill>
        <p:spPr>
          <a:xfrm>
            <a:off x="2310282" y="3586419"/>
            <a:ext cx="4523435" cy="2860911"/>
          </a:xfrm>
          <a:prstGeom prst="rect">
            <a:avLst/>
          </a:prstGeom>
          <a:noFill/>
          <a:ln cap="flat" cmpd="sng" w="28575">
            <a:solidFill>
              <a:srgbClr val="009386"/>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0"/>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54" name="Google Shape;254;p20"/>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55" name="Google Shape;255;p20"/>
          <p:cNvSpPr txBox="1"/>
          <p:nvPr>
            <p:ph type="title"/>
          </p:nvPr>
        </p:nvSpPr>
        <p:spPr>
          <a:xfrm>
            <a:off x="434838" y="410670"/>
            <a:ext cx="5406404"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Time for a Breather…</a:t>
            </a:r>
            <a:endParaRPr sz="3600">
              <a:solidFill>
                <a:schemeClr val="lt1"/>
              </a:solidFill>
              <a:latin typeface="Open Sans"/>
              <a:ea typeface="Open Sans"/>
              <a:cs typeface="Open Sans"/>
              <a:sym typeface="Open Sans"/>
            </a:endParaRPr>
          </a:p>
        </p:txBody>
      </p:sp>
      <p:sp>
        <p:nvSpPr>
          <p:cNvPr id="256" name="Google Shape;256;p20"/>
          <p:cNvSpPr/>
          <p:nvPr/>
        </p:nvSpPr>
        <p:spPr>
          <a:xfrm>
            <a:off x="755650" y="1492389"/>
            <a:ext cx="7632700" cy="113877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There’s been a lot of information to take in as you’ve been learning about these complicated interactions. It’s a good time to take a breather and reflect.</a:t>
            </a:r>
            <a:endParaRPr/>
          </a:p>
          <a:p>
            <a:pPr indent="0" lvl="0" marL="0" marR="0" rtl="0" algn="l">
              <a:spcBef>
                <a:spcPts val="1200"/>
              </a:spcBef>
              <a:spcAft>
                <a:spcPts val="0"/>
              </a:spcAft>
              <a:buNone/>
            </a:pPr>
            <a:r>
              <a:rPr b="1" i="0" lang="en-GB" sz="1600" u="none" cap="none" strike="noStrike">
                <a:solidFill>
                  <a:srgbClr val="009386"/>
                </a:solidFill>
                <a:latin typeface="Open Sans"/>
                <a:ea typeface="Open Sans"/>
                <a:cs typeface="Open Sans"/>
                <a:sym typeface="Open Sans"/>
              </a:rPr>
              <a:t>You</a:t>
            </a:r>
            <a:r>
              <a:rPr b="1" lang="en-GB" sz="1600">
                <a:solidFill>
                  <a:srgbClr val="009386"/>
                </a:solidFill>
                <a:latin typeface="Open Sans"/>
                <a:ea typeface="Open Sans"/>
                <a:cs typeface="Open Sans"/>
                <a:sym typeface="Open Sans"/>
              </a:rPr>
              <a:t> will answer</a:t>
            </a:r>
            <a:r>
              <a:rPr b="1" i="0" lang="en-GB" sz="1600" u="none" cap="none" strike="noStrike">
                <a:solidFill>
                  <a:srgbClr val="009386"/>
                </a:solidFill>
                <a:latin typeface="Open Sans"/>
                <a:ea typeface="Open Sans"/>
                <a:cs typeface="Open Sans"/>
                <a:sym typeface="Open Sans"/>
              </a:rPr>
              <a:t> these questions in you</a:t>
            </a:r>
            <a:r>
              <a:rPr b="1" lang="en-GB" sz="1600">
                <a:solidFill>
                  <a:srgbClr val="009386"/>
                </a:solidFill>
                <a:latin typeface="Open Sans"/>
                <a:ea typeface="Open Sans"/>
                <a:cs typeface="Open Sans"/>
                <a:sym typeface="Open Sans"/>
              </a:rPr>
              <a:t>r global studies books</a:t>
            </a:r>
            <a:r>
              <a:rPr b="1" i="0" lang="en-GB" sz="1600" u="none" cap="none" strike="noStrike">
                <a:solidFill>
                  <a:srgbClr val="009386"/>
                </a:solidFill>
                <a:latin typeface="Open Sans"/>
                <a:ea typeface="Open Sans"/>
                <a:cs typeface="Open Sans"/>
                <a:sym typeface="Open Sans"/>
              </a:rPr>
              <a:t>:</a:t>
            </a:r>
            <a:endParaRPr/>
          </a:p>
        </p:txBody>
      </p:sp>
      <p:cxnSp>
        <p:nvCxnSpPr>
          <p:cNvPr id="257" name="Google Shape;257;p20"/>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258" name="Google Shape;258;p20"/>
          <p:cNvSpPr/>
          <p:nvPr/>
        </p:nvSpPr>
        <p:spPr>
          <a:xfrm>
            <a:off x="1163425" y="2765636"/>
            <a:ext cx="6663503" cy="471245"/>
          </a:xfrm>
          <a:prstGeom prst="rect">
            <a:avLst/>
          </a:prstGeom>
          <a:solidFill>
            <a:srgbClr val="009386"/>
          </a:solidFill>
          <a:ln cap="flat" cmpd="sng" w="28575">
            <a:solidFill>
              <a:srgbClr val="BDE1DB"/>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l">
              <a:spcBef>
                <a:spcPts val="0"/>
              </a:spcBef>
              <a:spcAft>
                <a:spcPts val="0"/>
              </a:spcAft>
              <a:buNone/>
            </a:pPr>
            <a:r>
              <a:rPr b="0" i="0" lang="en-GB" sz="1600" u="none" cap="none" strike="noStrike">
                <a:solidFill>
                  <a:schemeClr val="lt1"/>
                </a:solidFill>
                <a:latin typeface="Open Sans"/>
                <a:ea typeface="Open Sans"/>
                <a:cs typeface="Open Sans"/>
                <a:sym typeface="Open Sans"/>
              </a:rPr>
              <a:t>What have you learnt so far that you didn’t know before?</a:t>
            </a:r>
            <a:endParaRPr/>
          </a:p>
        </p:txBody>
      </p:sp>
      <p:sp>
        <p:nvSpPr>
          <p:cNvPr id="259" name="Google Shape;259;p20"/>
          <p:cNvSpPr/>
          <p:nvPr/>
        </p:nvSpPr>
        <p:spPr>
          <a:xfrm>
            <a:off x="755650" y="2769661"/>
            <a:ext cx="407775" cy="464331"/>
          </a:xfrm>
          <a:prstGeom prst="rect">
            <a:avLst/>
          </a:prstGeom>
          <a:solidFill>
            <a:srgbClr val="FFFFFF"/>
          </a:solidFill>
          <a:ln cap="flat" cmpd="sng" w="28575">
            <a:solidFill>
              <a:srgbClr val="BDE1DB"/>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ctr">
              <a:spcBef>
                <a:spcPts val="0"/>
              </a:spcBef>
              <a:spcAft>
                <a:spcPts val="0"/>
              </a:spcAft>
              <a:buNone/>
            </a:pPr>
            <a:r>
              <a:rPr b="1" i="0" lang="en-GB" sz="1600" u="none" cap="none" strike="noStrike">
                <a:solidFill>
                  <a:srgbClr val="009386"/>
                </a:solidFill>
                <a:latin typeface="Open Sans"/>
                <a:ea typeface="Open Sans"/>
                <a:cs typeface="Open Sans"/>
                <a:sym typeface="Open Sans"/>
              </a:rPr>
              <a:t>1</a:t>
            </a:r>
            <a:endParaRPr/>
          </a:p>
        </p:txBody>
      </p:sp>
      <p:sp>
        <p:nvSpPr>
          <p:cNvPr id="260" name="Google Shape;260;p20"/>
          <p:cNvSpPr/>
          <p:nvPr/>
        </p:nvSpPr>
        <p:spPr>
          <a:xfrm>
            <a:off x="1163425" y="3565660"/>
            <a:ext cx="6663503" cy="461442"/>
          </a:xfrm>
          <a:prstGeom prst="rect">
            <a:avLst/>
          </a:prstGeom>
          <a:solidFill>
            <a:srgbClr val="009386"/>
          </a:solidFill>
          <a:ln cap="flat" cmpd="sng" w="28575">
            <a:solidFill>
              <a:srgbClr val="BDE1DB"/>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l">
              <a:spcBef>
                <a:spcPts val="0"/>
              </a:spcBef>
              <a:spcAft>
                <a:spcPts val="0"/>
              </a:spcAft>
              <a:buNone/>
            </a:pPr>
            <a:r>
              <a:rPr b="0" i="0" lang="en-GB" sz="1600" u="none" cap="none" strike="noStrike">
                <a:solidFill>
                  <a:schemeClr val="lt1"/>
                </a:solidFill>
                <a:latin typeface="Open Sans"/>
                <a:ea typeface="Open Sans"/>
                <a:cs typeface="Open Sans"/>
                <a:sym typeface="Open Sans"/>
              </a:rPr>
              <a:t>What has surprised you?</a:t>
            </a:r>
            <a:endParaRPr/>
          </a:p>
        </p:txBody>
      </p:sp>
      <p:sp>
        <p:nvSpPr>
          <p:cNvPr id="261" name="Google Shape;261;p20"/>
          <p:cNvSpPr/>
          <p:nvPr/>
        </p:nvSpPr>
        <p:spPr>
          <a:xfrm>
            <a:off x="755650" y="3562770"/>
            <a:ext cx="407775" cy="464331"/>
          </a:xfrm>
          <a:prstGeom prst="rect">
            <a:avLst/>
          </a:prstGeom>
          <a:solidFill>
            <a:srgbClr val="FFFFFF"/>
          </a:solidFill>
          <a:ln cap="flat" cmpd="sng" w="28575">
            <a:solidFill>
              <a:srgbClr val="BDE1DB"/>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ctr">
              <a:spcBef>
                <a:spcPts val="0"/>
              </a:spcBef>
              <a:spcAft>
                <a:spcPts val="0"/>
              </a:spcAft>
              <a:buNone/>
            </a:pPr>
            <a:r>
              <a:rPr b="1" i="0" lang="en-GB" sz="1600" u="none" cap="none" strike="noStrike">
                <a:solidFill>
                  <a:srgbClr val="009386"/>
                </a:solidFill>
                <a:latin typeface="Open Sans"/>
                <a:ea typeface="Open Sans"/>
                <a:cs typeface="Open Sans"/>
                <a:sym typeface="Open Sans"/>
              </a:rPr>
              <a:t>2</a:t>
            </a:r>
            <a:endParaRPr/>
          </a:p>
        </p:txBody>
      </p:sp>
      <p:sp>
        <p:nvSpPr>
          <p:cNvPr id="262" name="Google Shape;262;p20"/>
          <p:cNvSpPr/>
          <p:nvPr/>
        </p:nvSpPr>
        <p:spPr>
          <a:xfrm>
            <a:off x="1163425" y="4342465"/>
            <a:ext cx="6663503" cy="464331"/>
          </a:xfrm>
          <a:prstGeom prst="rect">
            <a:avLst/>
          </a:prstGeom>
          <a:solidFill>
            <a:srgbClr val="009386"/>
          </a:solidFill>
          <a:ln cap="flat" cmpd="sng" w="28575">
            <a:solidFill>
              <a:srgbClr val="BDE1DB"/>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l">
              <a:spcBef>
                <a:spcPts val="0"/>
              </a:spcBef>
              <a:spcAft>
                <a:spcPts val="0"/>
              </a:spcAft>
              <a:buNone/>
            </a:pPr>
            <a:r>
              <a:rPr b="0" i="0" lang="en-GB" sz="1600" u="none" cap="none" strike="noStrike">
                <a:solidFill>
                  <a:schemeClr val="lt1"/>
                </a:solidFill>
                <a:latin typeface="Open Sans"/>
                <a:ea typeface="Open Sans"/>
                <a:cs typeface="Open Sans"/>
                <a:sym typeface="Open Sans"/>
              </a:rPr>
              <a:t>What further questions do you have, or what are you curious about?</a:t>
            </a:r>
            <a:endParaRPr/>
          </a:p>
        </p:txBody>
      </p:sp>
      <p:sp>
        <p:nvSpPr>
          <p:cNvPr id="263" name="Google Shape;263;p20"/>
          <p:cNvSpPr/>
          <p:nvPr/>
        </p:nvSpPr>
        <p:spPr>
          <a:xfrm>
            <a:off x="755650" y="4343262"/>
            <a:ext cx="407775" cy="464331"/>
          </a:xfrm>
          <a:prstGeom prst="rect">
            <a:avLst/>
          </a:prstGeom>
          <a:solidFill>
            <a:srgbClr val="FFFFFF"/>
          </a:solidFill>
          <a:ln cap="flat" cmpd="sng" w="28575">
            <a:solidFill>
              <a:srgbClr val="BDE1DB"/>
            </a:solidFill>
            <a:prstDash val="solid"/>
            <a:miter lim="800000"/>
            <a:headEnd len="sm" w="sm" type="none"/>
            <a:tailEnd len="sm" w="sm" type="none"/>
          </a:ln>
        </p:spPr>
        <p:txBody>
          <a:bodyPr anchorCtr="0" anchor="ctr" bIns="108000" lIns="108000" spcFirstLastPara="1" rIns="108000" wrap="square" tIns="108000">
            <a:noAutofit/>
          </a:bodyPr>
          <a:lstStyle/>
          <a:p>
            <a:pPr indent="0" lvl="0" marL="0" marR="0" rtl="0" algn="ctr">
              <a:spcBef>
                <a:spcPts val="0"/>
              </a:spcBef>
              <a:spcAft>
                <a:spcPts val="0"/>
              </a:spcAft>
              <a:buNone/>
            </a:pPr>
            <a:r>
              <a:rPr b="1" i="0" lang="en-GB" sz="1600" u="none" cap="none" strike="noStrike">
                <a:solidFill>
                  <a:srgbClr val="009386"/>
                </a:solidFill>
                <a:latin typeface="Open Sans"/>
                <a:ea typeface="Open Sans"/>
                <a:cs typeface="Open Sans"/>
                <a:sym typeface="Open Sans"/>
              </a:rPr>
              <a:t>3</a:t>
            </a:r>
            <a:endParaRPr/>
          </a:p>
        </p:txBody>
      </p:sp>
      <p:sp>
        <p:nvSpPr>
          <p:cNvPr id="264" name="Google Shape;264;p20"/>
          <p:cNvSpPr/>
          <p:nvPr/>
        </p:nvSpPr>
        <p:spPr>
          <a:xfrm>
            <a:off x="755650" y="5044035"/>
            <a:ext cx="7632700" cy="98488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GB" sz="1600" u="none" cap="none" strike="noStrike">
                <a:solidFill>
                  <a:srgbClr val="009386"/>
                </a:solidFill>
                <a:latin typeface="Open Sans"/>
                <a:ea typeface="Open Sans"/>
                <a:cs typeface="Open Sans"/>
                <a:sym typeface="Open Sans"/>
              </a:rPr>
              <a:t>Group the </a:t>
            </a:r>
            <a:r>
              <a:rPr b="1" lang="en-GB" sz="1600">
                <a:solidFill>
                  <a:srgbClr val="009386"/>
                </a:solidFill>
                <a:latin typeface="Open Sans"/>
                <a:ea typeface="Open Sans"/>
                <a:cs typeface="Open Sans"/>
                <a:sym typeface="Open Sans"/>
              </a:rPr>
              <a:t>answers </a:t>
            </a:r>
            <a:r>
              <a:rPr b="1" i="0" lang="en-GB" sz="1600" u="none" cap="none" strike="noStrike">
                <a:solidFill>
                  <a:srgbClr val="009386"/>
                </a:solidFill>
                <a:latin typeface="Open Sans"/>
                <a:ea typeface="Open Sans"/>
                <a:cs typeface="Open Sans"/>
                <a:sym typeface="Open Sans"/>
              </a:rPr>
              <a:t>together and see what responses are the same. </a:t>
            </a:r>
            <a:r>
              <a:rPr b="1" lang="en-GB" sz="1600">
                <a:solidFill>
                  <a:srgbClr val="009386"/>
                </a:solidFill>
                <a:latin typeface="Open Sans"/>
                <a:ea typeface="Open Sans"/>
                <a:cs typeface="Open Sans"/>
                <a:sym typeface="Open Sans"/>
              </a:rPr>
              <a:t>See i</a:t>
            </a:r>
            <a:r>
              <a:rPr b="1" i="0" lang="en-GB" sz="1600" u="none" cap="none" strike="noStrike">
                <a:solidFill>
                  <a:srgbClr val="009386"/>
                </a:solidFill>
                <a:latin typeface="Open Sans"/>
                <a:ea typeface="Open Sans"/>
                <a:cs typeface="Open Sans"/>
                <a:sym typeface="Open Sans"/>
              </a:rPr>
              <a:t>f someone else has written something the same or very similar to you. </a:t>
            </a:r>
            <a:r>
              <a:rPr b="0" i="0" lang="en-GB" sz="1600" u="none" cap="none" strike="noStrike">
                <a:solidFill>
                  <a:schemeClr val="dk1"/>
                </a:solidFill>
                <a:latin typeface="Open Sans"/>
                <a:ea typeface="Open Sans"/>
                <a:cs typeface="Open Sans"/>
                <a:sym typeface="Open Sans"/>
              </a:rPr>
              <a:t>This is a great way to consolidate ideas and see how your thinking is the same or different to others.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500"/>
                                        <p:tgtEl>
                                          <p:spTgt spid="25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500"/>
                                        <p:tgtEl>
                                          <p:spTgt spid="2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500"/>
                                        <p:tgtEl>
                                          <p:spTgt spid="26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500"/>
                                        <p:tgtEl>
                                          <p:spTgt spid="26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1"/>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70" name="Google Shape;270;p21"/>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71" name="Google Shape;271;p21"/>
          <p:cNvSpPr txBox="1"/>
          <p:nvPr>
            <p:ph type="title"/>
          </p:nvPr>
        </p:nvSpPr>
        <p:spPr>
          <a:xfrm>
            <a:off x="434838" y="410670"/>
            <a:ext cx="3400183"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Māori Travel </a:t>
            </a:r>
            <a:endParaRPr sz="3600">
              <a:solidFill>
                <a:schemeClr val="lt1"/>
              </a:solidFill>
              <a:latin typeface="Open Sans"/>
              <a:ea typeface="Open Sans"/>
              <a:cs typeface="Open Sans"/>
              <a:sym typeface="Open Sans"/>
            </a:endParaRPr>
          </a:p>
        </p:txBody>
      </p:sp>
      <p:sp>
        <p:nvSpPr>
          <p:cNvPr id="272" name="Google Shape;272;p21"/>
          <p:cNvSpPr/>
          <p:nvPr/>
        </p:nvSpPr>
        <p:spPr>
          <a:xfrm>
            <a:off x="755650" y="1673082"/>
            <a:ext cx="7632700"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After a convict colony was set up in Australia in 1788, ship voyages between Sydney and New Zealand became more common. But it wasn’t just </a:t>
            </a:r>
            <a:br>
              <a:rPr b="0" i="0" lang="en-GB" sz="1600" u="none" cap="none" strike="noStrike">
                <a:solidFill>
                  <a:schemeClr val="dk1"/>
                </a:solidFill>
                <a:latin typeface="Open Sans"/>
                <a:ea typeface="Open Sans"/>
                <a:cs typeface="Open Sans"/>
                <a:sym typeface="Open Sans"/>
              </a:rPr>
            </a:br>
            <a:r>
              <a:rPr b="0" i="0" lang="en-GB" sz="1600" u="none" cap="none" strike="noStrike">
                <a:solidFill>
                  <a:schemeClr val="dk1"/>
                </a:solidFill>
                <a:latin typeface="Open Sans"/>
                <a:ea typeface="Open Sans"/>
                <a:cs typeface="Open Sans"/>
                <a:sym typeface="Open Sans"/>
              </a:rPr>
              <a:t>one-way traffic.</a:t>
            </a:r>
            <a:endParaRPr/>
          </a:p>
        </p:txBody>
      </p:sp>
      <p:cxnSp>
        <p:nvCxnSpPr>
          <p:cNvPr id="273" name="Google Shape;273;p21"/>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274" name="Google Shape;274;p21"/>
          <p:cNvSpPr/>
          <p:nvPr/>
        </p:nvSpPr>
        <p:spPr>
          <a:xfrm>
            <a:off x="755650" y="2968927"/>
            <a:ext cx="4479080" cy="147732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Māori also began to take up the opportunity to travel more widely. For example, in 1805, Te Pahi (a Ngāpuhi rangatira) went to Sydney and stayed there for three months. When he returned, he brought back new tools, seeds and livestock.</a:t>
            </a:r>
            <a:endParaRPr/>
          </a:p>
        </p:txBody>
      </p:sp>
      <p:sp>
        <p:nvSpPr>
          <p:cNvPr id="275" name="Google Shape;275;p21"/>
          <p:cNvSpPr/>
          <p:nvPr/>
        </p:nvSpPr>
        <p:spPr>
          <a:xfrm rot="211230">
            <a:off x="5765394" y="2422904"/>
            <a:ext cx="2664663" cy="3714789"/>
          </a:xfrm>
          <a:prstGeom prst="rect">
            <a:avLst/>
          </a:prstGeom>
          <a:blipFill rotWithShape="1">
            <a:blip r:embed="rId3">
              <a:alphaModFix/>
            </a:blip>
            <a:stretch>
              <a:fillRect b="-597" l="-482" r="44" t="-302"/>
            </a:stretch>
          </a:blipFill>
          <a:ln cap="flat" cmpd="sng" w="28575">
            <a:solidFill>
              <a:srgbClr val="00938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2"/>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81" name="Google Shape;281;p22"/>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82" name="Google Shape;282;p22"/>
          <p:cNvSpPr txBox="1"/>
          <p:nvPr>
            <p:ph type="title"/>
          </p:nvPr>
        </p:nvSpPr>
        <p:spPr>
          <a:xfrm>
            <a:off x="434838" y="410670"/>
            <a:ext cx="3400183"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Māori Travel </a:t>
            </a:r>
            <a:endParaRPr sz="3600">
              <a:solidFill>
                <a:schemeClr val="lt1"/>
              </a:solidFill>
              <a:latin typeface="Open Sans"/>
              <a:ea typeface="Open Sans"/>
              <a:cs typeface="Open Sans"/>
              <a:sym typeface="Open Sans"/>
            </a:endParaRPr>
          </a:p>
        </p:txBody>
      </p:sp>
      <p:sp>
        <p:nvSpPr>
          <p:cNvPr id="283" name="Google Shape;283;p22"/>
          <p:cNvSpPr/>
          <p:nvPr/>
        </p:nvSpPr>
        <p:spPr>
          <a:xfrm>
            <a:off x="755650" y="1492389"/>
            <a:ext cx="7632700"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Many others travelled and had cultural contact with people all over the world. These experiences naturally influenced their worldview and their ongoing interactions with Europeans. </a:t>
            </a:r>
            <a:endParaRPr/>
          </a:p>
        </p:txBody>
      </p:sp>
      <p:cxnSp>
        <p:nvCxnSpPr>
          <p:cNvPr id="284" name="Google Shape;284;p22"/>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285" name="Google Shape;285;p22"/>
          <p:cNvSpPr/>
          <p:nvPr/>
        </p:nvSpPr>
        <p:spPr>
          <a:xfrm rot="211230">
            <a:off x="5765394" y="2422904"/>
            <a:ext cx="2664663" cy="3714789"/>
          </a:xfrm>
          <a:prstGeom prst="rect">
            <a:avLst/>
          </a:prstGeom>
          <a:blipFill rotWithShape="1">
            <a:blip r:embed="rId3">
              <a:alphaModFix/>
            </a:blip>
            <a:stretch>
              <a:fillRect b="-597" l="-482" r="44" t="-302"/>
            </a:stretch>
          </a:blipFill>
          <a:ln cap="flat" cmpd="sng" w="28575">
            <a:solidFill>
              <a:srgbClr val="00938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86" name="Google Shape;286;p22"/>
          <p:cNvSpPr/>
          <p:nvPr/>
        </p:nvSpPr>
        <p:spPr>
          <a:xfrm>
            <a:off x="744469" y="2420097"/>
            <a:ext cx="4523818" cy="172354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Māori were interested in the new goods and skills Europeans had to offer. From the early 1800s onwards, they began to incorporate some of these things into their day-to-day lives, but for the most part, they continued to live according to their tikanga in the way they had always done.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23"/>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92" name="Google Shape;292;p23"/>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93" name="Google Shape;293;p23"/>
          <p:cNvSpPr txBox="1"/>
          <p:nvPr>
            <p:ph type="title"/>
          </p:nvPr>
        </p:nvSpPr>
        <p:spPr>
          <a:xfrm>
            <a:off x="434838" y="410670"/>
            <a:ext cx="5815837"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Early European Visitors</a:t>
            </a:r>
            <a:endParaRPr sz="3600">
              <a:solidFill>
                <a:schemeClr val="lt1"/>
              </a:solidFill>
              <a:latin typeface="Open Sans"/>
              <a:ea typeface="Open Sans"/>
              <a:cs typeface="Open Sans"/>
              <a:sym typeface="Open Sans"/>
            </a:endParaRPr>
          </a:p>
        </p:txBody>
      </p:sp>
      <p:sp>
        <p:nvSpPr>
          <p:cNvPr id="294" name="Google Shape;294;p23"/>
          <p:cNvSpPr/>
          <p:nvPr/>
        </p:nvSpPr>
        <p:spPr>
          <a:xfrm>
            <a:off x="755650" y="1686578"/>
            <a:ext cx="7632700" cy="138499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Most early European visitors relied on local Māori and needed to establish positive relationships with them. Not only did they need the permission of Māori to stay or work on their lands, but they also required expert knowledge about the terrain and where to access food and water. </a:t>
            </a:r>
            <a:endParaRPr/>
          </a:p>
          <a:p>
            <a:pPr indent="0" lvl="0" marL="0" marR="0" rtl="0" algn="l">
              <a:spcBef>
                <a:spcPts val="1200"/>
              </a:spcBef>
              <a:spcAft>
                <a:spcPts val="0"/>
              </a:spcAft>
              <a:buNone/>
            </a:pPr>
            <a:r>
              <a:rPr b="1" i="0" lang="en-GB" sz="1600" u="none" cap="none" strike="noStrike">
                <a:solidFill>
                  <a:srgbClr val="009386"/>
                </a:solidFill>
                <a:latin typeface="Open Sans"/>
                <a:ea typeface="Open Sans"/>
                <a:cs typeface="Open Sans"/>
                <a:sym typeface="Open Sans"/>
              </a:rPr>
              <a:t>What do you observe in this piece of art?</a:t>
            </a:r>
            <a:endParaRPr/>
          </a:p>
        </p:txBody>
      </p:sp>
      <p:cxnSp>
        <p:nvCxnSpPr>
          <p:cNvPr id="295" name="Google Shape;295;p23"/>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296" name="Google Shape;296;p23"/>
          <p:cNvSpPr/>
          <p:nvPr/>
        </p:nvSpPr>
        <p:spPr>
          <a:xfrm>
            <a:off x="4639112" y="5068951"/>
            <a:ext cx="3900699" cy="648997"/>
          </a:xfrm>
          <a:prstGeom prst="rect">
            <a:avLst/>
          </a:prstGeom>
          <a:solidFill>
            <a:srgbClr val="009386"/>
          </a:solidFill>
          <a:ln>
            <a:noFill/>
          </a:ln>
        </p:spPr>
        <p:txBody>
          <a:bodyPr anchorCtr="0" anchor="ctr" bIns="108000" lIns="108000" spcFirstLastPara="1" rIns="108000" wrap="square" tIns="108000">
            <a:noAutofit/>
          </a:bodyPr>
          <a:lstStyle/>
          <a:p>
            <a:pPr indent="0" lvl="0" marL="0" marR="0" rtl="0" algn="ctr">
              <a:spcBef>
                <a:spcPts val="0"/>
              </a:spcBef>
              <a:spcAft>
                <a:spcPts val="0"/>
              </a:spcAft>
              <a:buNone/>
            </a:pPr>
            <a:r>
              <a:rPr b="1" i="0" lang="en-GB" sz="1500" u="none" cap="none" strike="noStrike">
                <a:solidFill>
                  <a:schemeClr val="lt1"/>
                </a:solidFill>
                <a:latin typeface="Open Sans"/>
                <a:ea typeface="Open Sans"/>
                <a:cs typeface="Open Sans"/>
                <a:sym typeface="Open Sans"/>
              </a:rPr>
              <a:t>Painting by Augustus Early in c1825. </a:t>
            </a:r>
            <a:br>
              <a:rPr b="1" i="0" lang="en-GB" sz="1500" u="none" cap="none" strike="noStrike">
                <a:solidFill>
                  <a:schemeClr val="lt1"/>
                </a:solidFill>
                <a:latin typeface="Open Sans"/>
                <a:ea typeface="Open Sans"/>
                <a:cs typeface="Open Sans"/>
                <a:sym typeface="Open Sans"/>
              </a:rPr>
            </a:br>
            <a:r>
              <a:rPr b="1" i="0" lang="en-GB" sz="1500" u="none" cap="none" strike="noStrike">
                <a:solidFill>
                  <a:schemeClr val="lt1"/>
                </a:solidFill>
                <a:latin typeface="Open Sans"/>
                <a:ea typeface="Open Sans"/>
                <a:cs typeface="Open Sans"/>
                <a:sym typeface="Open Sans"/>
              </a:rPr>
              <a:t>Bay of Islands in the distance.</a:t>
            </a:r>
            <a:endParaRPr/>
          </a:p>
        </p:txBody>
      </p:sp>
      <p:pic>
        <p:nvPicPr>
          <p:cNvPr id="297" name="Google Shape;297;p23"/>
          <p:cNvPicPr preferRelativeResize="0"/>
          <p:nvPr/>
        </p:nvPicPr>
        <p:blipFill rotWithShape="1">
          <a:blip r:embed="rId3">
            <a:alphaModFix/>
          </a:blip>
          <a:srcRect b="0" l="471" r="-207" t="0"/>
          <a:stretch/>
        </p:blipFill>
        <p:spPr>
          <a:xfrm rot="-160038">
            <a:off x="707889" y="3415757"/>
            <a:ext cx="4022302" cy="2498809"/>
          </a:xfrm>
          <a:prstGeom prst="rect">
            <a:avLst/>
          </a:prstGeom>
          <a:noFill/>
          <a:ln cap="flat" cmpd="sng" w="28575">
            <a:solidFill>
              <a:srgbClr val="009386"/>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96"/>
                                        </p:tgtEl>
                                        <p:attrNameLst>
                                          <p:attrName>style.visibility</p:attrName>
                                        </p:attrNameLst>
                                      </p:cBhvr>
                                      <p:to>
                                        <p:strVal val="visible"/>
                                      </p:to>
                                    </p:set>
                                    <p:anim calcmode="lin" valueType="num">
                                      <p:cBhvr additive="base">
                                        <p:cTn dur="1000"/>
                                        <p:tgtEl>
                                          <p:spTgt spid="29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4"/>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03" name="Google Shape;303;p24"/>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04" name="Google Shape;304;p24"/>
          <p:cNvSpPr txBox="1"/>
          <p:nvPr>
            <p:ph type="title"/>
          </p:nvPr>
        </p:nvSpPr>
        <p:spPr>
          <a:xfrm>
            <a:off x="434838" y="410670"/>
            <a:ext cx="5201687"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Whalers and Sealers </a:t>
            </a:r>
            <a:endParaRPr sz="3600">
              <a:solidFill>
                <a:schemeClr val="lt1"/>
              </a:solidFill>
              <a:latin typeface="Open Sans"/>
              <a:ea typeface="Open Sans"/>
              <a:cs typeface="Open Sans"/>
              <a:sym typeface="Open Sans"/>
            </a:endParaRPr>
          </a:p>
        </p:txBody>
      </p:sp>
      <p:sp>
        <p:nvSpPr>
          <p:cNvPr id="305" name="Google Shape;305;p24"/>
          <p:cNvSpPr/>
          <p:nvPr/>
        </p:nvSpPr>
        <p:spPr>
          <a:xfrm>
            <a:off x="755650" y="1530070"/>
            <a:ext cx="7632700"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Whalers and sealers were among the first Europeans to arrive in the </a:t>
            </a:r>
            <a:r>
              <a:rPr b="1" i="0" lang="en-GB" sz="1600" u="none" cap="none" strike="noStrike">
                <a:solidFill>
                  <a:schemeClr val="dk1"/>
                </a:solidFill>
                <a:latin typeface="Open Sans"/>
                <a:ea typeface="Open Sans"/>
                <a:cs typeface="Open Sans"/>
                <a:sym typeface="Open Sans"/>
              </a:rPr>
              <a:t>late 18th century</a:t>
            </a:r>
            <a:r>
              <a:rPr b="0" i="0" lang="en-GB" sz="1600" u="none" cap="none" strike="noStrike">
                <a:solidFill>
                  <a:schemeClr val="dk1"/>
                </a:solidFill>
                <a:latin typeface="Open Sans"/>
                <a:ea typeface="Open Sans"/>
                <a:cs typeface="Open Sans"/>
                <a:sym typeface="Open Sans"/>
              </a:rPr>
              <a:t>. The Dutch, French, Russians, Germans, Spanish, Portuguese, British and North Americans all travelled here.</a:t>
            </a:r>
            <a:endParaRPr/>
          </a:p>
        </p:txBody>
      </p:sp>
      <p:cxnSp>
        <p:nvCxnSpPr>
          <p:cNvPr id="306" name="Google Shape;306;p24"/>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307" name="Google Shape;307;p24"/>
          <p:cNvSpPr/>
          <p:nvPr/>
        </p:nvSpPr>
        <p:spPr>
          <a:xfrm>
            <a:off x="755650" y="2465865"/>
            <a:ext cx="7632700" cy="1926269"/>
          </a:xfrm>
          <a:prstGeom prst="rect">
            <a:avLst/>
          </a:prstGeom>
          <a:solidFill>
            <a:srgbClr val="BDE1DB"/>
          </a:solidFill>
          <a:ln>
            <a:noFill/>
          </a:ln>
        </p:spPr>
        <p:txBody>
          <a:bodyPr anchorCtr="0" anchor="ctr" bIns="108000" lIns="108000" spcFirstLastPara="1" rIns="108000" wrap="square" tIns="108000">
            <a:spAutoFit/>
          </a:bodyPr>
          <a:lstStyle/>
          <a:p>
            <a:pPr indent="0" lvl="0" marL="0" marR="0" rtl="0" algn="l">
              <a:spcBef>
                <a:spcPts val="0"/>
              </a:spcBef>
              <a:spcAft>
                <a:spcPts val="0"/>
              </a:spcAft>
              <a:buNone/>
            </a:pPr>
            <a:r>
              <a:rPr b="1" i="0" lang="en-GB" sz="1600" u="none" cap="none" strike="noStrike">
                <a:solidFill>
                  <a:srgbClr val="009386"/>
                </a:solidFill>
                <a:latin typeface="Open Sans"/>
                <a:ea typeface="Open Sans"/>
                <a:cs typeface="Open Sans"/>
                <a:sym typeface="Open Sans"/>
              </a:rPr>
              <a:t>Expand Your Knowledge! Quick question:</a:t>
            </a:r>
            <a:endParaRPr/>
          </a:p>
          <a:p>
            <a:pPr indent="0" lvl="0" marL="0" marR="0" rtl="0" algn="l">
              <a:spcBef>
                <a:spcPts val="600"/>
              </a:spcBef>
              <a:spcAft>
                <a:spcPts val="0"/>
              </a:spcAft>
              <a:buNone/>
            </a:pPr>
            <a:r>
              <a:rPr b="0" i="0" lang="en-GB" sz="1600" u="none" cap="none" strike="noStrike">
                <a:solidFill>
                  <a:srgbClr val="000000"/>
                </a:solidFill>
                <a:latin typeface="Open Sans"/>
                <a:ea typeface="Open Sans"/>
                <a:cs typeface="Open Sans"/>
                <a:sym typeface="Open Sans"/>
              </a:rPr>
              <a:t>What years does the late 18th century refer to?</a:t>
            </a:r>
            <a:endParaRPr/>
          </a:p>
          <a:p>
            <a:pPr indent="0" lvl="0" marL="0" marR="0" rtl="0" algn="l">
              <a:spcBef>
                <a:spcPts val="600"/>
              </a:spcBef>
              <a:spcAft>
                <a:spcPts val="0"/>
              </a:spcAft>
              <a:buNone/>
            </a:pPr>
            <a:r>
              <a:rPr b="0" i="0" lang="en-GB" sz="1600" u="none" cap="none" strike="noStrike">
                <a:solidFill>
                  <a:srgbClr val="000000"/>
                </a:solidFill>
                <a:latin typeface="Open Sans"/>
                <a:ea typeface="Open Sans"/>
                <a:cs typeface="Open Sans"/>
                <a:sym typeface="Open Sans"/>
              </a:rPr>
              <a:t>The number in the name of the century is always one higher than the actual years they refer to, i.e. the 16th century is the years 1500-1599; the 17th century is the years 1600-1699, etc. </a:t>
            </a:r>
            <a:endParaRPr/>
          </a:p>
          <a:p>
            <a:pPr indent="0" lvl="0" marL="0" marR="0" rtl="0" algn="l">
              <a:spcBef>
                <a:spcPts val="600"/>
              </a:spcBef>
              <a:spcAft>
                <a:spcPts val="0"/>
              </a:spcAft>
              <a:buNone/>
            </a:pPr>
            <a:r>
              <a:rPr b="1" i="0" lang="en-GB" sz="1600" u="none" cap="none" strike="noStrike">
                <a:solidFill>
                  <a:srgbClr val="009386"/>
                </a:solidFill>
                <a:latin typeface="Open Sans"/>
                <a:ea typeface="Open Sans"/>
                <a:cs typeface="Open Sans"/>
                <a:sym typeface="Open Sans"/>
              </a:rPr>
              <a:t>So which century are we currently living in?</a:t>
            </a:r>
            <a:endParaRPr/>
          </a:p>
        </p:txBody>
      </p:sp>
      <p:sp>
        <p:nvSpPr>
          <p:cNvPr id="308" name="Google Shape;308;p24"/>
          <p:cNvSpPr/>
          <p:nvPr/>
        </p:nvSpPr>
        <p:spPr>
          <a:xfrm>
            <a:off x="755650" y="4615790"/>
            <a:ext cx="7289392"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Whalers and sealers came here because there were plentiful populations of fur seals and humpback, sperm and southern right whales who migrated to New Zealand waters each year.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7"/>
                                        </p:tgtEl>
                                        <p:attrNameLst>
                                          <p:attrName>style.visibility</p:attrName>
                                        </p:attrNameLst>
                                      </p:cBhvr>
                                      <p:to>
                                        <p:strVal val="visible"/>
                                      </p:to>
                                    </p:set>
                                    <p:anim calcmode="lin" valueType="num">
                                      <p:cBhvr additive="base">
                                        <p:cTn dur="500"/>
                                        <p:tgtEl>
                                          <p:spTgt spid="30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6"/>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14" name="Google Shape;314;p26"/>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15" name="Google Shape;315;p26"/>
          <p:cNvSpPr txBox="1"/>
          <p:nvPr>
            <p:ph type="title"/>
          </p:nvPr>
        </p:nvSpPr>
        <p:spPr>
          <a:xfrm>
            <a:off x="434838" y="410670"/>
            <a:ext cx="5133449"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Whalers and Sealers </a:t>
            </a:r>
            <a:endParaRPr sz="3600">
              <a:solidFill>
                <a:schemeClr val="lt1"/>
              </a:solidFill>
              <a:latin typeface="Open Sans"/>
              <a:ea typeface="Open Sans"/>
              <a:cs typeface="Open Sans"/>
              <a:sym typeface="Open Sans"/>
            </a:endParaRPr>
          </a:p>
        </p:txBody>
      </p:sp>
      <p:sp>
        <p:nvSpPr>
          <p:cNvPr id="316" name="Google Shape;316;p26"/>
          <p:cNvSpPr/>
          <p:nvPr/>
        </p:nvSpPr>
        <p:spPr>
          <a:xfrm>
            <a:off x="755650" y="1492389"/>
            <a:ext cx="7632700" cy="138499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When whalers and sealers first arrived here, they encountered a Māori world. Many Māori had never had contact with Europeans before.</a:t>
            </a:r>
            <a:endParaRPr/>
          </a:p>
          <a:p>
            <a:pPr indent="0" lvl="0" marL="0" marR="0" rtl="0" algn="l">
              <a:spcBef>
                <a:spcPts val="1200"/>
              </a:spcBef>
              <a:spcAft>
                <a:spcPts val="0"/>
              </a:spcAft>
              <a:buNone/>
            </a:pPr>
            <a:r>
              <a:rPr b="0" i="0" lang="en-GB" sz="1600" u="none" cap="none" strike="noStrike">
                <a:solidFill>
                  <a:schemeClr val="dk1"/>
                </a:solidFill>
                <a:latin typeface="Open Sans"/>
                <a:ea typeface="Open Sans"/>
                <a:cs typeface="Open Sans"/>
                <a:sym typeface="Open Sans"/>
              </a:rPr>
              <a:t>It became obvious to the whalers and sealers that they needed to develop good relationships with Māori. They relied on them for local knowledge, labour, food, resources and a guarantee of safety.</a:t>
            </a:r>
            <a:endParaRPr/>
          </a:p>
        </p:txBody>
      </p:sp>
      <p:cxnSp>
        <p:nvCxnSpPr>
          <p:cNvPr id="317" name="Google Shape;317;p26"/>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318" name="Google Shape;318;p26"/>
          <p:cNvSpPr/>
          <p:nvPr/>
        </p:nvSpPr>
        <p:spPr>
          <a:xfrm>
            <a:off x="3788457" y="5655744"/>
            <a:ext cx="4599891" cy="433553"/>
          </a:xfrm>
          <a:prstGeom prst="rect">
            <a:avLst/>
          </a:prstGeom>
          <a:solidFill>
            <a:srgbClr val="009386"/>
          </a:solidFill>
          <a:ln>
            <a:noFill/>
          </a:ln>
        </p:spPr>
        <p:txBody>
          <a:bodyPr anchorCtr="0" anchor="ctr" bIns="108000" lIns="108000" spcFirstLastPara="1" rIns="108000" wrap="square" tIns="108000">
            <a:noAutofit/>
          </a:bodyPr>
          <a:lstStyle/>
          <a:p>
            <a:pPr indent="0" lvl="0" marL="0" marR="0" rtl="0" algn="ctr">
              <a:spcBef>
                <a:spcPts val="0"/>
              </a:spcBef>
              <a:spcAft>
                <a:spcPts val="0"/>
              </a:spcAft>
              <a:buNone/>
            </a:pPr>
            <a:r>
              <a:rPr b="1" i="0" lang="en-GB" sz="1500" u="none" cap="none" strike="noStrike">
                <a:solidFill>
                  <a:schemeClr val="lt1"/>
                </a:solidFill>
                <a:latin typeface="Open Sans"/>
                <a:ea typeface="Open Sans"/>
                <a:cs typeface="Open Sans"/>
                <a:sym typeface="Open Sans"/>
              </a:rPr>
              <a:t>Engraving of ‘South Seas’ Whale Fishery, 1835</a:t>
            </a:r>
            <a:endParaRPr/>
          </a:p>
        </p:txBody>
      </p:sp>
      <p:sp>
        <p:nvSpPr>
          <p:cNvPr id="319" name="Google Shape;319;p26"/>
          <p:cNvSpPr/>
          <p:nvPr/>
        </p:nvSpPr>
        <p:spPr>
          <a:xfrm>
            <a:off x="755649" y="2982666"/>
            <a:ext cx="7632699" cy="123110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Māori quickly recognised that there were benefits in working together. They traded food and fresh water for clothing, manufactured goods and muskets. Some whalers and sealers married the daughters of local rangatira to strengthen and protect their position. Many Māori also worked on whaling ships, although they were sometimes treated poorly or taken advantage of.</a:t>
            </a:r>
            <a:endParaRPr/>
          </a:p>
        </p:txBody>
      </p:sp>
      <p:pic>
        <p:nvPicPr>
          <p:cNvPr id="320" name="Google Shape;320;p26"/>
          <p:cNvPicPr preferRelativeResize="0"/>
          <p:nvPr/>
        </p:nvPicPr>
        <p:blipFill rotWithShape="1">
          <a:blip r:embed="rId3">
            <a:alphaModFix/>
          </a:blip>
          <a:srcRect b="4233" l="0" r="0" t="4234"/>
          <a:stretch/>
        </p:blipFill>
        <p:spPr>
          <a:xfrm rot="-170569">
            <a:off x="766529" y="4501658"/>
            <a:ext cx="3030129" cy="1750498"/>
          </a:xfrm>
          <a:prstGeom prst="rect">
            <a:avLst/>
          </a:prstGeom>
          <a:noFill/>
          <a:ln cap="flat" cmpd="sng" w="28575">
            <a:solidFill>
              <a:srgbClr val="009386"/>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18"/>
                                        </p:tgtEl>
                                        <p:attrNameLst>
                                          <p:attrName>style.visibility</p:attrName>
                                        </p:attrNameLst>
                                      </p:cBhvr>
                                      <p:to>
                                        <p:strVal val="visible"/>
                                      </p:to>
                                    </p:set>
                                    <p:anim calcmode="lin" valueType="num">
                                      <p:cBhvr additive="base">
                                        <p:cTn dur="1000"/>
                                        <p:tgtEl>
                                          <p:spTgt spid="31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7"/>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26" name="Google Shape;326;p27"/>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27" name="Google Shape;327;p27"/>
          <p:cNvSpPr txBox="1"/>
          <p:nvPr>
            <p:ph type="title"/>
          </p:nvPr>
        </p:nvSpPr>
        <p:spPr>
          <a:xfrm>
            <a:off x="434838" y="410670"/>
            <a:ext cx="5133449"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Whalers and Sealers </a:t>
            </a:r>
            <a:endParaRPr sz="3600">
              <a:solidFill>
                <a:schemeClr val="lt1"/>
              </a:solidFill>
              <a:latin typeface="Open Sans"/>
              <a:ea typeface="Open Sans"/>
              <a:cs typeface="Open Sans"/>
              <a:sym typeface="Open Sans"/>
            </a:endParaRPr>
          </a:p>
        </p:txBody>
      </p:sp>
      <p:sp>
        <p:nvSpPr>
          <p:cNvPr id="328" name="Google Shape;328;p27"/>
          <p:cNvSpPr/>
          <p:nvPr/>
        </p:nvSpPr>
        <p:spPr>
          <a:xfrm>
            <a:off x="755650" y="1492389"/>
            <a:ext cx="7632700" cy="49244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By the 1820s, Kororāreka (later renamed Russell) was the largest whaling port in the Southern Hemisphere.</a:t>
            </a:r>
            <a:endParaRPr/>
          </a:p>
        </p:txBody>
      </p:sp>
      <p:cxnSp>
        <p:nvCxnSpPr>
          <p:cNvPr id="329" name="Google Shape;329;p27"/>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330" name="Google Shape;330;p27"/>
          <p:cNvSpPr/>
          <p:nvPr/>
        </p:nvSpPr>
        <p:spPr>
          <a:xfrm>
            <a:off x="696286" y="5262096"/>
            <a:ext cx="4101575" cy="448942"/>
          </a:xfrm>
          <a:prstGeom prst="rect">
            <a:avLst/>
          </a:prstGeom>
          <a:solidFill>
            <a:srgbClr val="009386"/>
          </a:solidFill>
          <a:ln>
            <a:noFill/>
          </a:ln>
        </p:spPr>
        <p:txBody>
          <a:bodyPr anchorCtr="0" anchor="ctr" bIns="108000" lIns="108000" spcFirstLastPara="1" rIns="108000" wrap="square" tIns="108000">
            <a:spAutoFit/>
          </a:bodyPr>
          <a:lstStyle/>
          <a:p>
            <a:pPr indent="0" lvl="0" marL="0" marR="0" rtl="0" algn="ctr">
              <a:spcBef>
                <a:spcPts val="0"/>
              </a:spcBef>
              <a:spcAft>
                <a:spcPts val="0"/>
              </a:spcAft>
              <a:buNone/>
            </a:pPr>
            <a:r>
              <a:rPr b="1" i="0" lang="en-GB" sz="1500" u="none" cap="none" strike="noStrike">
                <a:solidFill>
                  <a:schemeClr val="lt1"/>
                </a:solidFill>
                <a:latin typeface="Open Sans"/>
                <a:ea typeface="Open Sans"/>
                <a:cs typeface="Open Sans"/>
                <a:sym typeface="Open Sans"/>
              </a:rPr>
              <a:t>Kororāreka Beach, circa 1846</a:t>
            </a:r>
            <a:endParaRPr/>
          </a:p>
        </p:txBody>
      </p:sp>
      <p:sp>
        <p:nvSpPr>
          <p:cNvPr id="331" name="Google Shape;331;p27"/>
          <p:cNvSpPr/>
          <p:nvPr/>
        </p:nvSpPr>
        <p:spPr>
          <a:xfrm>
            <a:off x="755650" y="3103061"/>
            <a:ext cx="3675886" cy="196977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Whaling stations were set up all around the country. Māori and Europeans benefited as they worked together to catch and process the whales. Māori had access to manufactured goods and new skills. The whalers were able to use Māori land and labour.</a:t>
            </a:r>
            <a:endParaRPr/>
          </a:p>
        </p:txBody>
      </p:sp>
      <p:sp>
        <p:nvSpPr>
          <p:cNvPr id="332" name="Google Shape;332;p27"/>
          <p:cNvSpPr/>
          <p:nvPr/>
        </p:nvSpPr>
        <p:spPr>
          <a:xfrm>
            <a:off x="755650" y="2180913"/>
            <a:ext cx="7632700" cy="710552"/>
          </a:xfrm>
          <a:prstGeom prst="rect">
            <a:avLst/>
          </a:prstGeom>
          <a:solidFill>
            <a:srgbClr val="BDE1DB"/>
          </a:solidFill>
          <a:ln>
            <a:noFill/>
          </a:ln>
        </p:spPr>
        <p:txBody>
          <a:bodyPr anchorCtr="0" anchor="ctr" bIns="108000" lIns="108000" spcFirstLastPara="1" rIns="108000" wrap="square" tIns="108000">
            <a:spAutoFit/>
          </a:bodyPr>
          <a:lstStyle/>
          <a:p>
            <a:pPr indent="0" lvl="0" marL="0" marR="0" rtl="0" algn="l">
              <a:spcBef>
                <a:spcPts val="0"/>
              </a:spcBef>
              <a:spcAft>
                <a:spcPts val="0"/>
              </a:spcAft>
              <a:buNone/>
            </a:pPr>
            <a:r>
              <a:rPr b="1" i="0" lang="en-GB" sz="1600" u="none" cap="none" strike="noStrike">
                <a:solidFill>
                  <a:srgbClr val="009386"/>
                </a:solidFill>
                <a:latin typeface="Open Sans"/>
                <a:ea typeface="Open Sans"/>
                <a:cs typeface="Open Sans"/>
                <a:sym typeface="Open Sans"/>
              </a:rPr>
              <a:t>Expand Your Knowledge! </a:t>
            </a:r>
            <a:r>
              <a:rPr b="0" i="0" lang="en-GB" sz="1600" u="none" cap="none" strike="noStrike">
                <a:solidFill>
                  <a:srgbClr val="000000"/>
                </a:solidFill>
                <a:latin typeface="Open Sans"/>
                <a:ea typeface="Open Sans"/>
                <a:cs typeface="Open Sans"/>
                <a:sym typeface="Open Sans"/>
              </a:rPr>
              <a:t>The Latin word </a:t>
            </a:r>
            <a:r>
              <a:rPr b="1" i="0" lang="en-GB" sz="1600" u="none" cap="none" strike="noStrike">
                <a:solidFill>
                  <a:srgbClr val="009386"/>
                </a:solidFill>
                <a:latin typeface="Open Sans"/>
                <a:ea typeface="Open Sans"/>
                <a:cs typeface="Open Sans"/>
                <a:sym typeface="Open Sans"/>
              </a:rPr>
              <a:t>circa</a:t>
            </a:r>
            <a:r>
              <a:rPr b="0" i="0" lang="en-GB" sz="1600" u="none" cap="none" strike="noStrike">
                <a:solidFill>
                  <a:srgbClr val="000000"/>
                </a:solidFill>
                <a:latin typeface="Open Sans"/>
                <a:ea typeface="Open Sans"/>
                <a:cs typeface="Open Sans"/>
                <a:sym typeface="Open Sans"/>
              </a:rPr>
              <a:t> means </a:t>
            </a:r>
            <a:r>
              <a:rPr b="1" i="0" lang="en-GB" sz="1600" u="none" cap="none" strike="noStrike">
                <a:solidFill>
                  <a:srgbClr val="009386"/>
                </a:solidFill>
                <a:latin typeface="Open Sans"/>
                <a:ea typeface="Open Sans"/>
                <a:cs typeface="Open Sans"/>
                <a:sym typeface="Open Sans"/>
              </a:rPr>
              <a:t>approximately</a:t>
            </a:r>
            <a:r>
              <a:rPr b="0" i="0" lang="en-GB" sz="1600" u="none" cap="none" strike="noStrike">
                <a:solidFill>
                  <a:srgbClr val="000000"/>
                </a:solidFill>
                <a:latin typeface="Open Sans"/>
                <a:ea typeface="Open Sans"/>
                <a:cs typeface="Open Sans"/>
                <a:sym typeface="Open Sans"/>
              </a:rPr>
              <a:t> and is most often used with dates. </a:t>
            </a:r>
            <a:endParaRPr/>
          </a:p>
        </p:txBody>
      </p:sp>
      <p:pic>
        <p:nvPicPr>
          <p:cNvPr id="333" name="Google Shape;333;p27"/>
          <p:cNvPicPr preferRelativeResize="0"/>
          <p:nvPr/>
        </p:nvPicPr>
        <p:blipFill rotWithShape="1">
          <a:blip r:embed="rId3">
            <a:alphaModFix/>
          </a:blip>
          <a:srcRect b="1512" l="0" r="0" t="1513"/>
          <a:stretch/>
        </p:blipFill>
        <p:spPr>
          <a:xfrm rot="212878">
            <a:off x="4785930" y="3551064"/>
            <a:ext cx="4022302" cy="2498809"/>
          </a:xfrm>
          <a:prstGeom prst="rect">
            <a:avLst/>
          </a:prstGeom>
          <a:noFill/>
          <a:ln cap="flat" cmpd="sng" w="28575">
            <a:solidFill>
              <a:srgbClr val="009386"/>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330"/>
                                        </p:tgtEl>
                                        <p:attrNameLst>
                                          <p:attrName>style.visibility</p:attrName>
                                        </p:attrNameLst>
                                      </p:cBhvr>
                                      <p:to>
                                        <p:strVal val="visible"/>
                                      </p:to>
                                    </p:set>
                                    <p:anim calcmode="lin" valueType="num">
                                      <p:cBhvr additive="base">
                                        <p:cTn dur="1000"/>
                                        <p:tgtEl>
                                          <p:spTgt spid="33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8"/>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39" name="Google Shape;339;p28"/>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40" name="Google Shape;340;p28"/>
          <p:cNvSpPr txBox="1"/>
          <p:nvPr>
            <p:ph type="title"/>
          </p:nvPr>
        </p:nvSpPr>
        <p:spPr>
          <a:xfrm>
            <a:off x="434838" y="410670"/>
            <a:ext cx="5160744"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Whalers and Sealers</a:t>
            </a:r>
            <a:endParaRPr sz="3600">
              <a:solidFill>
                <a:schemeClr val="lt1"/>
              </a:solidFill>
              <a:latin typeface="Open Sans"/>
              <a:ea typeface="Open Sans"/>
              <a:cs typeface="Open Sans"/>
              <a:sym typeface="Open Sans"/>
            </a:endParaRPr>
          </a:p>
        </p:txBody>
      </p:sp>
      <p:sp>
        <p:nvSpPr>
          <p:cNvPr id="341" name="Google Shape;341;p28"/>
          <p:cNvSpPr/>
          <p:nvPr/>
        </p:nvSpPr>
        <p:spPr>
          <a:xfrm>
            <a:off x="755650" y="1518843"/>
            <a:ext cx="4714956" cy="286232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In some relationships between Māori and Europeans, mutual respect and a sense of equality developed.</a:t>
            </a:r>
            <a:endParaRPr/>
          </a:p>
          <a:p>
            <a:pPr indent="0" lvl="0" marL="0" marR="0" rtl="0" algn="l">
              <a:spcBef>
                <a:spcPts val="1200"/>
              </a:spcBef>
              <a:spcAft>
                <a:spcPts val="0"/>
              </a:spcAft>
              <a:buNone/>
            </a:pPr>
            <a:r>
              <a:rPr b="0" i="0" lang="en-GB" sz="1600" u="none" cap="none" strike="noStrike">
                <a:solidFill>
                  <a:schemeClr val="dk1"/>
                </a:solidFill>
                <a:latin typeface="Open Sans"/>
                <a:ea typeface="Open Sans"/>
                <a:cs typeface="Open Sans"/>
                <a:sym typeface="Open Sans"/>
              </a:rPr>
              <a:t>For example, </a:t>
            </a:r>
            <a:r>
              <a:rPr b="1" i="0" lang="en-GB" sz="1600" u="none" cap="none" strike="noStrike">
                <a:solidFill>
                  <a:srgbClr val="009386"/>
                </a:solidFill>
                <a:latin typeface="Open Sans"/>
                <a:ea typeface="Open Sans"/>
                <a:cs typeface="Open Sans"/>
                <a:sym typeface="Open Sans"/>
              </a:rPr>
              <a:t>Ngati Kurukuru </a:t>
            </a:r>
            <a:r>
              <a:rPr b="0" i="0" lang="en-GB" sz="1600" u="none" cap="none" strike="noStrike">
                <a:solidFill>
                  <a:schemeClr val="dk1"/>
                </a:solidFill>
                <a:latin typeface="Open Sans"/>
                <a:ea typeface="Open Sans"/>
                <a:cs typeface="Open Sans"/>
                <a:sym typeface="Open Sans"/>
              </a:rPr>
              <a:t>rangatira, </a:t>
            </a:r>
            <a:r>
              <a:rPr b="1" i="0" lang="en-GB" sz="1600" u="none" cap="none" strike="noStrike">
                <a:solidFill>
                  <a:srgbClr val="009386"/>
                </a:solidFill>
                <a:latin typeface="Open Sans"/>
                <a:ea typeface="Open Sans"/>
                <a:cs typeface="Open Sans"/>
                <a:sym typeface="Open Sans"/>
              </a:rPr>
              <a:t>Tiakitai</a:t>
            </a:r>
            <a:r>
              <a:rPr b="0" i="0" lang="en-GB" sz="1600" u="none" cap="none" strike="noStrike">
                <a:solidFill>
                  <a:schemeClr val="dk1"/>
                </a:solidFill>
                <a:latin typeface="Open Sans"/>
                <a:ea typeface="Open Sans"/>
                <a:cs typeface="Open Sans"/>
                <a:sym typeface="Open Sans"/>
              </a:rPr>
              <a:t>, went into partnership with </a:t>
            </a:r>
            <a:r>
              <a:rPr b="1" i="0" lang="en-GB" sz="1600" u="none" cap="none" strike="noStrike">
                <a:solidFill>
                  <a:srgbClr val="009386"/>
                </a:solidFill>
                <a:latin typeface="Open Sans"/>
                <a:ea typeface="Open Sans"/>
                <a:cs typeface="Open Sans"/>
                <a:sym typeface="Open Sans"/>
              </a:rPr>
              <a:t>William Morris</a:t>
            </a:r>
            <a:r>
              <a:rPr b="0" i="0" lang="en-GB" sz="1600" u="none" cap="none" strike="noStrike">
                <a:solidFill>
                  <a:srgbClr val="009386"/>
                </a:solidFill>
                <a:latin typeface="Open Sans"/>
                <a:ea typeface="Open Sans"/>
                <a:cs typeface="Open Sans"/>
                <a:sym typeface="Open Sans"/>
              </a:rPr>
              <a:t> </a:t>
            </a:r>
            <a:r>
              <a:rPr b="0" i="0" lang="en-GB" sz="1600" u="none" cap="none" strike="noStrike">
                <a:solidFill>
                  <a:schemeClr val="dk1"/>
                </a:solidFill>
                <a:latin typeface="Open Sans"/>
                <a:ea typeface="Open Sans"/>
                <a:cs typeface="Open Sans"/>
                <a:sym typeface="Open Sans"/>
              </a:rPr>
              <a:t>to run the Rangaika whaling station in Hawkes Bay. Morris paid Tiakitai an annual fee for whaling, fishing and occupation rights. In exchange for land use and protection, Tiakitai's people gained access to money, work, goods and trading opportunities.</a:t>
            </a:r>
            <a:endParaRPr/>
          </a:p>
        </p:txBody>
      </p:sp>
      <p:cxnSp>
        <p:nvCxnSpPr>
          <p:cNvPr id="342" name="Google Shape;342;p28"/>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343" name="Google Shape;343;p28"/>
          <p:cNvSpPr/>
          <p:nvPr/>
        </p:nvSpPr>
        <p:spPr>
          <a:xfrm>
            <a:off x="6946659" y="1882286"/>
            <a:ext cx="1646356" cy="448942"/>
          </a:xfrm>
          <a:prstGeom prst="rect">
            <a:avLst/>
          </a:prstGeom>
          <a:solidFill>
            <a:srgbClr val="009386"/>
          </a:solidFill>
          <a:ln>
            <a:noFill/>
          </a:ln>
        </p:spPr>
        <p:txBody>
          <a:bodyPr anchorCtr="0" anchor="ctr" bIns="108000" lIns="108000" spcFirstLastPara="1" rIns="108000" wrap="square" tIns="108000">
            <a:spAutoFit/>
          </a:bodyPr>
          <a:lstStyle/>
          <a:p>
            <a:pPr indent="0" lvl="0" marL="0" marR="0" rtl="0" algn="ctr">
              <a:spcBef>
                <a:spcPts val="0"/>
              </a:spcBef>
              <a:spcAft>
                <a:spcPts val="0"/>
              </a:spcAft>
              <a:buNone/>
            </a:pPr>
            <a:r>
              <a:rPr b="1" i="0" lang="en-GB" sz="1500" u="none" cap="none" strike="noStrike">
                <a:solidFill>
                  <a:schemeClr val="lt1"/>
                </a:solidFill>
                <a:latin typeface="Open Sans"/>
                <a:ea typeface="Open Sans"/>
                <a:cs typeface="Open Sans"/>
                <a:sym typeface="Open Sans"/>
              </a:rPr>
              <a:t>William Morris</a:t>
            </a:r>
            <a:endParaRPr/>
          </a:p>
        </p:txBody>
      </p:sp>
      <p:sp>
        <p:nvSpPr>
          <p:cNvPr id="344" name="Google Shape;344;p28"/>
          <p:cNvSpPr/>
          <p:nvPr/>
        </p:nvSpPr>
        <p:spPr>
          <a:xfrm>
            <a:off x="755650" y="4486469"/>
            <a:ext cx="7632700" cy="956773"/>
          </a:xfrm>
          <a:prstGeom prst="rect">
            <a:avLst/>
          </a:prstGeom>
          <a:solidFill>
            <a:srgbClr val="BDE1DB"/>
          </a:solidFill>
          <a:ln>
            <a:noFill/>
          </a:ln>
        </p:spPr>
        <p:txBody>
          <a:bodyPr anchorCtr="0" anchor="ctr" bIns="108000" lIns="108000" spcFirstLastPara="1" rIns="108000" wrap="square" tIns="108000">
            <a:spAutoFit/>
          </a:bodyPr>
          <a:lstStyle/>
          <a:p>
            <a:pPr indent="0" lvl="0" marL="0" marR="0" rtl="0" algn="l">
              <a:spcBef>
                <a:spcPts val="0"/>
              </a:spcBef>
              <a:spcAft>
                <a:spcPts val="0"/>
              </a:spcAft>
              <a:buNone/>
            </a:pPr>
            <a:r>
              <a:rPr b="0" i="0" lang="en-GB" sz="1600" u="none" cap="none" strike="noStrike">
                <a:solidFill>
                  <a:srgbClr val="000000"/>
                </a:solidFill>
                <a:latin typeface="Open Sans"/>
                <a:ea typeface="Open Sans"/>
                <a:cs typeface="Open Sans"/>
                <a:sym typeface="Open Sans"/>
              </a:rPr>
              <a:t>Irishman William Morris was the earliest European settler in the Hawkes Bay. He married a Māori woman, Puihi Te Umutapu, and was known as ‘Morete’ to the local Māori.</a:t>
            </a:r>
            <a:endParaRPr b="1" i="0" sz="1600" u="none" cap="none" strike="noStrike">
              <a:solidFill>
                <a:srgbClr val="000000"/>
              </a:solidFill>
              <a:latin typeface="Open Sans"/>
              <a:ea typeface="Open Sans"/>
              <a:cs typeface="Open Sans"/>
              <a:sym typeface="Open Sans"/>
            </a:endParaRPr>
          </a:p>
        </p:txBody>
      </p:sp>
      <p:sp>
        <p:nvSpPr>
          <p:cNvPr id="345" name="Google Shape;345;p28"/>
          <p:cNvSpPr/>
          <p:nvPr/>
        </p:nvSpPr>
        <p:spPr>
          <a:xfrm>
            <a:off x="755650" y="5567130"/>
            <a:ext cx="7632700"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Whaling stations in the area were very dependent on Māori labour. Many Māori went on to set up their own operations and were active in trading around the coast.</a:t>
            </a:r>
            <a:endParaRPr/>
          </a:p>
        </p:txBody>
      </p:sp>
      <p:sp>
        <p:nvSpPr>
          <p:cNvPr id="346" name="Google Shape;346;p28"/>
          <p:cNvSpPr/>
          <p:nvPr/>
        </p:nvSpPr>
        <p:spPr>
          <a:xfrm rot="-334768">
            <a:off x="5624081" y="1724941"/>
            <a:ext cx="1482972" cy="2244923"/>
          </a:xfrm>
          <a:prstGeom prst="rect">
            <a:avLst/>
          </a:prstGeom>
          <a:blipFill rotWithShape="1">
            <a:blip r:embed="rId3">
              <a:alphaModFix/>
            </a:blip>
            <a:stretch>
              <a:fillRect b="-2952" l="-1438" r="-5840" t="-18"/>
            </a:stretch>
          </a:blipFill>
          <a:ln cap="flat" cmpd="sng" w="28575">
            <a:solidFill>
              <a:srgbClr val="00938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43"/>
                                        </p:tgtEl>
                                        <p:attrNameLst>
                                          <p:attrName>style.visibility</p:attrName>
                                        </p:attrNameLst>
                                      </p:cBhvr>
                                      <p:to>
                                        <p:strVal val="visible"/>
                                      </p:to>
                                    </p:set>
                                    <p:anim calcmode="lin" valueType="num">
                                      <p:cBhvr additive="base">
                                        <p:cTn dur="1000"/>
                                        <p:tgtEl>
                                          <p:spTgt spid="34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44"/>
                                        </p:tgtEl>
                                        <p:attrNameLst>
                                          <p:attrName>style.visibility</p:attrName>
                                        </p:attrNameLst>
                                      </p:cBhvr>
                                      <p:to>
                                        <p:strVal val="visible"/>
                                      </p:to>
                                    </p:set>
                                    <p:anim calcmode="lin" valueType="num">
                                      <p:cBhvr additive="base">
                                        <p:cTn dur="500"/>
                                        <p:tgtEl>
                                          <p:spTgt spid="34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29"/>
          <p:cNvSpPr/>
          <p:nvPr/>
        </p:nvSpPr>
        <p:spPr>
          <a:xfrm>
            <a:off x="2985914" y="4812274"/>
            <a:ext cx="2968118" cy="1467404"/>
          </a:xfrm>
          <a:prstGeom prst="rect">
            <a:avLst/>
          </a:prstGeom>
          <a:solidFill>
            <a:srgbClr val="BDE1DB"/>
          </a:solidFill>
          <a:ln cap="flat" cmpd="sng" w="28575">
            <a:solidFill>
              <a:srgbClr val="00938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52" name="Google Shape;352;p29"/>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53" name="Google Shape;353;p29"/>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54" name="Google Shape;354;p29"/>
          <p:cNvSpPr txBox="1"/>
          <p:nvPr>
            <p:ph type="title"/>
          </p:nvPr>
        </p:nvSpPr>
        <p:spPr>
          <a:xfrm>
            <a:off x="434838" y="410670"/>
            <a:ext cx="5160744"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Whalers and Sealers</a:t>
            </a:r>
            <a:endParaRPr sz="3600">
              <a:solidFill>
                <a:schemeClr val="lt1"/>
              </a:solidFill>
              <a:latin typeface="Open Sans"/>
              <a:ea typeface="Open Sans"/>
              <a:cs typeface="Open Sans"/>
              <a:sym typeface="Open Sans"/>
            </a:endParaRPr>
          </a:p>
        </p:txBody>
      </p:sp>
      <p:sp>
        <p:nvSpPr>
          <p:cNvPr id="355" name="Google Shape;355;p29"/>
          <p:cNvSpPr/>
          <p:nvPr/>
        </p:nvSpPr>
        <p:spPr>
          <a:xfrm>
            <a:off x="755649" y="1492389"/>
            <a:ext cx="7555837" cy="31700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Māori also faced more complex challenges dealing with the unruly and lawless behaviour of some whalers and sealers. There was no government, police or legal system in Aotearoa New Zealand at the time to deal with this. </a:t>
            </a:r>
            <a:endParaRPr/>
          </a:p>
          <a:p>
            <a:pPr indent="0" lvl="0" marL="0" marR="0" rtl="0" algn="l">
              <a:spcBef>
                <a:spcPts val="1200"/>
              </a:spcBef>
              <a:spcAft>
                <a:spcPts val="0"/>
              </a:spcAft>
              <a:buNone/>
            </a:pPr>
            <a:r>
              <a:rPr b="0" i="0" lang="en-GB" sz="1600" u="none" cap="none" strike="noStrike">
                <a:solidFill>
                  <a:schemeClr val="dk1"/>
                </a:solidFill>
                <a:latin typeface="Open Sans"/>
                <a:ea typeface="Open Sans"/>
                <a:cs typeface="Open Sans"/>
                <a:sym typeface="Open Sans"/>
              </a:rPr>
              <a:t>As early as 1805, the Governor of New South Wales, Philip King, was discussing how to possibly deal with these issues. But he had no authority or control over British citizens once they were no longer in British territory (which New Zealand was not at that time).</a:t>
            </a:r>
            <a:endParaRPr/>
          </a:p>
          <a:p>
            <a:pPr indent="0" lvl="0" marL="0" marR="0" rtl="0" algn="l">
              <a:spcBef>
                <a:spcPts val="1200"/>
              </a:spcBef>
              <a:spcAft>
                <a:spcPts val="0"/>
              </a:spcAft>
              <a:buNone/>
            </a:pPr>
            <a:r>
              <a:rPr b="0" i="0" lang="en-GB" sz="1600" u="none" cap="none" strike="noStrike">
                <a:solidFill>
                  <a:schemeClr val="dk1"/>
                </a:solidFill>
                <a:latin typeface="Open Sans"/>
                <a:ea typeface="Open Sans"/>
                <a:cs typeface="Open Sans"/>
                <a:sym typeface="Open Sans"/>
              </a:rPr>
              <a:t>This was one factor that led to the first ‘British Resident’ arriving here (James Busby) and the signing of He Whakaputanga (The Declaration of Independence) with a group of mainly northern rangatira in 1834. </a:t>
            </a:r>
            <a:endParaRPr/>
          </a:p>
          <a:p>
            <a:pPr indent="0" lvl="0" marL="0" marR="0" rtl="0" algn="l">
              <a:spcBef>
                <a:spcPts val="1200"/>
              </a:spcBef>
              <a:spcAft>
                <a:spcPts val="0"/>
              </a:spcAft>
              <a:buNone/>
            </a:pPr>
            <a:r>
              <a:rPr b="0" i="0" lang="en-GB" sz="1600" u="none" cap="none" strike="noStrike">
                <a:solidFill>
                  <a:schemeClr val="dk1"/>
                </a:solidFill>
                <a:latin typeface="Open Sans"/>
                <a:ea typeface="Open Sans"/>
                <a:cs typeface="Open Sans"/>
                <a:sym typeface="Open Sans"/>
              </a:rPr>
              <a:t>If you want to know more about this, check out this fascinating PowerPoint.</a:t>
            </a:r>
            <a:endParaRPr/>
          </a:p>
        </p:txBody>
      </p:sp>
      <p:cxnSp>
        <p:nvCxnSpPr>
          <p:cNvPr id="356" name="Google Shape;356;p29"/>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pic>
        <p:nvPicPr>
          <p:cNvPr id="357" name="Google Shape;357;p29"/>
          <p:cNvPicPr preferRelativeResize="0"/>
          <p:nvPr/>
        </p:nvPicPr>
        <p:blipFill rotWithShape="1">
          <a:blip r:embed="rId3">
            <a:alphaModFix/>
          </a:blip>
          <a:srcRect b="0" l="0" r="0" t="0"/>
          <a:stretch/>
        </p:blipFill>
        <p:spPr>
          <a:xfrm>
            <a:off x="3001106" y="4829928"/>
            <a:ext cx="2923223" cy="14272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 name="Shape 42"/>
        <p:cNvGrpSpPr/>
        <p:nvPr/>
      </p:nvGrpSpPr>
      <p:grpSpPr>
        <a:xfrm>
          <a:off x="0" y="0"/>
          <a:ext cx="0" cy="0"/>
          <a:chOff x="0" y="0"/>
          <a:chExt cx="0" cy="0"/>
        </a:xfrm>
      </p:grpSpPr>
      <p:sp>
        <p:nvSpPr>
          <p:cNvPr id="43" name="Google Shape;43;g2c5ddf68283_0_20"/>
          <p:cNvSpPr/>
          <p:nvPr>
            <p:ph idx="1" type="body"/>
          </p:nvPr>
        </p:nvSpPr>
        <p:spPr>
          <a:xfrm>
            <a:off x="755651" y="1037017"/>
            <a:ext cx="7632600" cy="1469100"/>
          </a:xfrm>
          <a:prstGeom prst="roundRect">
            <a:avLst>
              <a:gd fmla="val 16667" name="adj"/>
            </a:avLst>
          </a:prstGeom>
        </p:spPr>
        <p:txBody>
          <a:bodyPr anchorCtr="0" anchor="t" bIns="252000" lIns="252000" spcFirstLastPara="1" rIns="252000" wrap="square" tIns="252000">
            <a:noAutofit/>
          </a:bodyPr>
          <a:lstStyle/>
          <a:p>
            <a:pPr indent="0" lvl="0" marL="457200" rtl="0" algn="l">
              <a:lnSpc>
                <a:spcPct val="100000"/>
              </a:lnSpc>
              <a:spcBef>
                <a:spcPts val="0"/>
              </a:spcBef>
              <a:spcAft>
                <a:spcPts val="0"/>
              </a:spcAft>
              <a:buNone/>
            </a:pPr>
            <a:r>
              <a:rPr lang="en-GB">
                <a:solidFill>
                  <a:schemeClr val="dk1"/>
                </a:solidFill>
              </a:rPr>
              <a:t>Maori and Europeans had different cultures which is why there was conflict between them and could even end in violence.</a:t>
            </a:r>
            <a:endParaRPr/>
          </a:p>
        </p:txBody>
      </p:sp>
      <p:sp>
        <p:nvSpPr>
          <p:cNvPr id="44" name="Google Shape;44;g2c5ddf68283_0_20"/>
          <p:cNvSpPr/>
          <p:nvPr>
            <p:ph idx="2" type="body"/>
          </p:nvPr>
        </p:nvSpPr>
        <p:spPr>
          <a:xfrm>
            <a:off x="755651" y="3445623"/>
            <a:ext cx="7632600" cy="1469100"/>
          </a:xfrm>
          <a:prstGeom prst="roundRect">
            <a:avLst>
              <a:gd fmla="val 16667" name="adj"/>
            </a:avLst>
          </a:prstGeom>
        </p:spPr>
        <p:txBody>
          <a:bodyPr anchorCtr="0" anchor="t" bIns="252000" lIns="252000" spcFirstLastPara="1" rIns="252000" wrap="square" tIns="252000">
            <a:noAutofit/>
          </a:bodyPr>
          <a:lstStyle/>
          <a:p>
            <a:pPr indent="0" lvl="0" marL="0" rtl="0" algn="l">
              <a:spcBef>
                <a:spcPts val="1000"/>
              </a:spcBef>
              <a:spcAft>
                <a:spcPts val="0"/>
              </a:spcAft>
              <a:buNone/>
            </a:pPr>
            <a:r>
              <a:rPr lang="en-GB"/>
              <a:t>The Europeans had the intent of taking over New Zealand and converting their religious beliefs of Maori into Christians.</a:t>
            </a:r>
            <a:endParaRPr/>
          </a:p>
        </p:txBody>
      </p:sp>
      <p:sp>
        <p:nvSpPr>
          <p:cNvPr id="45" name="Google Shape;45;g2c5ddf68283_0_20"/>
          <p:cNvSpPr/>
          <p:nvPr>
            <p:ph idx="3" type="body"/>
          </p:nvPr>
        </p:nvSpPr>
        <p:spPr>
          <a:xfrm>
            <a:off x="755650" y="512763"/>
            <a:ext cx="7632600" cy="503100"/>
          </a:xfrm>
          <a:prstGeom prst="roundRect">
            <a:avLst>
              <a:gd fmla="val 16667" name="adj"/>
            </a:avLst>
          </a:prstGeom>
        </p:spPr>
        <p:txBody>
          <a:bodyPr anchorCtr="0" anchor="ctr" bIns="0" lIns="0" spcFirstLastPara="1" rIns="0" wrap="square" tIns="252000">
            <a:noAutofit/>
          </a:bodyPr>
          <a:lstStyle/>
          <a:p>
            <a:pPr indent="0" lvl="0" marL="0" rtl="0" algn="ctr">
              <a:spcBef>
                <a:spcPts val="1000"/>
              </a:spcBef>
              <a:spcAft>
                <a:spcPts val="0"/>
              </a:spcAft>
              <a:buNone/>
            </a:pPr>
            <a:r>
              <a:rPr lang="en-GB"/>
              <a:t>Summarised Point 1</a:t>
            </a:r>
            <a:endParaRPr/>
          </a:p>
        </p:txBody>
      </p:sp>
      <p:sp>
        <p:nvSpPr>
          <p:cNvPr id="46" name="Google Shape;46;g2c5ddf68283_0_20"/>
          <p:cNvSpPr/>
          <p:nvPr>
            <p:ph idx="4" type="body"/>
          </p:nvPr>
        </p:nvSpPr>
        <p:spPr>
          <a:xfrm>
            <a:off x="755649" y="2930434"/>
            <a:ext cx="7632600" cy="503100"/>
          </a:xfrm>
          <a:prstGeom prst="roundRect">
            <a:avLst>
              <a:gd fmla="val 16667" name="adj"/>
            </a:avLst>
          </a:prstGeom>
        </p:spPr>
        <p:txBody>
          <a:bodyPr anchorCtr="0" anchor="ctr" bIns="0" lIns="0" spcFirstLastPara="1" rIns="0" wrap="square" tIns="252000">
            <a:noAutofit/>
          </a:bodyPr>
          <a:lstStyle/>
          <a:p>
            <a:pPr indent="0" lvl="0" marL="0" rtl="0" algn="ctr">
              <a:spcBef>
                <a:spcPts val="1000"/>
              </a:spcBef>
              <a:spcAft>
                <a:spcPts val="0"/>
              </a:spcAft>
              <a:buNone/>
            </a:pPr>
            <a:r>
              <a:rPr lang="en-GB"/>
              <a:t>Summarised Point 2</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0"/>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63" name="Google Shape;363;p30"/>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64" name="Google Shape;364;p30"/>
          <p:cNvSpPr txBox="1"/>
          <p:nvPr>
            <p:ph type="title"/>
          </p:nvPr>
        </p:nvSpPr>
        <p:spPr>
          <a:xfrm>
            <a:off x="434838" y="410670"/>
            <a:ext cx="7813049"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The Timber and Harakeke Trade</a:t>
            </a:r>
            <a:endParaRPr sz="3600">
              <a:solidFill>
                <a:schemeClr val="lt1"/>
              </a:solidFill>
              <a:latin typeface="Open Sans"/>
              <a:ea typeface="Open Sans"/>
              <a:cs typeface="Open Sans"/>
              <a:sym typeface="Open Sans"/>
            </a:endParaRPr>
          </a:p>
        </p:txBody>
      </p:sp>
      <p:sp>
        <p:nvSpPr>
          <p:cNvPr id="365" name="Google Shape;365;p30"/>
          <p:cNvSpPr/>
          <p:nvPr/>
        </p:nvSpPr>
        <p:spPr>
          <a:xfrm>
            <a:off x="755650" y="1492389"/>
            <a:ext cx="7632700" cy="163121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Timber and harakeke (flax) were also sought after trading commodities at this time.</a:t>
            </a:r>
            <a:endParaRPr/>
          </a:p>
          <a:p>
            <a:pPr indent="0" lvl="0" marL="0" marR="0" rtl="0" algn="l">
              <a:spcBef>
                <a:spcPts val="1200"/>
              </a:spcBef>
              <a:spcAft>
                <a:spcPts val="0"/>
              </a:spcAft>
              <a:buNone/>
            </a:pPr>
            <a:r>
              <a:rPr b="0" i="0" lang="en-GB" sz="1600" u="none" cap="none" strike="noStrike">
                <a:solidFill>
                  <a:schemeClr val="dk1"/>
                </a:solidFill>
                <a:latin typeface="Open Sans"/>
                <a:ea typeface="Open Sans"/>
                <a:cs typeface="Open Sans"/>
                <a:sym typeface="Open Sans"/>
              </a:rPr>
              <a:t>High quality timber was needed for houses and ships as the Australian colonies grew. Kauri, kahikatea, rimu and tōtara were sent from New Zealand to meet this need. Māori were involved in hauling and loading logs and later learned the skills required for felling and milling the trees. </a:t>
            </a:r>
            <a:endParaRPr/>
          </a:p>
        </p:txBody>
      </p:sp>
      <p:cxnSp>
        <p:nvCxnSpPr>
          <p:cNvPr id="366" name="Google Shape;366;p30"/>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367" name="Google Shape;367;p30"/>
          <p:cNvSpPr/>
          <p:nvPr/>
        </p:nvSpPr>
        <p:spPr>
          <a:xfrm>
            <a:off x="640331" y="5220149"/>
            <a:ext cx="3816351" cy="679774"/>
          </a:xfrm>
          <a:prstGeom prst="rect">
            <a:avLst/>
          </a:prstGeom>
          <a:solidFill>
            <a:srgbClr val="009386"/>
          </a:solidFill>
          <a:ln>
            <a:noFill/>
          </a:ln>
        </p:spPr>
        <p:txBody>
          <a:bodyPr anchorCtr="0" anchor="ctr" bIns="108000" lIns="108000" spcFirstLastPara="1" rIns="108000" wrap="square" tIns="108000">
            <a:spAutoFit/>
          </a:bodyPr>
          <a:lstStyle/>
          <a:p>
            <a:pPr indent="0" lvl="0" marL="0" marR="0" rtl="0" algn="l">
              <a:spcBef>
                <a:spcPts val="0"/>
              </a:spcBef>
              <a:spcAft>
                <a:spcPts val="0"/>
              </a:spcAft>
              <a:buNone/>
            </a:pPr>
            <a:r>
              <a:rPr b="1" i="0" lang="en-GB" sz="1500" u="none" cap="none" strike="noStrike">
                <a:solidFill>
                  <a:schemeClr val="lt1"/>
                </a:solidFill>
                <a:latin typeface="Open Sans"/>
                <a:ea typeface="Open Sans"/>
                <a:cs typeface="Open Sans"/>
                <a:sym typeface="Open Sans"/>
              </a:rPr>
              <a:t>Kauri logs ready to be transported 1875</a:t>
            </a:r>
            <a:endParaRPr b="1" i="0" sz="1500" u="none" cap="none" strike="noStrike">
              <a:solidFill>
                <a:schemeClr val="lt1"/>
              </a:solidFill>
              <a:latin typeface="Open Sans"/>
              <a:ea typeface="Open Sans"/>
              <a:cs typeface="Open Sans"/>
              <a:sym typeface="Open Sans"/>
            </a:endParaRPr>
          </a:p>
        </p:txBody>
      </p:sp>
      <p:sp>
        <p:nvSpPr>
          <p:cNvPr id="368" name="Google Shape;368;p30"/>
          <p:cNvSpPr/>
          <p:nvPr/>
        </p:nvSpPr>
        <p:spPr>
          <a:xfrm>
            <a:off x="755650" y="3241345"/>
            <a:ext cx="3675886" cy="147732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There were examples of joint ventures between Māori and Europeans to export this valuable timber. But there were occasions when assumptions and misunderstandings caused conflicts to occur.</a:t>
            </a:r>
            <a:endParaRPr/>
          </a:p>
        </p:txBody>
      </p:sp>
      <p:pic>
        <p:nvPicPr>
          <p:cNvPr id="369" name="Google Shape;369;p30"/>
          <p:cNvPicPr preferRelativeResize="0"/>
          <p:nvPr/>
        </p:nvPicPr>
        <p:blipFill rotWithShape="1">
          <a:blip r:embed="rId3">
            <a:alphaModFix/>
          </a:blip>
          <a:srcRect b="6428" l="0" r="0" t="6428"/>
          <a:stretch/>
        </p:blipFill>
        <p:spPr>
          <a:xfrm rot="194572">
            <a:off x="4511148" y="3484972"/>
            <a:ext cx="3921429" cy="2624521"/>
          </a:xfrm>
          <a:prstGeom prst="rect">
            <a:avLst/>
          </a:prstGeom>
          <a:noFill/>
          <a:ln cap="flat" cmpd="sng" w="28575">
            <a:solidFill>
              <a:srgbClr val="009386"/>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367"/>
                                        </p:tgtEl>
                                        <p:attrNameLst>
                                          <p:attrName>style.visibility</p:attrName>
                                        </p:attrNameLst>
                                      </p:cBhvr>
                                      <p:to>
                                        <p:strVal val="visible"/>
                                      </p:to>
                                    </p:set>
                                    <p:anim calcmode="lin" valueType="num">
                                      <p:cBhvr additive="base">
                                        <p:cTn dur="1000"/>
                                        <p:tgtEl>
                                          <p:spTgt spid="36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31"/>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75" name="Google Shape;375;p31"/>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76" name="Google Shape;376;p31"/>
          <p:cNvSpPr txBox="1"/>
          <p:nvPr>
            <p:ph type="title"/>
          </p:nvPr>
        </p:nvSpPr>
        <p:spPr>
          <a:xfrm>
            <a:off x="434838" y="410670"/>
            <a:ext cx="7813049"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The Timber and Harakeke Trade</a:t>
            </a:r>
            <a:endParaRPr sz="3600">
              <a:solidFill>
                <a:schemeClr val="lt1"/>
              </a:solidFill>
              <a:latin typeface="Open Sans"/>
              <a:ea typeface="Open Sans"/>
              <a:cs typeface="Open Sans"/>
              <a:sym typeface="Open Sans"/>
            </a:endParaRPr>
          </a:p>
        </p:txBody>
      </p:sp>
      <p:sp>
        <p:nvSpPr>
          <p:cNvPr id="377" name="Google Shape;377;p31"/>
          <p:cNvSpPr/>
          <p:nvPr/>
        </p:nvSpPr>
        <p:spPr>
          <a:xfrm>
            <a:off x="755650" y="1492389"/>
            <a:ext cx="7632700" cy="123110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Harakeke had long been used by Māori for many different purposes. They quickly discovered this natural resource was valuable for trading. Europeans found harakeke a very strong and useful product to use for the rigging on their ships. There are records of Māori selling harakeke in exchange for blankets and muskets. </a:t>
            </a:r>
            <a:endParaRPr/>
          </a:p>
        </p:txBody>
      </p:sp>
      <p:cxnSp>
        <p:nvCxnSpPr>
          <p:cNvPr id="378" name="Google Shape;378;p31"/>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379" name="Google Shape;379;p31"/>
          <p:cNvSpPr/>
          <p:nvPr/>
        </p:nvSpPr>
        <p:spPr>
          <a:xfrm>
            <a:off x="755648" y="4134507"/>
            <a:ext cx="3709347" cy="847802"/>
          </a:xfrm>
          <a:prstGeom prst="rect">
            <a:avLst/>
          </a:prstGeom>
          <a:solidFill>
            <a:srgbClr val="009386"/>
          </a:solidFill>
          <a:ln>
            <a:noFill/>
          </a:ln>
        </p:spPr>
        <p:txBody>
          <a:bodyPr anchorCtr="0" anchor="ctr" bIns="108000" lIns="108000" spcFirstLastPara="1" rIns="108000" wrap="square" tIns="108000">
            <a:noAutofit/>
          </a:bodyPr>
          <a:lstStyle/>
          <a:p>
            <a:pPr indent="0" lvl="0" marL="0" marR="0" rtl="0" algn="l">
              <a:spcBef>
                <a:spcPts val="0"/>
              </a:spcBef>
              <a:spcAft>
                <a:spcPts val="0"/>
              </a:spcAft>
              <a:buNone/>
            </a:pPr>
            <a:r>
              <a:rPr b="1" i="0" lang="en-GB" sz="1500" u="none" cap="none" strike="noStrike">
                <a:solidFill>
                  <a:schemeClr val="lt1"/>
                </a:solidFill>
                <a:latin typeface="Open Sans"/>
                <a:ea typeface="Open Sans"/>
                <a:cs typeface="Open Sans"/>
                <a:sym typeface="Open Sans"/>
              </a:rPr>
              <a:t>Māori women weaving harakeke into kete (photo taken much later, in 1918)</a:t>
            </a:r>
            <a:endParaRPr/>
          </a:p>
        </p:txBody>
      </p:sp>
      <p:sp>
        <p:nvSpPr>
          <p:cNvPr id="380" name="Google Shape;380;p31"/>
          <p:cNvSpPr/>
          <p:nvPr/>
        </p:nvSpPr>
        <p:spPr>
          <a:xfrm>
            <a:off x="755649" y="5659670"/>
            <a:ext cx="7632699" cy="49244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Harakeke was an important component in what is commonly known as the </a:t>
            </a:r>
            <a:r>
              <a:rPr b="1" i="0" lang="en-GB" sz="1600" u="none" cap="none" strike="noStrike">
                <a:solidFill>
                  <a:srgbClr val="009386"/>
                </a:solidFill>
                <a:latin typeface="Open Sans"/>
                <a:ea typeface="Open Sans"/>
                <a:cs typeface="Open Sans"/>
                <a:sym typeface="Open Sans"/>
              </a:rPr>
              <a:t>Musket Wars</a:t>
            </a:r>
            <a:r>
              <a:rPr b="0" i="0" lang="en-GB" sz="1600" u="none" cap="none" strike="noStrike">
                <a:solidFill>
                  <a:schemeClr val="dk1"/>
                </a:solidFill>
                <a:latin typeface="Open Sans"/>
                <a:ea typeface="Open Sans"/>
                <a:cs typeface="Open Sans"/>
                <a:sym typeface="Open Sans"/>
              </a:rPr>
              <a:t>.</a:t>
            </a:r>
            <a:endParaRPr/>
          </a:p>
        </p:txBody>
      </p:sp>
      <p:pic>
        <p:nvPicPr>
          <p:cNvPr id="381" name="Google Shape;381;p31"/>
          <p:cNvPicPr preferRelativeResize="0"/>
          <p:nvPr/>
        </p:nvPicPr>
        <p:blipFill rotWithShape="1">
          <a:blip r:embed="rId3">
            <a:alphaModFix/>
          </a:blip>
          <a:srcRect b="0" l="211" r="715" t="0"/>
          <a:stretch/>
        </p:blipFill>
        <p:spPr>
          <a:xfrm rot="162164">
            <a:off x="4420991" y="2825829"/>
            <a:ext cx="4019617" cy="2499432"/>
          </a:xfrm>
          <a:prstGeom prst="rect">
            <a:avLst/>
          </a:prstGeom>
          <a:noFill/>
          <a:ln cap="flat" cmpd="sng" w="28575">
            <a:solidFill>
              <a:srgbClr val="009386"/>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379"/>
                                        </p:tgtEl>
                                        <p:attrNameLst>
                                          <p:attrName>style.visibility</p:attrName>
                                        </p:attrNameLst>
                                      </p:cBhvr>
                                      <p:to>
                                        <p:strVal val="visible"/>
                                      </p:to>
                                    </p:set>
                                    <p:anim calcmode="lin" valueType="num">
                                      <p:cBhvr additive="base">
                                        <p:cTn dur="1000"/>
                                        <p:tgtEl>
                                          <p:spTgt spid="37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34"/>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87" name="Google Shape;387;p34"/>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88" name="Google Shape;388;p34"/>
          <p:cNvSpPr txBox="1"/>
          <p:nvPr>
            <p:ph type="title"/>
          </p:nvPr>
        </p:nvSpPr>
        <p:spPr>
          <a:xfrm>
            <a:off x="434839" y="410670"/>
            <a:ext cx="4464708"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The Musket Wars</a:t>
            </a:r>
            <a:endParaRPr sz="3600">
              <a:solidFill>
                <a:schemeClr val="lt1"/>
              </a:solidFill>
              <a:latin typeface="Open Sans"/>
              <a:ea typeface="Open Sans"/>
              <a:cs typeface="Open Sans"/>
              <a:sym typeface="Open Sans"/>
            </a:endParaRPr>
          </a:p>
        </p:txBody>
      </p:sp>
      <p:sp>
        <p:nvSpPr>
          <p:cNvPr id="389" name="Google Shape;389;p34"/>
          <p:cNvSpPr/>
          <p:nvPr/>
        </p:nvSpPr>
        <p:spPr>
          <a:xfrm>
            <a:off x="755650" y="1492389"/>
            <a:ext cx="7632700" cy="147732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Between 1818 and the 1830s, it’s estimated that more than 18,000 thousand Māori were killed in a series of conflicts commonly called the </a:t>
            </a:r>
            <a:r>
              <a:rPr b="1" i="0" lang="en-GB" sz="1600" u="none" cap="none" strike="noStrike">
                <a:solidFill>
                  <a:srgbClr val="009386"/>
                </a:solidFill>
                <a:latin typeface="Open Sans"/>
                <a:ea typeface="Open Sans"/>
                <a:cs typeface="Open Sans"/>
                <a:sym typeface="Open Sans"/>
              </a:rPr>
              <a:t>Musket Wars</a:t>
            </a:r>
            <a:r>
              <a:rPr b="0" i="0" lang="en-GB" sz="1600" u="none" cap="none" strike="noStrike">
                <a:solidFill>
                  <a:schemeClr val="dk1"/>
                </a:solidFill>
                <a:latin typeface="Open Sans"/>
                <a:ea typeface="Open Sans"/>
                <a:cs typeface="Open Sans"/>
                <a:sym typeface="Open Sans"/>
              </a:rPr>
              <a:t>. As well as those who died, many more were taken captive and traditional iwi boundaries were permanently redrawn. With a population at this time of approximately 90,000, this upheaval had an immense impact on Māori communities.</a:t>
            </a:r>
            <a:endParaRPr/>
          </a:p>
        </p:txBody>
      </p:sp>
      <p:cxnSp>
        <p:nvCxnSpPr>
          <p:cNvPr id="390" name="Google Shape;390;p34"/>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391" name="Google Shape;391;p34"/>
          <p:cNvSpPr/>
          <p:nvPr/>
        </p:nvSpPr>
        <p:spPr>
          <a:xfrm>
            <a:off x="755650" y="3098967"/>
            <a:ext cx="4576755" cy="270843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There had always been conflicts between iwi prior to the introduction of muskets.  However many rangatira soon realised that having muskets meant they had an advantage over their enemies who were fighting with traditional </a:t>
            </a:r>
            <a:r>
              <a:rPr b="1" i="0" lang="en-GB" sz="1600" u="none" cap="none" strike="noStrike">
                <a:solidFill>
                  <a:srgbClr val="009386"/>
                </a:solidFill>
                <a:latin typeface="Open Sans"/>
                <a:ea typeface="Open Sans"/>
                <a:cs typeface="Open Sans"/>
                <a:sym typeface="Open Sans"/>
              </a:rPr>
              <a:t>rākau Māori </a:t>
            </a:r>
            <a:r>
              <a:rPr b="0" i="0" lang="en-GB" sz="1600" u="none" cap="none" strike="noStrike">
                <a:solidFill>
                  <a:schemeClr val="dk1"/>
                </a:solidFill>
                <a:latin typeface="Open Sans"/>
                <a:ea typeface="Open Sans"/>
                <a:cs typeface="Open Sans"/>
                <a:sym typeface="Open Sans"/>
              </a:rPr>
              <a:t>(Māori weaponry) like </a:t>
            </a:r>
            <a:r>
              <a:rPr b="1" i="0" lang="en-GB" sz="1600" u="none" cap="none" strike="noStrike">
                <a:solidFill>
                  <a:srgbClr val="009386"/>
                </a:solidFill>
                <a:latin typeface="Open Sans"/>
                <a:ea typeface="Open Sans"/>
                <a:cs typeface="Open Sans"/>
                <a:sym typeface="Open Sans"/>
              </a:rPr>
              <a:t>taiaha</a:t>
            </a:r>
            <a:r>
              <a:rPr b="0" i="0" lang="en-GB" sz="1600" u="none" cap="none" strike="noStrike">
                <a:solidFill>
                  <a:schemeClr val="dk1"/>
                </a:solidFill>
                <a:latin typeface="Open Sans"/>
                <a:ea typeface="Open Sans"/>
                <a:cs typeface="Open Sans"/>
                <a:sym typeface="Open Sans"/>
              </a:rPr>
              <a:t>, </a:t>
            </a:r>
            <a:r>
              <a:rPr b="1" i="0" lang="en-GB" sz="1600" u="none" cap="none" strike="noStrike">
                <a:solidFill>
                  <a:srgbClr val="009386"/>
                </a:solidFill>
                <a:latin typeface="Open Sans"/>
                <a:ea typeface="Open Sans"/>
                <a:cs typeface="Open Sans"/>
                <a:sym typeface="Open Sans"/>
              </a:rPr>
              <a:t>mere</a:t>
            </a:r>
            <a:r>
              <a:rPr b="0" i="0" lang="en-GB" sz="1600" u="none" cap="none" strike="noStrike">
                <a:solidFill>
                  <a:schemeClr val="dk1"/>
                </a:solidFill>
                <a:latin typeface="Open Sans"/>
                <a:ea typeface="Open Sans"/>
                <a:cs typeface="Open Sans"/>
                <a:sym typeface="Open Sans"/>
              </a:rPr>
              <a:t> and </a:t>
            </a:r>
            <a:r>
              <a:rPr b="1" i="0" lang="en-GB" sz="1600" u="none" cap="none" strike="noStrike">
                <a:solidFill>
                  <a:srgbClr val="009386"/>
                </a:solidFill>
                <a:latin typeface="Open Sans"/>
                <a:ea typeface="Open Sans"/>
                <a:cs typeface="Open Sans"/>
                <a:sym typeface="Open Sans"/>
              </a:rPr>
              <a:t>patu</a:t>
            </a:r>
            <a:r>
              <a:rPr b="0" i="0" lang="en-GB" sz="1600" u="none" cap="none" strike="noStrike">
                <a:solidFill>
                  <a:schemeClr val="dk1"/>
                </a:solidFill>
                <a:latin typeface="Open Sans"/>
                <a:ea typeface="Open Sans"/>
                <a:cs typeface="Open Sans"/>
                <a:sym typeface="Open Sans"/>
              </a:rPr>
              <a:t>. It was not only the damage that muskets could do that made them appealing, but the fear they instilled in their enemies. Having muskets equalled not only defeating their enemies but also gaining territory.</a:t>
            </a:r>
            <a:endParaRPr/>
          </a:p>
        </p:txBody>
      </p:sp>
      <p:pic>
        <p:nvPicPr>
          <p:cNvPr id="392" name="Google Shape;392;p34"/>
          <p:cNvPicPr preferRelativeResize="0"/>
          <p:nvPr/>
        </p:nvPicPr>
        <p:blipFill rotWithShape="1">
          <a:blip r:embed="rId3">
            <a:alphaModFix/>
          </a:blip>
          <a:srcRect b="462" l="0" r="0" t="-156"/>
          <a:stretch/>
        </p:blipFill>
        <p:spPr>
          <a:xfrm rot="162164">
            <a:off x="5554050" y="3209584"/>
            <a:ext cx="3380717" cy="2519511"/>
          </a:xfrm>
          <a:prstGeom prst="rect">
            <a:avLst/>
          </a:prstGeom>
          <a:noFill/>
          <a:ln cap="flat" cmpd="sng" w="28575">
            <a:solidFill>
              <a:srgbClr val="009386"/>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5"/>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98" name="Google Shape;398;p35"/>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399" name="Google Shape;399;p35"/>
          <p:cNvSpPr txBox="1"/>
          <p:nvPr>
            <p:ph type="title"/>
          </p:nvPr>
        </p:nvSpPr>
        <p:spPr>
          <a:xfrm>
            <a:off x="434839" y="410670"/>
            <a:ext cx="4464708"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The Musket Wars</a:t>
            </a:r>
            <a:endParaRPr sz="3600">
              <a:solidFill>
                <a:schemeClr val="lt1"/>
              </a:solidFill>
              <a:latin typeface="Open Sans"/>
              <a:ea typeface="Open Sans"/>
              <a:cs typeface="Open Sans"/>
              <a:sym typeface="Open Sans"/>
            </a:endParaRPr>
          </a:p>
        </p:txBody>
      </p:sp>
      <p:sp>
        <p:nvSpPr>
          <p:cNvPr id="400" name="Google Shape;400;p35"/>
          <p:cNvSpPr/>
          <p:nvPr/>
        </p:nvSpPr>
        <p:spPr>
          <a:xfrm>
            <a:off x="690331" y="2459877"/>
            <a:ext cx="3307211" cy="123110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Rangatira were prepared to pay high prices for more muskets, so they traded large quantities of harakeke and food to get the weapons.</a:t>
            </a:r>
            <a:endParaRPr/>
          </a:p>
        </p:txBody>
      </p:sp>
      <p:cxnSp>
        <p:nvCxnSpPr>
          <p:cNvPr id="401" name="Google Shape;401;p35"/>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402" name="Google Shape;402;p35"/>
          <p:cNvSpPr/>
          <p:nvPr/>
        </p:nvSpPr>
        <p:spPr>
          <a:xfrm>
            <a:off x="690331" y="4017849"/>
            <a:ext cx="7752611" cy="212365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At first, Ngāpuhi had the most weapons, which made sense, as their geographical location in Northland meant they had the most opportunity to deal and trade with Europeans.  </a:t>
            </a:r>
            <a:endParaRPr/>
          </a:p>
          <a:p>
            <a:pPr indent="0" lvl="0" marL="0" marR="0" rtl="0" algn="l">
              <a:spcBef>
                <a:spcPts val="1200"/>
              </a:spcBef>
              <a:spcAft>
                <a:spcPts val="0"/>
              </a:spcAft>
              <a:buNone/>
            </a:pPr>
            <a:r>
              <a:rPr b="0" i="0" lang="en-GB" sz="1600" u="none" cap="none" strike="noStrike">
                <a:solidFill>
                  <a:schemeClr val="dk1"/>
                </a:solidFill>
                <a:latin typeface="Open Sans"/>
                <a:ea typeface="Open Sans"/>
                <a:cs typeface="Open Sans"/>
                <a:sym typeface="Open Sans"/>
              </a:rPr>
              <a:t>Beginning with a historic rivalry between </a:t>
            </a:r>
            <a:r>
              <a:rPr b="1" i="0" lang="en-GB" sz="1600" u="none" cap="none" strike="noStrike">
                <a:solidFill>
                  <a:srgbClr val="009386"/>
                </a:solidFill>
                <a:latin typeface="Open Sans"/>
                <a:ea typeface="Open Sans"/>
                <a:cs typeface="Open Sans"/>
                <a:sym typeface="Open Sans"/>
              </a:rPr>
              <a:t>Ngāpuhi</a:t>
            </a:r>
            <a:r>
              <a:rPr b="0" i="0" lang="en-GB" sz="1600" u="none" cap="none" strike="noStrike">
                <a:solidFill>
                  <a:schemeClr val="dk1"/>
                </a:solidFill>
                <a:latin typeface="Open Sans"/>
                <a:ea typeface="Open Sans"/>
                <a:cs typeface="Open Sans"/>
                <a:sym typeface="Open Sans"/>
              </a:rPr>
              <a:t> and </a:t>
            </a:r>
            <a:r>
              <a:rPr b="1" i="0" lang="en-GB" sz="1600" u="none" cap="none" strike="noStrike">
                <a:solidFill>
                  <a:srgbClr val="009386"/>
                </a:solidFill>
                <a:latin typeface="Open Sans"/>
                <a:ea typeface="Open Sans"/>
                <a:cs typeface="Open Sans"/>
                <a:sym typeface="Open Sans"/>
              </a:rPr>
              <a:t>Ngāti Whātua</a:t>
            </a:r>
            <a:r>
              <a:rPr b="0" i="0" lang="en-GB" sz="1600" u="none" cap="none" strike="noStrike">
                <a:solidFill>
                  <a:schemeClr val="dk1"/>
                </a:solidFill>
                <a:latin typeface="Open Sans"/>
                <a:ea typeface="Open Sans"/>
                <a:cs typeface="Open Sans"/>
                <a:sym typeface="Open Sans"/>
              </a:rPr>
              <a:t>, conflict spread around the country from there. Ngāpuhi taua (war parties) attacked several other iwi right down into the southern parts of Te Ika-a-Māui (the North Island). They took many captives and used them to make more goods to trade for muskets.</a:t>
            </a:r>
            <a:endParaRPr/>
          </a:p>
        </p:txBody>
      </p:sp>
      <p:sp>
        <p:nvSpPr>
          <p:cNvPr id="403" name="Google Shape;403;p35"/>
          <p:cNvSpPr/>
          <p:nvPr/>
        </p:nvSpPr>
        <p:spPr>
          <a:xfrm>
            <a:off x="701057" y="1486943"/>
            <a:ext cx="7752611" cy="787496"/>
          </a:xfrm>
          <a:prstGeom prst="rect">
            <a:avLst/>
          </a:prstGeom>
          <a:solidFill>
            <a:srgbClr val="BDE1DB"/>
          </a:solidFill>
          <a:ln>
            <a:noFill/>
          </a:ln>
        </p:spPr>
        <p:txBody>
          <a:bodyPr anchorCtr="0" anchor="ctr" bIns="108000" lIns="108000" spcFirstLastPara="1" rIns="108000" wrap="square" tIns="108000">
            <a:spAutoFit/>
          </a:bodyPr>
          <a:lstStyle/>
          <a:p>
            <a:pPr indent="0" lvl="0" marL="0" marR="0" rtl="0" algn="ctr">
              <a:spcBef>
                <a:spcPts val="0"/>
              </a:spcBef>
              <a:spcAft>
                <a:spcPts val="0"/>
              </a:spcAft>
              <a:buNone/>
            </a:pPr>
            <a:r>
              <a:rPr b="1" i="0" lang="en-GB" sz="1600" u="none" cap="none" strike="noStrike">
                <a:solidFill>
                  <a:srgbClr val="009386"/>
                </a:solidFill>
                <a:latin typeface="Open Sans"/>
                <a:ea typeface="Open Sans"/>
                <a:cs typeface="Open Sans"/>
                <a:sym typeface="Open Sans"/>
              </a:rPr>
              <a:t>Nā te pū ka toa tētahi, ka taurekareka tētahi.</a:t>
            </a:r>
            <a:endParaRPr/>
          </a:p>
          <a:p>
            <a:pPr indent="0" lvl="0" marL="0" marR="0" rtl="0" algn="ctr">
              <a:spcBef>
                <a:spcPts val="600"/>
              </a:spcBef>
              <a:spcAft>
                <a:spcPts val="0"/>
              </a:spcAft>
              <a:buNone/>
            </a:pPr>
            <a:r>
              <a:rPr b="0" i="0" lang="en-GB" sz="1600" u="none" cap="none" strike="noStrike">
                <a:solidFill>
                  <a:srgbClr val="000000"/>
                </a:solidFill>
                <a:latin typeface="Open Sans"/>
                <a:ea typeface="Open Sans"/>
                <a:cs typeface="Open Sans"/>
                <a:sym typeface="Open Sans"/>
              </a:rPr>
              <a:t>The musket determined who was warrior and who was slave.</a:t>
            </a:r>
            <a:endParaRPr/>
          </a:p>
        </p:txBody>
      </p:sp>
      <p:pic>
        <p:nvPicPr>
          <p:cNvPr id="404" name="Google Shape;404;p35"/>
          <p:cNvPicPr preferRelativeResize="0"/>
          <p:nvPr/>
        </p:nvPicPr>
        <p:blipFill rotWithShape="1">
          <a:blip r:embed="rId3">
            <a:alphaModFix/>
          </a:blip>
          <a:srcRect b="8874" l="1221" r="-296" t="-469"/>
          <a:stretch/>
        </p:blipFill>
        <p:spPr>
          <a:xfrm>
            <a:off x="4784554" y="2459877"/>
            <a:ext cx="3543395" cy="1183771"/>
          </a:xfrm>
          <a:prstGeom prst="rect">
            <a:avLst/>
          </a:prstGeom>
          <a:noFill/>
          <a:ln cap="flat" cmpd="sng" w="28575">
            <a:solidFill>
              <a:srgbClr val="009386"/>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36"/>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10" name="Google Shape;410;p36"/>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11" name="Google Shape;411;p36"/>
          <p:cNvSpPr txBox="1"/>
          <p:nvPr>
            <p:ph type="title"/>
          </p:nvPr>
        </p:nvSpPr>
        <p:spPr>
          <a:xfrm>
            <a:off x="434839" y="410670"/>
            <a:ext cx="4464708"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The Musket Wars</a:t>
            </a:r>
            <a:endParaRPr sz="3600">
              <a:solidFill>
                <a:schemeClr val="lt1"/>
              </a:solidFill>
              <a:latin typeface="Open Sans"/>
              <a:ea typeface="Open Sans"/>
              <a:cs typeface="Open Sans"/>
              <a:sym typeface="Open Sans"/>
            </a:endParaRPr>
          </a:p>
        </p:txBody>
      </p:sp>
      <p:sp>
        <p:nvSpPr>
          <p:cNvPr id="412" name="Google Shape;412;p36"/>
          <p:cNvSpPr/>
          <p:nvPr/>
        </p:nvSpPr>
        <p:spPr>
          <a:xfrm>
            <a:off x="701058" y="1559463"/>
            <a:ext cx="7752610"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Once Māori had muskets, they were in need of a steady supply of ammunition. So working relationships were formed with Europeans to supply ammunition and repair the guns when required.</a:t>
            </a:r>
            <a:endParaRPr/>
          </a:p>
        </p:txBody>
      </p:sp>
      <p:cxnSp>
        <p:nvCxnSpPr>
          <p:cNvPr id="413" name="Google Shape;413;p36"/>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414" name="Google Shape;414;p36"/>
          <p:cNvSpPr/>
          <p:nvPr/>
        </p:nvSpPr>
        <p:spPr>
          <a:xfrm>
            <a:off x="701057" y="5174638"/>
            <a:ext cx="7752611" cy="49244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By this time however, some iwi had almost been decimated and many tribal boundaries across Te Ika-a-Māui were changed permanently.</a:t>
            </a:r>
            <a:endParaRPr/>
          </a:p>
        </p:txBody>
      </p:sp>
      <p:sp>
        <p:nvSpPr>
          <p:cNvPr id="415" name="Google Shape;415;p36"/>
          <p:cNvSpPr/>
          <p:nvPr/>
        </p:nvSpPr>
        <p:spPr>
          <a:xfrm>
            <a:off x="701057" y="2505276"/>
            <a:ext cx="3656933" cy="246221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Over the next few years, as many more iwi acquired muskets, there was a great upheaval in a series of bloody inter-tribal conflicts. It became an arms race until, by the early 1830s, most iwi were heavily armed. Quick and decisive battles were no longer possible. Some cautious truces were negotiated between various iwi to avoid losing face or mana.</a:t>
            </a:r>
            <a:endParaRPr/>
          </a:p>
        </p:txBody>
      </p:sp>
      <p:pic>
        <p:nvPicPr>
          <p:cNvPr id="416" name="Google Shape;416;p36"/>
          <p:cNvPicPr preferRelativeResize="0"/>
          <p:nvPr/>
        </p:nvPicPr>
        <p:blipFill rotWithShape="1">
          <a:blip r:embed="rId3">
            <a:alphaModFix/>
          </a:blip>
          <a:srcRect b="8874" l="1221" r="-296" t="-469"/>
          <a:stretch/>
        </p:blipFill>
        <p:spPr>
          <a:xfrm>
            <a:off x="4697005" y="2759292"/>
            <a:ext cx="3543395" cy="1183771"/>
          </a:xfrm>
          <a:prstGeom prst="rect">
            <a:avLst/>
          </a:prstGeom>
          <a:noFill/>
          <a:ln cap="flat" cmpd="sng" w="28575">
            <a:solidFill>
              <a:srgbClr val="009386"/>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4"/>
                                        </p:tgtEl>
                                        <p:attrNameLst>
                                          <p:attrName>style.visibility</p:attrName>
                                        </p:attrNameLst>
                                      </p:cBhvr>
                                      <p:to>
                                        <p:strVal val="visible"/>
                                      </p:to>
                                    </p:set>
                                    <p:anim calcmode="lin" valueType="num">
                                      <p:cBhvr additive="base">
                                        <p:cTn dur="500"/>
                                        <p:tgtEl>
                                          <p:spTgt spid="41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37"/>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22" name="Google Shape;422;p37"/>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23" name="Google Shape;423;p37"/>
          <p:cNvSpPr txBox="1"/>
          <p:nvPr>
            <p:ph type="title"/>
          </p:nvPr>
        </p:nvSpPr>
        <p:spPr>
          <a:xfrm>
            <a:off x="434838" y="410670"/>
            <a:ext cx="3996699"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The Missionary</a:t>
            </a:r>
            <a:endParaRPr sz="3600">
              <a:solidFill>
                <a:schemeClr val="lt1"/>
              </a:solidFill>
              <a:latin typeface="Open Sans"/>
              <a:ea typeface="Open Sans"/>
              <a:cs typeface="Open Sans"/>
              <a:sym typeface="Open Sans"/>
            </a:endParaRPr>
          </a:p>
        </p:txBody>
      </p:sp>
      <p:sp>
        <p:nvSpPr>
          <p:cNvPr id="424" name="Google Shape;424;p37"/>
          <p:cNvSpPr/>
          <p:nvPr/>
        </p:nvSpPr>
        <p:spPr>
          <a:xfrm>
            <a:off x="755650" y="1582840"/>
            <a:ext cx="5119634" cy="295465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When missionaries first arrived in Aotearoa New Zealand, the relationship with Māori was not always straightforward, but there were benefits. Missionaries were enthusiastically received by Māori at first, though not because they brought the Christian religion. Missionaries were responsible for bringing European technology, literacy, and skills in areas like agriculture and carpentry. Many missionaries stayed a long time - often the rest of their lives - and became fluent in te reo Māori. They served as crucial mediators between the government and Māori, who in many places were at war.</a:t>
            </a:r>
            <a:endParaRPr/>
          </a:p>
        </p:txBody>
      </p:sp>
      <p:cxnSp>
        <p:nvCxnSpPr>
          <p:cNvPr id="425" name="Google Shape;425;p37"/>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426" name="Google Shape;426;p37"/>
          <p:cNvSpPr/>
          <p:nvPr/>
        </p:nvSpPr>
        <p:spPr>
          <a:xfrm>
            <a:off x="5994343" y="3595409"/>
            <a:ext cx="2620371" cy="910607"/>
          </a:xfrm>
          <a:prstGeom prst="rect">
            <a:avLst/>
          </a:prstGeom>
          <a:solidFill>
            <a:srgbClr val="009386"/>
          </a:solidFill>
          <a:ln>
            <a:noFill/>
          </a:ln>
        </p:spPr>
        <p:txBody>
          <a:bodyPr anchorCtr="0" anchor="ctr" bIns="108000" lIns="108000" spcFirstLastPara="1" rIns="108000" wrap="square" tIns="108000">
            <a:spAutoFit/>
          </a:bodyPr>
          <a:lstStyle/>
          <a:p>
            <a:pPr indent="0" lvl="0" marL="0" marR="0" rtl="0" algn="ctr">
              <a:spcBef>
                <a:spcPts val="0"/>
              </a:spcBef>
              <a:spcAft>
                <a:spcPts val="0"/>
              </a:spcAft>
              <a:buNone/>
            </a:pPr>
            <a:r>
              <a:rPr b="1" i="0" lang="en-GB" sz="1500" u="none" cap="none" strike="noStrike">
                <a:solidFill>
                  <a:schemeClr val="lt1"/>
                </a:solidFill>
                <a:latin typeface="Open Sans"/>
                <a:ea typeface="Open Sans"/>
                <a:cs typeface="Open Sans"/>
                <a:sym typeface="Open Sans"/>
              </a:rPr>
              <a:t>Rangatira Waikato and Hongi Hika, pictured with Thomas Kendall</a:t>
            </a:r>
            <a:endParaRPr/>
          </a:p>
        </p:txBody>
      </p:sp>
      <p:sp>
        <p:nvSpPr>
          <p:cNvPr id="427" name="Google Shape;427;p37"/>
          <p:cNvSpPr/>
          <p:nvPr/>
        </p:nvSpPr>
        <p:spPr>
          <a:xfrm>
            <a:off x="5994344" y="1586726"/>
            <a:ext cx="2620370" cy="2036084"/>
          </a:xfrm>
          <a:prstGeom prst="rect">
            <a:avLst/>
          </a:prstGeom>
          <a:solidFill>
            <a:srgbClr val="BDE1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id="428" name="Google Shape;428;p37"/>
          <p:cNvPicPr preferRelativeResize="0"/>
          <p:nvPr/>
        </p:nvPicPr>
        <p:blipFill rotWithShape="1">
          <a:blip r:embed="rId3">
            <a:alphaModFix/>
          </a:blip>
          <a:srcRect b="0" l="0" r="0" t="0"/>
          <a:stretch/>
        </p:blipFill>
        <p:spPr>
          <a:xfrm>
            <a:off x="6101648" y="1699847"/>
            <a:ext cx="2376588" cy="1782441"/>
          </a:xfrm>
          <a:prstGeom prst="rect">
            <a:avLst/>
          </a:prstGeom>
          <a:noFill/>
          <a:ln>
            <a:noFill/>
          </a:ln>
        </p:spPr>
      </p:pic>
      <p:pic>
        <p:nvPicPr>
          <p:cNvPr id="429" name="Google Shape;429;p37"/>
          <p:cNvPicPr preferRelativeResize="0"/>
          <p:nvPr/>
        </p:nvPicPr>
        <p:blipFill rotWithShape="1">
          <a:blip r:embed="rId4">
            <a:alphaModFix/>
          </a:blip>
          <a:srcRect b="0" l="0" r="0" t="0"/>
          <a:stretch/>
        </p:blipFill>
        <p:spPr>
          <a:xfrm>
            <a:off x="3907052" y="5067877"/>
            <a:ext cx="2562340" cy="1281658"/>
          </a:xfrm>
          <a:prstGeom prst="rect">
            <a:avLst/>
          </a:prstGeom>
          <a:noFill/>
          <a:ln>
            <a:noFill/>
          </a:ln>
        </p:spPr>
      </p:pic>
      <p:pic>
        <p:nvPicPr>
          <p:cNvPr id="430" name="Google Shape;430;p37"/>
          <p:cNvPicPr preferRelativeResize="0"/>
          <p:nvPr/>
        </p:nvPicPr>
        <p:blipFill rotWithShape="1">
          <a:blip r:embed="rId5">
            <a:alphaModFix/>
          </a:blip>
          <a:srcRect b="0" l="0" r="0" t="0"/>
          <a:stretch/>
        </p:blipFill>
        <p:spPr>
          <a:xfrm>
            <a:off x="755650" y="5067877"/>
            <a:ext cx="2562339" cy="1281658"/>
          </a:xfrm>
          <a:prstGeom prst="rect">
            <a:avLst/>
          </a:prstGeom>
          <a:noFill/>
          <a:ln>
            <a:noFill/>
          </a:ln>
        </p:spPr>
      </p:pic>
      <p:sp>
        <p:nvSpPr>
          <p:cNvPr id="431" name="Google Shape;431;p37"/>
          <p:cNvSpPr/>
          <p:nvPr/>
        </p:nvSpPr>
        <p:spPr>
          <a:xfrm>
            <a:off x="5994343" y="1582840"/>
            <a:ext cx="2620370" cy="2836852"/>
          </a:xfrm>
          <a:prstGeom prst="rect">
            <a:avLst/>
          </a:prstGeom>
          <a:noFill/>
          <a:ln cap="flat" cmpd="sng" w="28575">
            <a:solidFill>
              <a:srgbClr val="00938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32" name="Google Shape;432;p37"/>
          <p:cNvSpPr/>
          <p:nvPr/>
        </p:nvSpPr>
        <p:spPr>
          <a:xfrm>
            <a:off x="755650" y="5073175"/>
            <a:ext cx="2562339" cy="1276360"/>
          </a:xfrm>
          <a:prstGeom prst="rect">
            <a:avLst/>
          </a:prstGeom>
          <a:noFill/>
          <a:ln cap="flat" cmpd="sng" w="28575">
            <a:solidFill>
              <a:srgbClr val="00938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33" name="Google Shape;433;p37"/>
          <p:cNvSpPr/>
          <p:nvPr/>
        </p:nvSpPr>
        <p:spPr>
          <a:xfrm>
            <a:off x="3886788" y="5073175"/>
            <a:ext cx="2562339" cy="1276360"/>
          </a:xfrm>
          <a:prstGeom prst="rect">
            <a:avLst/>
          </a:prstGeom>
          <a:noFill/>
          <a:ln cap="flat" cmpd="sng" w="28575">
            <a:solidFill>
              <a:srgbClr val="00938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34" name="Google Shape;434;p37"/>
          <p:cNvSpPr/>
          <p:nvPr/>
        </p:nvSpPr>
        <p:spPr>
          <a:xfrm>
            <a:off x="755649" y="4683507"/>
            <a:ext cx="8118720"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If you would like to explore this more, please check out these excellent resources: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38"/>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40" name="Google Shape;440;p38"/>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41" name="Google Shape;441;p38"/>
          <p:cNvSpPr txBox="1"/>
          <p:nvPr>
            <p:ph type="title"/>
          </p:nvPr>
        </p:nvSpPr>
        <p:spPr>
          <a:xfrm>
            <a:off x="393894" y="410670"/>
            <a:ext cx="8449855"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Thinking through the Complexities</a:t>
            </a:r>
            <a:endParaRPr sz="3600">
              <a:solidFill>
                <a:schemeClr val="lt1"/>
              </a:solidFill>
              <a:latin typeface="Open Sans"/>
              <a:ea typeface="Open Sans"/>
              <a:cs typeface="Open Sans"/>
              <a:sym typeface="Open Sans"/>
            </a:endParaRPr>
          </a:p>
        </p:txBody>
      </p:sp>
      <p:sp>
        <p:nvSpPr>
          <p:cNvPr id="442" name="Google Shape;442;p38"/>
          <p:cNvSpPr/>
          <p:nvPr/>
        </p:nvSpPr>
        <p:spPr>
          <a:xfrm>
            <a:off x="755650" y="1571809"/>
            <a:ext cx="7632700" cy="153888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Considering the interactions and encounters you have learnt so far…</a:t>
            </a:r>
            <a:endParaRPr/>
          </a:p>
          <a:p>
            <a:pPr indent="0" lvl="0" marL="0" marR="0" rtl="0" algn="l">
              <a:spcBef>
                <a:spcPts val="1200"/>
              </a:spcBef>
              <a:spcAft>
                <a:spcPts val="0"/>
              </a:spcAft>
              <a:buNone/>
            </a:pPr>
            <a:r>
              <a:rPr b="1" i="0" lang="en-GB" sz="1600" u="none" cap="none" strike="noStrike">
                <a:solidFill>
                  <a:srgbClr val="009386"/>
                </a:solidFill>
                <a:latin typeface="Open Sans"/>
                <a:ea typeface="Open Sans"/>
                <a:cs typeface="Open Sans"/>
                <a:sym typeface="Open Sans"/>
              </a:rPr>
              <a:t>What have been the factors that have made the relationships between Māori and Europeans complex? </a:t>
            </a:r>
            <a:endParaRPr/>
          </a:p>
          <a:p>
            <a:pPr indent="0" lvl="0" marL="0" marR="0" rtl="0" algn="l">
              <a:spcBef>
                <a:spcPts val="1200"/>
              </a:spcBef>
              <a:spcAft>
                <a:spcPts val="0"/>
              </a:spcAft>
              <a:buNone/>
            </a:pPr>
            <a:r>
              <a:rPr b="0" i="0" lang="en-GB" sz="1600" u="none" cap="none" strike="noStrike">
                <a:solidFill>
                  <a:schemeClr val="dk1"/>
                </a:solidFill>
                <a:latin typeface="Open Sans"/>
                <a:ea typeface="Open Sans"/>
                <a:cs typeface="Open Sans"/>
                <a:sym typeface="Open Sans"/>
              </a:rPr>
              <a:t>Brainstorm in buddies, record your thoughts and share back to the group. (Make sure you consider both the Māori and European perspectives.)</a:t>
            </a:r>
            <a:endParaRPr/>
          </a:p>
        </p:txBody>
      </p:sp>
      <p:cxnSp>
        <p:nvCxnSpPr>
          <p:cNvPr id="443" name="Google Shape;443;p38"/>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444" name="Google Shape;444;p38"/>
          <p:cNvSpPr/>
          <p:nvPr/>
        </p:nvSpPr>
        <p:spPr>
          <a:xfrm>
            <a:off x="755650" y="3371932"/>
            <a:ext cx="7632700" cy="464331"/>
          </a:xfrm>
          <a:prstGeom prst="rect">
            <a:avLst/>
          </a:prstGeom>
          <a:solidFill>
            <a:srgbClr val="BDE1DB"/>
          </a:solidFill>
          <a:ln>
            <a:noFill/>
          </a:ln>
        </p:spPr>
        <p:txBody>
          <a:bodyPr anchorCtr="0" anchor="ctr" bIns="108000" lIns="108000" spcFirstLastPara="1" rIns="108000" wrap="square" tIns="108000">
            <a:spAutoFit/>
          </a:bodyPr>
          <a:lstStyle/>
          <a:p>
            <a:pPr indent="0" lvl="0" marL="0" marR="0" rtl="0" algn="l">
              <a:spcBef>
                <a:spcPts val="0"/>
              </a:spcBef>
              <a:spcAft>
                <a:spcPts val="0"/>
              </a:spcAft>
              <a:buNone/>
            </a:pPr>
            <a:r>
              <a:rPr b="1" i="0" lang="en-GB" sz="1600" u="none" cap="none" strike="noStrike">
                <a:solidFill>
                  <a:srgbClr val="009386"/>
                </a:solidFill>
                <a:latin typeface="Open Sans"/>
                <a:ea typeface="Open Sans"/>
                <a:cs typeface="Open Sans"/>
                <a:sym typeface="Open Sans"/>
              </a:rPr>
              <a:t>What are some similar factors that reoccur in these relationships?</a:t>
            </a:r>
            <a:endParaRPr b="1" i="0" sz="1600" u="none" cap="none" strike="noStrike">
              <a:solidFill>
                <a:srgbClr val="009386"/>
              </a:solidFill>
              <a:latin typeface="Open Sans"/>
              <a:ea typeface="Open Sans"/>
              <a:cs typeface="Open Sans"/>
              <a:sym typeface="Open Sans"/>
            </a:endParaRPr>
          </a:p>
        </p:txBody>
      </p:sp>
      <p:sp>
        <p:nvSpPr>
          <p:cNvPr id="445" name="Google Shape;445;p38"/>
          <p:cNvSpPr/>
          <p:nvPr/>
        </p:nvSpPr>
        <p:spPr>
          <a:xfrm>
            <a:off x="755650" y="4102643"/>
            <a:ext cx="7632700" cy="464331"/>
          </a:xfrm>
          <a:prstGeom prst="rect">
            <a:avLst/>
          </a:prstGeom>
          <a:solidFill>
            <a:srgbClr val="BDE1DB"/>
          </a:solidFill>
          <a:ln>
            <a:noFill/>
          </a:ln>
        </p:spPr>
        <p:txBody>
          <a:bodyPr anchorCtr="0" anchor="ctr" bIns="108000" lIns="108000" spcFirstLastPara="1" rIns="108000" wrap="square" tIns="108000">
            <a:spAutoFit/>
          </a:bodyPr>
          <a:lstStyle/>
          <a:p>
            <a:pPr indent="0" lvl="0" marL="0" marR="0" rtl="0" algn="l">
              <a:spcBef>
                <a:spcPts val="0"/>
              </a:spcBef>
              <a:spcAft>
                <a:spcPts val="0"/>
              </a:spcAft>
              <a:buNone/>
            </a:pPr>
            <a:r>
              <a:rPr b="1" i="0" lang="en-GB" sz="1600" u="none" cap="none" strike="noStrike">
                <a:solidFill>
                  <a:srgbClr val="009386"/>
                </a:solidFill>
                <a:latin typeface="Open Sans"/>
                <a:ea typeface="Open Sans"/>
                <a:cs typeface="Open Sans"/>
                <a:sym typeface="Open Sans"/>
              </a:rPr>
              <a:t>How might some factors still be relevant in a modern context?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44"/>
                                        </p:tgtEl>
                                        <p:attrNameLst>
                                          <p:attrName>style.visibility</p:attrName>
                                        </p:attrNameLst>
                                      </p:cBhvr>
                                      <p:to>
                                        <p:strVal val="visible"/>
                                      </p:to>
                                    </p:set>
                                    <p:anim calcmode="lin" valueType="num">
                                      <p:cBhvr additive="base">
                                        <p:cTn dur="500"/>
                                        <p:tgtEl>
                                          <p:spTgt spid="44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45"/>
                                        </p:tgtEl>
                                        <p:attrNameLst>
                                          <p:attrName>style.visibility</p:attrName>
                                        </p:attrNameLst>
                                      </p:cBhvr>
                                      <p:to>
                                        <p:strVal val="visible"/>
                                      </p:to>
                                    </p:set>
                                    <p:anim calcmode="lin" valueType="num">
                                      <p:cBhvr additive="base">
                                        <p:cTn dur="500"/>
                                        <p:tgtEl>
                                          <p:spTgt spid="44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43"/>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51" name="Google Shape;451;p43"/>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52" name="Google Shape;452;p43"/>
          <p:cNvSpPr txBox="1"/>
          <p:nvPr>
            <p:ph type="title"/>
          </p:nvPr>
        </p:nvSpPr>
        <p:spPr>
          <a:xfrm>
            <a:off x="434838" y="410670"/>
            <a:ext cx="4500577"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4000"/>
              <a:buFont typeface="Open Sans"/>
              <a:buNone/>
            </a:pPr>
            <a:r>
              <a:rPr lang="en-GB" sz="4000">
                <a:solidFill>
                  <a:schemeClr val="lt1"/>
                </a:solidFill>
                <a:latin typeface="Open Sans"/>
                <a:ea typeface="Open Sans"/>
                <a:cs typeface="Open Sans"/>
                <a:sym typeface="Open Sans"/>
              </a:rPr>
              <a:t>The Big Picture</a:t>
            </a:r>
            <a:endParaRPr/>
          </a:p>
        </p:txBody>
      </p:sp>
      <p:sp>
        <p:nvSpPr>
          <p:cNvPr id="453" name="Google Shape;453;p43"/>
          <p:cNvSpPr/>
          <p:nvPr/>
        </p:nvSpPr>
        <p:spPr>
          <a:xfrm>
            <a:off x="755650" y="1592744"/>
            <a:ext cx="7530152" cy="163121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As you’re beginning to understand, the complex history between Māori and Europeans in Aotearoa New Zealand prior to 1840 is not straightforward. There are complicating factors all along the way and differing points of view involved in every encounter. </a:t>
            </a:r>
            <a:endParaRPr/>
          </a:p>
          <a:p>
            <a:pPr indent="0" lvl="0" marL="0" marR="0" rtl="0" algn="l">
              <a:spcBef>
                <a:spcPts val="1200"/>
              </a:spcBef>
              <a:spcAft>
                <a:spcPts val="0"/>
              </a:spcAft>
              <a:buNone/>
            </a:pPr>
            <a:r>
              <a:rPr b="0" i="0" lang="en-GB" sz="1600" u="none" cap="none" strike="noStrike">
                <a:solidFill>
                  <a:schemeClr val="dk1"/>
                </a:solidFill>
                <a:latin typeface="Open Sans"/>
                <a:ea typeface="Open Sans"/>
                <a:cs typeface="Open Sans"/>
                <a:sym typeface="Open Sans"/>
              </a:rPr>
              <a:t>Pull back now and look at the macro (bigger or larger) picture. All of these smaller interactions put together contributed to the larger picture historically.</a:t>
            </a:r>
            <a:endParaRPr/>
          </a:p>
        </p:txBody>
      </p:sp>
      <p:cxnSp>
        <p:nvCxnSpPr>
          <p:cNvPr id="454" name="Google Shape;454;p43"/>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455" name="Google Shape;455;p43"/>
          <p:cNvSpPr/>
          <p:nvPr/>
        </p:nvSpPr>
        <p:spPr>
          <a:xfrm>
            <a:off x="2967391" y="3797068"/>
            <a:ext cx="3209217" cy="2220213"/>
          </a:xfrm>
          <a:prstGeom prst="rect">
            <a:avLst/>
          </a:prstGeom>
          <a:solidFill>
            <a:srgbClr val="BDE1DB"/>
          </a:solidFill>
          <a:ln cap="flat" cmpd="sng" w="28575">
            <a:solidFill>
              <a:srgbClr val="00938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56" name="Google Shape;456;p43"/>
          <p:cNvSpPr/>
          <p:nvPr/>
        </p:nvSpPr>
        <p:spPr>
          <a:xfrm>
            <a:off x="2967391" y="5531109"/>
            <a:ext cx="3209217" cy="507060"/>
          </a:xfrm>
          <a:prstGeom prst="rect">
            <a:avLst/>
          </a:prstGeom>
          <a:solidFill>
            <a:srgbClr val="009386"/>
          </a:solidFill>
          <a:ln>
            <a:noFill/>
          </a:ln>
        </p:spPr>
        <p:txBody>
          <a:bodyPr anchorCtr="0" anchor="ctr" bIns="108000" lIns="108000" spcFirstLastPara="1" rIns="108000" wrap="square" tIns="108000">
            <a:noAutofit/>
          </a:bodyPr>
          <a:lstStyle/>
          <a:p>
            <a:pPr indent="0" lvl="0" marL="0" marR="0" rtl="0" algn="ctr">
              <a:spcBef>
                <a:spcPts val="0"/>
              </a:spcBef>
              <a:spcAft>
                <a:spcPts val="0"/>
              </a:spcAft>
              <a:buNone/>
            </a:pPr>
            <a:r>
              <a:rPr b="1" i="0" lang="en-GB" sz="1500" u="none" cap="none" strike="noStrike">
                <a:solidFill>
                  <a:schemeClr val="lt1"/>
                </a:solidFill>
                <a:latin typeface="Open Sans"/>
                <a:ea typeface="Open Sans"/>
                <a:cs typeface="Open Sans"/>
                <a:sym typeface="Open Sans"/>
              </a:rPr>
              <a:t>He Whakaputanga (The Declaration of Independence)</a:t>
            </a:r>
            <a:endParaRPr/>
          </a:p>
        </p:txBody>
      </p:sp>
      <p:pic>
        <p:nvPicPr>
          <p:cNvPr id="457" name="Google Shape;457;p43"/>
          <p:cNvPicPr preferRelativeResize="0"/>
          <p:nvPr/>
        </p:nvPicPr>
        <p:blipFill rotWithShape="1">
          <a:blip r:embed="rId3">
            <a:alphaModFix/>
          </a:blip>
          <a:srcRect b="0" l="0" r="0" t="0"/>
          <a:stretch/>
        </p:blipFill>
        <p:spPr>
          <a:xfrm>
            <a:off x="3096380" y="3944367"/>
            <a:ext cx="2867640" cy="138889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44"/>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63" name="Google Shape;463;p44"/>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64" name="Google Shape;464;p44"/>
          <p:cNvSpPr txBox="1"/>
          <p:nvPr>
            <p:ph type="title"/>
          </p:nvPr>
        </p:nvSpPr>
        <p:spPr>
          <a:xfrm>
            <a:off x="434838" y="410670"/>
            <a:ext cx="4500577"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4000"/>
              <a:buFont typeface="Open Sans"/>
              <a:buNone/>
            </a:pPr>
            <a:r>
              <a:rPr lang="en-GB" sz="4000">
                <a:solidFill>
                  <a:schemeClr val="lt1"/>
                </a:solidFill>
                <a:latin typeface="Open Sans"/>
                <a:ea typeface="Open Sans"/>
                <a:cs typeface="Open Sans"/>
                <a:sym typeface="Open Sans"/>
              </a:rPr>
              <a:t>The Big Picture</a:t>
            </a:r>
            <a:endParaRPr/>
          </a:p>
        </p:txBody>
      </p:sp>
      <p:cxnSp>
        <p:nvCxnSpPr>
          <p:cNvPr id="465" name="Google Shape;465;p44"/>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466" name="Google Shape;466;p44"/>
          <p:cNvSpPr/>
          <p:nvPr/>
        </p:nvSpPr>
        <p:spPr>
          <a:xfrm>
            <a:off x="792171" y="1632380"/>
            <a:ext cx="7497396" cy="163121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Can you begin to see how these often complex interactions contributed to the emergence of both He Whakaputanga (The Declaration of Independence) in 1834 and Te Tiriti o Waitangi (The Treaty of Waitangi) six years later in 1840? </a:t>
            </a:r>
            <a:endParaRPr/>
          </a:p>
          <a:p>
            <a:pPr indent="0" lvl="0" marL="0" marR="0" rtl="0" algn="l">
              <a:spcBef>
                <a:spcPts val="1200"/>
              </a:spcBef>
              <a:spcAft>
                <a:spcPts val="0"/>
              </a:spcAft>
              <a:buNone/>
            </a:pPr>
            <a:r>
              <a:rPr b="0" i="0" lang="en-GB" sz="1600" u="none" cap="none" strike="noStrike">
                <a:solidFill>
                  <a:schemeClr val="dk1"/>
                </a:solidFill>
                <a:latin typeface="Open Sans"/>
                <a:ea typeface="Open Sans"/>
                <a:cs typeface="Open Sans"/>
                <a:sym typeface="Open Sans"/>
              </a:rPr>
              <a:t>These agreements didn’t solve all the problems and, in fact, went on to cause more issues after 1840, as it is now acknowledged that the terms of Te Tiriti o Waitangi were breached and broken by the Crown and its representatives.</a:t>
            </a:r>
            <a:endParaRPr/>
          </a:p>
        </p:txBody>
      </p:sp>
      <p:sp>
        <p:nvSpPr>
          <p:cNvPr id="467" name="Google Shape;467;p44"/>
          <p:cNvSpPr/>
          <p:nvPr/>
        </p:nvSpPr>
        <p:spPr>
          <a:xfrm>
            <a:off x="3291233" y="3921208"/>
            <a:ext cx="2499274" cy="2055303"/>
          </a:xfrm>
          <a:prstGeom prst="rect">
            <a:avLst/>
          </a:prstGeom>
          <a:solidFill>
            <a:srgbClr val="BDE1DB"/>
          </a:solidFill>
          <a:ln cap="flat" cmpd="sng" w="28575">
            <a:solidFill>
              <a:srgbClr val="00938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68" name="Google Shape;468;p44"/>
          <p:cNvSpPr/>
          <p:nvPr/>
        </p:nvSpPr>
        <p:spPr>
          <a:xfrm>
            <a:off x="3353492" y="3981142"/>
            <a:ext cx="2437015" cy="1536111"/>
          </a:xfrm>
          <a:prstGeom prst="rect">
            <a:avLst/>
          </a:prstGeom>
          <a:solidFill>
            <a:srgbClr val="BDE1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69" name="Google Shape;469;p44"/>
          <p:cNvSpPr/>
          <p:nvPr/>
        </p:nvSpPr>
        <p:spPr>
          <a:xfrm>
            <a:off x="3291232" y="5469450"/>
            <a:ext cx="2499274" cy="507061"/>
          </a:xfrm>
          <a:prstGeom prst="rect">
            <a:avLst/>
          </a:prstGeom>
          <a:solidFill>
            <a:srgbClr val="009386"/>
          </a:solidFill>
          <a:ln>
            <a:noFill/>
          </a:ln>
        </p:spPr>
        <p:txBody>
          <a:bodyPr anchorCtr="0" anchor="ctr" bIns="108000" lIns="108000" spcFirstLastPara="1" rIns="108000" wrap="square" tIns="108000">
            <a:noAutofit/>
          </a:bodyPr>
          <a:lstStyle/>
          <a:p>
            <a:pPr indent="0" lvl="0" marL="0" marR="0" rtl="0" algn="ctr">
              <a:spcBef>
                <a:spcPts val="0"/>
              </a:spcBef>
              <a:spcAft>
                <a:spcPts val="0"/>
              </a:spcAft>
              <a:buNone/>
            </a:pPr>
            <a:r>
              <a:rPr b="1" i="0" lang="en-GB" sz="1500" u="none" cap="none" strike="noStrike">
                <a:solidFill>
                  <a:schemeClr val="lt1"/>
                </a:solidFill>
                <a:latin typeface="Open Sans"/>
                <a:ea typeface="Open Sans"/>
                <a:cs typeface="Open Sans"/>
                <a:sym typeface="Open Sans"/>
              </a:rPr>
              <a:t>Te Tiriti o Waitangi </a:t>
            </a:r>
            <a:br>
              <a:rPr b="1" i="0" lang="en-GB" sz="1500" u="none" cap="none" strike="noStrike">
                <a:solidFill>
                  <a:schemeClr val="lt1"/>
                </a:solidFill>
                <a:latin typeface="Open Sans"/>
                <a:ea typeface="Open Sans"/>
                <a:cs typeface="Open Sans"/>
                <a:sym typeface="Open Sans"/>
              </a:rPr>
            </a:br>
            <a:r>
              <a:rPr b="1" i="0" lang="en-GB" sz="1500" u="none" cap="none" strike="noStrike">
                <a:solidFill>
                  <a:schemeClr val="lt1"/>
                </a:solidFill>
                <a:latin typeface="Open Sans"/>
                <a:ea typeface="Open Sans"/>
                <a:cs typeface="Open Sans"/>
                <a:sym typeface="Open Sans"/>
              </a:rPr>
              <a:t>(The Treaty of Waitangi) </a:t>
            </a:r>
            <a:endParaRPr/>
          </a:p>
        </p:txBody>
      </p:sp>
      <p:pic>
        <p:nvPicPr>
          <p:cNvPr id="470" name="Google Shape;470;p44"/>
          <p:cNvPicPr preferRelativeResize="0"/>
          <p:nvPr/>
        </p:nvPicPr>
        <p:blipFill rotWithShape="1">
          <a:blip r:embed="rId3">
            <a:alphaModFix/>
          </a:blip>
          <a:srcRect b="0" l="0" r="0" t="0"/>
          <a:stretch/>
        </p:blipFill>
        <p:spPr>
          <a:xfrm>
            <a:off x="4201394" y="4007750"/>
            <a:ext cx="741209" cy="138756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g2c5ddf68283_0_0"/>
          <p:cNvSpPr txBox="1"/>
          <p:nvPr>
            <p:ph type="title"/>
          </p:nvPr>
        </p:nvSpPr>
        <p:spPr>
          <a:xfrm>
            <a:off x="457198" y="438151"/>
            <a:ext cx="8220000" cy="994200"/>
          </a:xfrm>
          <a:prstGeom prst="rect">
            <a:avLst/>
          </a:prstGeom>
        </p:spPr>
        <p:txBody>
          <a:bodyPr anchorCtr="1" anchor="ctr" bIns="252000" lIns="252000" spcFirstLastPara="1" rIns="252000" wrap="square" tIns="252000">
            <a:noAutofit/>
          </a:bodyPr>
          <a:lstStyle/>
          <a:p>
            <a:pPr indent="0" lvl="0" marL="0" rtl="0" algn="l">
              <a:spcBef>
                <a:spcPts val="0"/>
              </a:spcBef>
              <a:spcAft>
                <a:spcPts val="0"/>
              </a:spcAft>
              <a:buNone/>
            </a:pPr>
            <a:r>
              <a:rPr lang="en-GB"/>
              <a:t>Task 1</a:t>
            </a:r>
            <a:endParaRPr/>
          </a:p>
        </p:txBody>
      </p:sp>
      <p:sp>
        <p:nvSpPr>
          <p:cNvPr id="477" name="Google Shape;477;g2c5ddf68283_0_0"/>
          <p:cNvSpPr txBox="1"/>
          <p:nvPr/>
        </p:nvSpPr>
        <p:spPr>
          <a:xfrm>
            <a:off x="591200" y="1234975"/>
            <a:ext cx="7922100" cy="50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1C1C1C"/>
                </a:solidFill>
              </a:rPr>
              <a:t>Write about which </a:t>
            </a:r>
            <a:r>
              <a:rPr lang="en-GB" sz="1800">
                <a:solidFill>
                  <a:srgbClr val="1C1C1C"/>
                </a:solidFill>
              </a:rPr>
              <a:t>interaction</a:t>
            </a:r>
            <a:r>
              <a:rPr lang="en-GB" sz="1800">
                <a:solidFill>
                  <a:srgbClr val="1C1C1C"/>
                </a:solidFill>
              </a:rPr>
              <a:t> between the Maori and Europeans is your favourite one and why. Also, draw, label and colour what that would look like </a:t>
            </a:r>
            <a:r>
              <a:rPr lang="en-GB" sz="1800">
                <a:solidFill>
                  <a:schemeClr val="dk1"/>
                </a:solidFill>
              </a:rPr>
              <a:t>in your global studies books </a:t>
            </a:r>
            <a:r>
              <a:rPr lang="en-GB" sz="1800"/>
              <a:t>to</a:t>
            </a:r>
            <a:r>
              <a:rPr lang="en-GB" sz="1200">
                <a:latin typeface="Lato"/>
                <a:ea typeface="Lato"/>
                <a:cs typeface="Lato"/>
                <a:sym typeface="Lato"/>
              </a:rPr>
              <a:t> </a:t>
            </a:r>
            <a:r>
              <a:rPr b="1" lang="en-GB" sz="1800" u="sng">
                <a:solidFill>
                  <a:schemeClr val="dk1"/>
                </a:solidFill>
              </a:rPr>
              <a:t>AT LEAST A YEAR SEVEN STANDARD</a:t>
            </a:r>
            <a:r>
              <a:rPr lang="en-GB" sz="1800">
                <a:solidFill>
                  <a:schemeClr val="dk1"/>
                </a:solidFill>
              </a:rPr>
              <a:t>.</a:t>
            </a:r>
            <a:endParaRPr sz="1800">
              <a:solidFill>
                <a:srgbClr val="1C1C1C"/>
              </a:solidFill>
            </a:endParaRPr>
          </a:p>
        </p:txBody>
      </p:sp>
      <p:pic>
        <p:nvPicPr>
          <p:cNvPr id="478" name="Google Shape;478;g2c5ddf68283_0_0"/>
          <p:cNvPicPr preferRelativeResize="0"/>
          <p:nvPr/>
        </p:nvPicPr>
        <p:blipFill>
          <a:blip r:embed="rId3">
            <a:alphaModFix/>
          </a:blip>
          <a:stretch>
            <a:fillRect/>
          </a:stretch>
        </p:blipFill>
        <p:spPr>
          <a:xfrm>
            <a:off x="1326925" y="2299150"/>
            <a:ext cx="6516427" cy="3941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3"/>
          <p:cNvSpPr/>
          <p:nvPr/>
        </p:nvSpPr>
        <p:spPr>
          <a:xfrm>
            <a:off x="5889075" y="4026716"/>
            <a:ext cx="2499274" cy="2055303"/>
          </a:xfrm>
          <a:prstGeom prst="rect">
            <a:avLst/>
          </a:prstGeom>
          <a:solidFill>
            <a:srgbClr val="BDE1DB"/>
          </a:solidFill>
          <a:ln cap="flat" cmpd="sng" w="28575">
            <a:solidFill>
              <a:srgbClr val="00938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52" name="Google Shape;52;p3"/>
          <p:cNvSpPr/>
          <p:nvPr/>
        </p:nvSpPr>
        <p:spPr>
          <a:xfrm>
            <a:off x="5289173" y="1528011"/>
            <a:ext cx="3209217" cy="2220213"/>
          </a:xfrm>
          <a:prstGeom prst="rect">
            <a:avLst/>
          </a:prstGeom>
          <a:solidFill>
            <a:srgbClr val="BDE1DB"/>
          </a:solidFill>
          <a:ln cap="flat" cmpd="sng" w="28575">
            <a:solidFill>
              <a:srgbClr val="00938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53" name="Google Shape;53;p3"/>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54" name="Google Shape;54;p3"/>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55" name="Google Shape;55;p3"/>
          <p:cNvSpPr/>
          <p:nvPr/>
        </p:nvSpPr>
        <p:spPr>
          <a:xfrm>
            <a:off x="5289173" y="3262052"/>
            <a:ext cx="3209217" cy="507060"/>
          </a:xfrm>
          <a:prstGeom prst="rect">
            <a:avLst/>
          </a:prstGeom>
          <a:solidFill>
            <a:srgbClr val="009386"/>
          </a:solidFill>
          <a:ln>
            <a:noFill/>
          </a:ln>
        </p:spPr>
        <p:txBody>
          <a:bodyPr anchorCtr="0" anchor="ctr" bIns="108000" lIns="108000" spcFirstLastPara="1" rIns="108000" wrap="square" tIns="108000">
            <a:noAutofit/>
          </a:bodyPr>
          <a:lstStyle/>
          <a:p>
            <a:pPr indent="0" lvl="0" marL="0" marR="0" rtl="0" algn="ctr">
              <a:spcBef>
                <a:spcPts val="0"/>
              </a:spcBef>
              <a:spcAft>
                <a:spcPts val="0"/>
              </a:spcAft>
              <a:buNone/>
            </a:pPr>
            <a:r>
              <a:rPr b="1" i="0" lang="en-GB" sz="1500" u="none" cap="none" strike="noStrike">
                <a:solidFill>
                  <a:schemeClr val="lt1"/>
                </a:solidFill>
                <a:latin typeface="Open Sans"/>
                <a:ea typeface="Open Sans"/>
                <a:cs typeface="Open Sans"/>
                <a:sym typeface="Open Sans"/>
              </a:rPr>
              <a:t>He Whakaputanga (The Declaration of Independence)</a:t>
            </a:r>
            <a:endParaRPr/>
          </a:p>
        </p:txBody>
      </p:sp>
      <p:sp>
        <p:nvSpPr>
          <p:cNvPr id="56" name="Google Shape;56;p3"/>
          <p:cNvSpPr txBox="1"/>
          <p:nvPr>
            <p:ph type="title"/>
          </p:nvPr>
        </p:nvSpPr>
        <p:spPr>
          <a:xfrm>
            <a:off x="434839" y="410670"/>
            <a:ext cx="5616430"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A Complicated History </a:t>
            </a:r>
            <a:endParaRPr/>
          </a:p>
        </p:txBody>
      </p:sp>
      <p:sp>
        <p:nvSpPr>
          <p:cNvPr id="57" name="Google Shape;57;p3"/>
          <p:cNvSpPr/>
          <p:nvPr/>
        </p:nvSpPr>
        <p:spPr>
          <a:xfrm>
            <a:off x="755650" y="1451548"/>
            <a:ext cx="4662512" cy="473975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The history of encounters between Māori and Europeans in Aotearoa New Zealand is a series</a:t>
            </a:r>
            <a:br>
              <a:rPr b="0" i="0" lang="en-GB" sz="1600" u="none" cap="none" strike="noStrike">
                <a:solidFill>
                  <a:schemeClr val="dk1"/>
                </a:solidFill>
                <a:latin typeface="Open Sans"/>
                <a:ea typeface="Open Sans"/>
                <a:cs typeface="Open Sans"/>
                <a:sym typeface="Open Sans"/>
              </a:rPr>
            </a:br>
            <a:r>
              <a:rPr b="0" i="0" lang="en-GB" sz="1600" u="none" cap="none" strike="noStrike">
                <a:solidFill>
                  <a:schemeClr val="dk1"/>
                </a:solidFill>
                <a:latin typeface="Open Sans"/>
                <a:ea typeface="Open Sans"/>
                <a:cs typeface="Open Sans"/>
                <a:sym typeface="Open Sans"/>
              </a:rPr>
              <a:t>of complex and complicated interactions. The process of discovery and encounter was a mutual one. Positive relationships and partnerships were formed on some occasions, but more prevalent were encounters where culture, perceptions and understandings differed, often ending in violence. </a:t>
            </a:r>
            <a:endParaRPr/>
          </a:p>
          <a:p>
            <a:pPr indent="0" lvl="0" marL="0" marR="0" rtl="0" algn="l">
              <a:spcBef>
                <a:spcPts val="1200"/>
              </a:spcBef>
              <a:spcAft>
                <a:spcPts val="0"/>
              </a:spcAft>
              <a:buNone/>
            </a:pPr>
            <a:r>
              <a:rPr b="0" i="0" lang="en-GB" sz="1600" u="none" cap="none" strike="noStrike">
                <a:solidFill>
                  <a:schemeClr val="dk1"/>
                </a:solidFill>
                <a:latin typeface="Open Sans"/>
                <a:ea typeface="Open Sans"/>
                <a:cs typeface="Open Sans"/>
                <a:sym typeface="Open Sans"/>
              </a:rPr>
              <a:t>As you’re working through the information and activities contained in this presentation, be mindful of the different perspectives and points of view of those involved. </a:t>
            </a:r>
            <a:endParaRPr/>
          </a:p>
          <a:p>
            <a:pPr indent="0" lvl="0" marL="0" marR="0" rtl="0" algn="l">
              <a:spcBef>
                <a:spcPts val="1200"/>
              </a:spcBef>
              <a:spcAft>
                <a:spcPts val="0"/>
              </a:spcAft>
              <a:buNone/>
            </a:pPr>
            <a:r>
              <a:rPr b="0" i="0" lang="en-GB" sz="1600" u="none" cap="none" strike="noStrike">
                <a:solidFill>
                  <a:schemeClr val="dk1"/>
                </a:solidFill>
                <a:latin typeface="Open Sans"/>
                <a:ea typeface="Open Sans"/>
                <a:cs typeface="Open Sans"/>
                <a:sym typeface="Open Sans"/>
              </a:rPr>
              <a:t>Consider how these often complex interactions contributed to the emergence of both He Whakaputanga (The Declaration of Independence) in 1834 and Te Tiriti o Waitangi (The Treaty of Waitangi) six years later in 1840.</a:t>
            </a:r>
            <a:endParaRPr/>
          </a:p>
        </p:txBody>
      </p:sp>
      <p:sp>
        <p:nvSpPr>
          <p:cNvPr id="58" name="Google Shape;58;p3"/>
          <p:cNvSpPr/>
          <p:nvPr/>
        </p:nvSpPr>
        <p:spPr>
          <a:xfrm>
            <a:off x="5951334" y="4086650"/>
            <a:ext cx="2437015" cy="1536111"/>
          </a:xfrm>
          <a:prstGeom prst="rect">
            <a:avLst/>
          </a:prstGeom>
          <a:solidFill>
            <a:srgbClr val="BDE1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59" name="Google Shape;59;p3"/>
          <p:cNvSpPr/>
          <p:nvPr/>
        </p:nvSpPr>
        <p:spPr>
          <a:xfrm>
            <a:off x="5889074" y="5574958"/>
            <a:ext cx="2499274" cy="507061"/>
          </a:xfrm>
          <a:prstGeom prst="rect">
            <a:avLst/>
          </a:prstGeom>
          <a:solidFill>
            <a:srgbClr val="009386"/>
          </a:solidFill>
          <a:ln>
            <a:noFill/>
          </a:ln>
        </p:spPr>
        <p:txBody>
          <a:bodyPr anchorCtr="0" anchor="ctr" bIns="108000" lIns="108000" spcFirstLastPara="1" rIns="108000" wrap="square" tIns="108000">
            <a:noAutofit/>
          </a:bodyPr>
          <a:lstStyle/>
          <a:p>
            <a:pPr indent="0" lvl="0" marL="0" marR="0" rtl="0" algn="ctr">
              <a:spcBef>
                <a:spcPts val="0"/>
              </a:spcBef>
              <a:spcAft>
                <a:spcPts val="0"/>
              </a:spcAft>
              <a:buNone/>
            </a:pPr>
            <a:r>
              <a:rPr b="1" i="0" lang="en-GB" sz="1500" u="none" cap="none" strike="noStrike">
                <a:solidFill>
                  <a:schemeClr val="lt1"/>
                </a:solidFill>
                <a:latin typeface="Open Sans"/>
                <a:ea typeface="Open Sans"/>
                <a:cs typeface="Open Sans"/>
                <a:sym typeface="Open Sans"/>
              </a:rPr>
              <a:t>Te Tiriti o Waitangi </a:t>
            </a:r>
            <a:br>
              <a:rPr b="1" i="0" lang="en-GB" sz="1500" u="none" cap="none" strike="noStrike">
                <a:solidFill>
                  <a:schemeClr val="lt1"/>
                </a:solidFill>
                <a:latin typeface="Open Sans"/>
                <a:ea typeface="Open Sans"/>
                <a:cs typeface="Open Sans"/>
                <a:sym typeface="Open Sans"/>
              </a:rPr>
            </a:br>
            <a:r>
              <a:rPr b="1" i="0" lang="en-GB" sz="1500" u="none" cap="none" strike="noStrike">
                <a:solidFill>
                  <a:schemeClr val="lt1"/>
                </a:solidFill>
                <a:latin typeface="Open Sans"/>
                <a:ea typeface="Open Sans"/>
                <a:cs typeface="Open Sans"/>
                <a:sym typeface="Open Sans"/>
              </a:rPr>
              <a:t>(The Treaty of Waitangi) </a:t>
            </a:r>
            <a:endParaRPr/>
          </a:p>
        </p:txBody>
      </p:sp>
      <p:pic>
        <p:nvPicPr>
          <p:cNvPr id="60" name="Google Shape;60;p3"/>
          <p:cNvPicPr preferRelativeResize="0"/>
          <p:nvPr/>
        </p:nvPicPr>
        <p:blipFill rotWithShape="1">
          <a:blip r:embed="rId3">
            <a:alphaModFix/>
          </a:blip>
          <a:srcRect b="0" l="0" r="0" t="0"/>
          <a:stretch/>
        </p:blipFill>
        <p:spPr>
          <a:xfrm>
            <a:off x="5418162" y="1675310"/>
            <a:ext cx="2867640" cy="1388896"/>
          </a:xfrm>
          <a:prstGeom prst="rect">
            <a:avLst/>
          </a:prstGeom>
          <a:noFill/>
          <a:ln>
            <a:noFill/>
          </a:ln>
        </p:spPr>
      </p:pic>
      <p:pic>
        <p:nvPicPr>
          <p:cNvPr id="61" name="Google Shape;61;p3"/>
          <p:cNvPicPr preferRelativeResize="0"/>
          <p:nvPr/>
        </p:nvPicPr>
        <p:blipFill rotWithShape="1">
          <a:blip r:embed="rId4">
            <a:alphaModFix/>
          </a:blip>
          <a:srcRect b="0" l="0" r="0" t="0"/>
          <a:stretch/>
        </p:blipFill>
        <p:spPr>
          <a:xfrm>
            <a:off x="6799236" y="4113258"/>
            <a:ext cx="741209" cy="1387565"/>
          </a:xfrm>
          <a:prstGeom prst="rect">
            <a:avLst/>
          </a:prstGeom>
          <a:noFill/>
          <a:ln>
            <a:noFill/>
          </a:ln>
        </p:spPr>
      </p:pic>
      <p:cxnSp>
        <p:nvCxnSpPr>
          <p:cNvPr id="62" name="Google Shape;62;p3"/>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g2c5ddf68283_0_28"/>
          <p:cNvSpPr txBox="1"/>
          <p:nvPr>
            <p:ph type="title"/>
          </p:nvPr>
        </p:nvSpPr>
        <p:spPr>
          <a:xfrm>
            <a:off x="457198" y="438151"/>
            <a:ext cx="8220000" cy="994200"/>
          </a:xfrm>
          <a:prstGeom prst="rect">
            <a:avLst/>
          </a:prstGeom>
        </p:spPr>
        <p:txBody>
          <a:bodyPr anchorCtr="1" anchor="ctr" bIns="252000" lIns="252000" spcFirstLastPara="1" rIns="252000" wrap="square" tIns="252000">
            <a:noAutofit/>
          </a:bodyPr>
          <a:lstStyle/>
          <a:p>
            <a:pPr indent="0" lvl="0" marL="0" rtl="0" algn="l">
              <a:spcBef>
                <a:spcPts val="0"/>
              </a:spcBef>
              <a:spcAft>
                <a:spcPts val="0"/>
              </a:spcAft>
              <a:buNone/>
            </a:pPr>
            <a:r>
              <a:rPr lang="en-GB"/>
              <a:t>Task 2</a:t>
            </a:r>
            <a:endParaRPr/>
          </a:p>
        </p:txBody>
      </p:sp>
      <p:sp>
        <p:nvSpPr>
          <p:cNvPr id="485" name="Google Shape;485;g2c5ddf68283_0_28"/>
          <p:cNvSpPr txBox="1"/>
          <p:nvPr/>
        </p:nvSpPr>
        <p:spPr>
          <a:xfrm>
            <a:off x="683175" y="1261250"/>
            <a:ext cx="7705200" cy="492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1C1C1C"/>
                </a:solidFill>
              </a:rPr>
              <a:t>Look at the quotes on slide 5. Then research a different quote about New Zealand history from a famous person and make it into a meme.</a:t>
            </a:r>
            <a:endParaRPr sz="1800">
              <a:solidFill>
                <a:srgbClr val="1C1C1C"/>
              </a:solidFill>
            </a:endParaRPr>
          </a:p>
        </p:txBody>
      </p:sp>
      <p:pic>
        <p:nvPicPr>
          <p:cNvPr id="486" name="Google Shape;486;g2c5ddf68283_0_28"/>
          <p:cNvPicPr preferRelativeResize="0"/>
          <p:nvPr/>
        </p:nvPicPr>
        <p:blipFill>
          <a:blip r:embed="rId3">
            <a:alphaModFix/>
          </a:blip>
          <a:stretch>
            <a:fillRect/>
          </a:stretch>
        </p:blipFill>
        <p:spPr>
          <a:xfrm>
            <a:off x="755650" y="2010100"/>
            <a:ext cx="7632699" cy="4276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4"/>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68" name="Google Shape;68;p4"/>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69" name="Google Shape;69;p4"/>
          <p:cNvSpPr txBox="1"/>
          <p:nvPr>
            <p:ph type="title"/>
          </p:nvPr>
        </p:nvSpPr>
        <p:spPr>
          <a:xfrm>
            <a:off x="434839" y="410670"/>
            <a:ext cx="5616430"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A Complicated History </a:t>
            </a:r>
            <a:endParaRPr/>
          </a:p>
        </p:txBody>
      </p:sp>
      <p:sp>
        <p:nvSpPr>
          <p:cNvPr id="70" name="Google Shape;70;p4"/>
          <p:cNvSpPr/>
          <p:nvPr/>
        </p:nvSpPr>
        <p:spPr>
          <a:xfrm>
            <a:off x="755650" y="1503068"/>
            <a:ext cx="7632700" cy="49244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Discuss these quotes and how they might relate to the importance of learning about the history of Aotearoa New Zealand. </a:t>
            </a:r>
            <a:endParaRPr/>
          </a:p>
        </p:txBody>
      </p:sp>
      <p:sp>
        <p:nvSpPr>
          <p:cNvPr id="71" name="Google Shape;71;p4"/>
          <p:cNvSpPr/>
          <p:nvPr/>
        </p:nvSpPr>
        <p:spPr>
          <a:xfrm>
            <a:off x="5358548" y="3399296"/>
            <a:ext cx="3029802" cy="3028942"/>
          </a:xfrm>
          <a:prstGeom prst="rect">
            <a:avLst/>
          </a:prstGeom>
          <a:solidFill>
            <a:srgbClr val="BDE1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cxnSp>
        <p:nvCxnSpPr>
          <p:cNvPr id="72" name="Google Shape;72;p4"/>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73" name="Google Shape;73;p4"/>
          <p:cNvSpPr/>
          <p:nvPr/>
        </p:nvSpPr>
        <p:spPr>
          <a:xfrm>
            <a:off x="755650" y="2205172"/>
            <a:ext cx="4280373" cy="3326653"/>
          </a:xfrm>
          <a:prstGeom prst="rect">
            <a:avLst/>
          </a:prstGeom>
          <a:solidFill>
            <a:srgbClr val="BDE1DB"/>
          </a:solidFill>
          <a:ln>
            <a:noFill/>
          </a:ln>
        </p:spPr>
        <p:txBody>
          <a:bodyPr anchorCtr="0" anchor="ctr" bIns="108000" lIns="108000" spcFirstLastPara="1" rIns="108000" wrap="square" tIns="108000">
            <a:spAutoFit/>
          </a:bodyPr>
          <a:lstStyle/>
          <a:p>
            <a:pPr indent="0" lvl="0" marL="0" marR="0" rtl="0" algn="l">
              <a:spcBef>
                <a:spcPts val="0"/>
              </a:spcBef>
              <a:spcAft>
                <a:spcPts val="0"/>
              </a:spcAft>
              <a:buNone/>
            </a:pPr>
            <a:r>
              <a:rPr b="1" i="0" lang="en-GB" sz="1600" u="none" cap="none" strike="noStrike">
                <a:solidFill>
                  <a:srgbClr val="009386"/>
                </a:solidFill>
                <a:latin typeface="Open Sans"/>
                <a:ea typeface="Open Sans"/>
                <a:cs typeface="Open Sans"/>
                <a:sym typeface="Open Sans"/>
              </a:rPr>
              <a:t>“The antidote to feel-good history is not feel-bad history but honest and inclusive history.”</a:t>
            </a:r>
            <a:br>
              <a:rPr b="1" i="0" lang="en-GB" sz="1600" u="none" cap="none" strike="noStrike">
                <a:solidFill>
                  <a:srgbClr val="009386"/>
                </a:solidFill>
                <a:latin typeface="Open Sans"/>
                <a:ea typeface="Open Sans"/>
                <a:cs typeface="Open Sans"/>
                <a:sym typeface="Open Sans"/>
              </a:rPr>
            </a:br>
            <a:br>
              <a:rPr b="1" i="0" lang="en-GB" sz="1600" u="none" cap="none" strike="noStrike">
                <a:solidFill>
                  <a:srgbClr val="009386"/>
                </a:solidFill>
                <a:latin typeface="Open Sans"/>
                <a:ea typeface="Open Sans"/>
                <a:cs typeface="Open Sans"/>
                <a:sym typeface="Open Sans"/>
              </a:rPr>
            </a:br>
            <a:r>
              <a:rPr b="1" i="0" lang="en-GB" sz="1600" u="none" cap="none" strike="noStrike">
                <a:solidFill>
                  <a:srgbClr val="009386"/>
                </a:solidFill>
                <a:latin typeface="Open Sans"/>
                <a:ea typeface="Open Sans"/>
                <a:cs typeface="Open Sans"/>
                <a:sym typeface="Open Sans"/>
              </a:rPr>
              <a:t>“History is important. More than any other topic, it is about us. Whether one deems our present society wondrous or awful or both, history reveals how we got to this point.”</a:t>
            </a:r>
            <a:br>
              <a:rPr b="0" i="0" lang="en-GB" sz="1600" u="none" cap="none" strike="noStrike">
                <a:solidFill>
                  <a:srgbClr val="000000"/>
                </a:solidFill>
                <a:latin typeface="Open Sans"/>
                <a:ea typeface="Open Sans"/>
                <a:cs typeface="Open Sans"/>
                <a:sym typeface="Open Sans"/>
              </a:rPr>
            </a:br>
            <a:br>
              <a:rPr b="0" i="0" lang="en-GB" sz="1600" u="none" cap="none" strike="noStrike">
                <a:solidFill>
                  <a:srgbClr val="000000"/>
                </a:solidFill>
                <a:latin typeface="Open Sans"/>
                <a:ea typeface="Open Sans"/>
                <a:cs typeface="Open Sans"/>
                <a:sym typeface="Open Sans"/>
              </a:rPr>
            </a:br>
            <a:endParaRPr b="0" i="0" sz="1600" u="none" cap="none" strike="noStrike">
              <a:solidFill>
                <a:srgbClr val="000000"/>
              </a:solidFill>
              <a:latin typeface="Open Sans"/>
              <a:ea typeface="Open Sans"/>
              <a:cs typeface="Open Sans"/>
              <a:sym typeface="Open Sans"/>
            </a:endParaRPr>
          </a:p>
          <a:p>
            <a:pPr indent="0" lvl="0" marL="0" marR="0" rtl="0" algn="l">
              <a:spcBef>
                <a:spcPts val="1200"/>
              </a:spcBef>
              <a:spcAft>
                <a:spcPts val="0"/>
              </a:spcAft>
              <a:buNone/>
            </a:pPr>
            <a:r>
              <a:rPr b="0" i="0" lang="en-GB" sz="1600" u="none" cap="none" strike="noStrike">
                <a:solidFill>
                  <a:srgbClr val="000000"/>
                </a:solidFill>
                <a:latin typeface="Open Sans"/>
                <a:ea typeface="Open Sans"/>
                <a:cs typeface="Open Sans"/>
                <a:sym typeface="Open Sans"/>
              </a:rPr>
              <a:t>(Sociologist and Historian)</a:t>
            </a:r>
            <a:endParaRPr/>
          </a:p>
        </p:txBody>
      </p:sp>
      <p:sp>
        <p:nvSpPr>
          <p:cNvPr id="74" name="Google Shape;74;p4"/>
          <p:cNvSpPr/>
          <p:nvPr/>
        </p:nvSpPr>
        <p:spPr>
          <a:xfrm>
            <a:off x="5358547" y="2205172"/>
            <a:ext cx="3029802" cy="1695437"/>
          </a:xfrm>
          <a:prstGeom prst="rect">
            <a:avLst/>
          </a:prstGeom>
          <a:solidFill>
            <a:srgbClr val="BDE1DB"/>
          </a:solidFill>
          <a:ln>
            <a:noFill/>
          </a:ln>
        </p:spPr>
        <p:txBody>
          <a:bodyPr anchorCtr="0" anchor="ctr" bIns="108000" lIns="108000" spcFirstLastPara="1" rIns="108000" wrap="square" tIns="108000">
            <a:spAutoFit/>
          </a:bodyPr>
          <a:lstStyle/>
          <a:p>
            <a:pPr indent="0" lvl="0" marL="0" marR="0" rtl="0" algn="l">
              <a:spcBef>
                <a:spcPts val="0"/>
              </a:spcBef>
              <a:spcAft>
                <a:spcPts val="0"/>
              </a:spcAft>
              <a:buNone/>
            </a:pPr>
            <a:r>
              <a:rPr b="1" i="0" lang="en-GB" sz="1600" u="none" cap="none" strike="noStrike">
                <a:solidFill>
                  <a:srgbClr val="009386"/>
                </a:solidFill>
                <a:latin typeface="Open Sans"/>
                <a:ea typeface="Open Sans"/>
                <a:cs typeface="Open Sans"/>
                <a:sym typeface="Open Sans"/>
              </a:rPr>
              <a:t>“The seed I would like to plant in your heart is a vision of Aotearoa where all people can live in harmony…and share the wisdom from each culture.” </a:t>
            </a:r>
            <a:endParaRPr/>
          </a:p>
        </p:txBody>
      </p:sp>
      <p:sp>
        <p:nvSpPr>
          <p:cNvPr id="75" name="Google Shape;75;p4"/>
          <p:cNvSpPr/>
          <p:nvPr/>
        </p:nvSpPr>
        <p:spPr>
          <a:xfrm>
            <a:off x="5358547" y="3830239"/>
            <a:ext cx="2313881" cy="265019"/>
          </a:xfrm>
          <a:prstGeom prst="rect">
            <a:avLst/>
          </a:prstGeom>
          <a:solidFill>
            <a:srgbClr val="009386"/>
          </a:solidFill>
          <a:ln>
            <a:noFill/>
          </a:ln>
        </p:spPr>
        <p:txBody>
          <a:bodyPr anchorCtr="0" anchor="ctr" bIns="108000" lIns="108000" spcFirstLastPara="1" rIns="108000" wrap="square" tIns="108000">
            <a:noAutofit/>
          </a:bodyPr>
          <a:lstStyle/>
          <a:p>
            <a:pPr indent="0" lvl="0" marL="0" marR="0" rtl="0" algn="l">
              <a:spcBef>
                <a:spcPts val="0"/>
              </a:spcBef>
              <a:spcAft>
                <a:spcPts val="0"/>
              </a:spcAft>
              <a:buNone/>
            </a:pPr>
            <a:r>
              <a:rPr b="1" i="0" lang="en-GB" sz="1600" u="none" cap="none" strike="noStrike">
                <a:solidFill>
                  <a:schemeClr val="lt1"/>
                </a:solidFill>
                <a:latin typeface="Open Sans"/>
                <a:ea typeface="Open Sans"/>
                <a:cs typeface="Open Sans"/>
                <a:sym typeface="Open Sans"/>
              </a:rPr>
              <a:t>Dame Whina Cooper</a:t>
            </a:r>
            <a:endParaRPr/>
          </a:p>
        </p:txBody>
      </p:sp>
      <p:sp>
        <p:nvSpPr>
          <p:cNvPr id="76" name="Google Shape;76;p4"/>
          <p:cNvSpPr/>
          <p:nvPr/>
        </p:nvSpPr>
        <p:spPr>
          <a:xfrm>
            <a:off x="755650" y="4729980"/>
            <a:ext cx="2313881" cy="265019"/>
          </a:xfrm>
          <a:prstGeom prst="rect">
            <a:avLst/>
          </a:prstGeom>
          <a:solidFill>
            <a:srgbClr val="009386"/>
          </a:solidFill>
          <a:ln>
            <a:noFill/>
          </a:ln>
        </p:spPr>
        <p:txBody>
          <a:bodyPr anchorCtr="0" anchor="ctr" bIns="108000" lIns="108000" spcFirstLastPara="1" rIns="108000" wrap="square" tIns="108000">
            <a:noAutofit/>
          </a:bodyPr>
          <a:lstStyle/>
          <a:p>
            <a:pPr indent="0" lvl="0" marL="0" marR="0" rtl="0" algn="l">
              <a:spcBef>
                <a:spcPts val="0"/>
              </a:spcBef>
              <a:spcAft>
                <a:spcPts val="0"/>
              </a:spcAft>
              <a:buNone/>
            </a:pPr>
            <a:r>
              <a:rPr b="1" i="0" lang="en-GB" sz="1600" u="none" cap="none" strike="noStrike">
                <a:solidFill>
                  <a:schemeClr val="lt1"/>
                </a:solidFill>
                <a:latin typeface="Open Sans"/>
                <a:ea typeface="Open Sans"/>
                <a:cs typeface="Open Sans"/>
                <a:sym typeface="Open Sans"/>
              </a:rPr>
              <a:t> James W Loewen</a:t>
            </a:r>
            <a:endParaRPr/>
          </a:p>
        </p:txBody>
      </p:sp>
      <p:sp>
        <p:nvSpPr>
          <p:cNvPr id="77" name="Google Shape;77;p4"/>
          <p:cNvSpPr/>
          <p:nvPr/>
        </p:nvSpPr>
        <p:spPr>
          <a:xfrm rot="-166386">
            <a:off x="5334195" y="4281189"/>
            <a:ext cx="3111426" cy="2210205"/>
          </a:xfrm>
          <a:prstGeom prst="rect">
            <a:avLst/>
          </a:prstGeom>
          <a:solidFill>
            <a:srgbClr val="BDE1DB"/>
          </a:solidFill>
          <a:ln cap="flat" cmpd="sng" w="28575">
            <a:solidFill>
              <a:srgbClr val="00938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id="78" name="Google Shape;78;p4"/>
          <p:cNvPicPr preferRelativeResize="0"/>
          <p:nvPr/>
        </p:nvPicPr>
        <p:blipFill rotWithShape="1">
          <a:blip r:embed="rId3">
            <a:alphaModFix/>
          </a:blip>
          <a:srcRect b="3937" l="0" r="0" t="0"/>
          <a:stretch/>
        </p:blipFill>
        <p:spPr>
          <a:xfrm rot="-162092">
            <a:off x="5509516" y="4495263"/>
            <a:ext cx="2604142" cy="19904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500"/>
                                        <p:tgtEl>
                                          <p:spTgt spid="76"/>
                                        </p:tgtEl>
                                      </p:cBhvr>
                                    </p:animEffect>
                                  </p:childTnLst>
                                </p:cTn>
                              </p:par>
                              <p:par>
                                <p:cTn fill="hold" nodeType="withEffect" presetClass="entr" presetID="10" presetSubtype="0">
                                  <p:stCondLst>
                                    <p:cond delay="0"/>
                                  </p:stCondLst>
                                  <p:childTnLst>
                                    <p:set>
                                      <p:cBhvr>
                                        <p:cTn dur="1" fill="hold">
                                          <p:stCondLst>
                                            <p:cond delay="0"/>
                                          </p:stCondLst>
                                        </p:cTn>
                                        <p:tgtEl>
                                          <p:spTgt spid="73"/>
                                        </p:tgtEl>
                                        <p:attrNameLst>
                                          <p:attrName>style.visibility</p:attrName>
                                        </p:attrNameLst>
                                      </p:cBhvr>
                                      <p:to>
                                        <p:strVal val="visible"/>
                                      </p:to>
                                    </p:set>
                                    <p:animEffect filter="fade" transition="in">
                                      <p:cBhvr>
                                        <p:cTn dur="500"/>
                                        <p:tgtEl>
                                          <p:spTgt spid="73"/>
                                        </p:tgtEl>
                                      </p:cBhvr>
                                    </p:animEffect>
                                  </p:childTnLst>
                                </p:cTn>
                              </p:par>
                              <p:par>
                                <p:cTn fill="hold" nodeType="with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500"/>
                                        <p:tgtEl>
                                          <p:spTgt spid="75"/>
                                        </p:tgtEl>
                                      </p:cBhvr>
                                    </p:animEffect>
                                  </p:childTnLst>
                                </p:cTn>
                              </p:par>
                              <p:par>
                                <p:cTn fill="hold" nodeType="withEffect" presetClass="entr" presetID="10" presetSubtype="0">
                                  <p:stCondLst>
                                    <p:cond delay="0"/>
                                  </p:stCondLst>
                                  <p:childTnLst>
                                    <p:set>
                                      <p:cBhvr>
                                        <p:cTn dur="1" fill="hold">
                                          <p:stCondLst>
                                            <p:cond delay="0"/>
                                          </p:stCondLst>
                                        </p:cTn>
                                        <p:tgtEl>
                                          <p:spTgt spid="71"/>
                                        </p:tgtEl>
                                        <p:attrNameLst>
                                          <p:attrName>style.visibility</p:attrName>
                                        </p:attrNameLst>
                                      </p:cBhvr>
                                      <p:to>
                                        <p:strVal val="visible"/>
                                      </p:to>
                                    </p:set>
                                    <p:animEffect filter="fade" transition="in">
                                      <p:cBhvr>
                                        <p:cTn dur="500"/>
                                        <p:tgtEl>
                                          <p:spTgt spid="71"/>
                                        </p:tgtEl>
                                      </p:cBhvr>
                                    </p:animEffect>
                                  </p:childTnLst>
                                </p:cTn>
                              </p:par>
                              <p:par>
                                <p:cTn fill="hold" nodeType="with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500"/>
                                        <p:tgtEl>
                                          <p:spTgt spid="78"/>
                                        </p:tgtEl>
                                      </p:cBhvr>
                                    </p:animEffect>
                                  </p:childTnLst>
                                </p:cTn>
                              </p:par>
                              <p:par>
                                <p:cTn fill="hold" nodeType="withEffect" presetClass="entr" presetID="10" presetSubtype="0">
                                  <p:stCondLst>
                                    <p:cond delay="0"/>
                                  </p:stCondLst>
                                  <p:childTnLst>
                                    <p:set>
                                      <p:cBhvr>
                                        <p:cTn dur="1" fill="hold">
                                          <p:stCondLst>
                                            <p:cond delay="0"/>
                                          </p:stCondLst>
                                        </p:cTn>
                                        <p:tgtEl>
                                          <p:spTgt spid="74"/>
                                        </p:tgtEl>
                                        <p:attrNameLst>
                                          <p:attrName>style.visibility</p:attrName>
                                        </p:attrNameLst>
                                      </p:cBhvr>
                                      <p:to>
                                        <p:strVal val="visible"/>
                                      </p:to>
                                    </p:set>
                                    <p:animEffect filter="fade" transition="in">
                                      <p:cBhvr>
                                        <p:cTn dur="500"/>
                                        <p:tgtEl>
                                          <p:spTgt spid="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5"/>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84" name="Google Shape;84;p5"/>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85" name="Google Shape;85;p5"/>
          <p:cNvSpPr txBox="1"/>
          <p:nvPr>
            <p:ph type="title"/>
          </p:nvPr>
        </p:nvSpPr>
        <p:spPr>
          <a:xfrm>
            <a:off x="434839" y="410670"/>
            <a:ext cx="6143382"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Exploring and Colonising</a:t>
            </a:r>
            <a:endParaRPr sz="3600">
              <a:solidFill>
                <a:schemeClr val="lt1"/>
              </a:solidFill>
              <a:latin typeface="Open Sans"/>
              <a:ea typeface="Open Sans"/>
              <a:cs typeface="Open Sans"/>
              <a:sym typeface="Open Sans"/>
            </a:endParaRPr>
          </a:p>
        </p:txBody>
      </p:sp>
      <p:sp>
        <p:nvSpPr>
          <p:cNvPr id="86" name="Google Shape;86;p5"/>
          <p:cNvSpPr/>
          <p:nvPr/>
        </p:nvSpPr>
        <p:spPr>
          <a:xfrm>
            <a:off x="755650" y="1503068"/>
            <a:ext cx="7632700" cy="236988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It’s important to understand that Māori and Europeans not only lived differently; they had very different world views. In the first few slides, you will learn a little about the Māori world prior to Europeans arriving in Aotearoa New Zealand. However, it will also help your learning journey if you have some understanding of what drove Europeans to explore and colonise the unknown world in the 17th, 18th and 19th centuries.</a:t>
            </a:r>
            <a:endParaRPr/>
          </a:p>
          <a:p>
            <a:pPr indent="0" lvl="0" marL="0" marR="0" rtl="0" algn="l">
              <a:spcBef>
                <a:spcPts val="1200"/>
              </a:spcBef>
              <a:spcAft>
                <a:spcPts val="0"/>
              </a:spcAft>
              <a:buNone/>
            </a:pPr>
            <a:r>
              <a:rPr b="0" i="0" lang="en-GB" sz="1600" u="none" cap="none" strike="noStrike">
                <a:solidFill>
                  <a:schemeClr val="dk1"/>
                </a:solidFill>
                <a:latin typeface="Open Sans"/>
                <a:ea typeface="Open Sans"/>
                <a:cs typeface="Open Sans"/>
                <a:sym typeface="Open Sans"/>
              </a:rPr>
              <a:t>European colonial powers like the United Kingdom, France, Spain, The Netherlands and others were exploring the unknown world to find new lands, people and resources.</a:t>
            </a:r>
            <a:endParaRPr/>
          </a:p>
        </p:txBody>
      </p:sp>
      <p:cxnSp>
        <p:nvCxnSpPr>
          <p:cNvPr id="87" name="Google Shape;87;p5"/>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88" name="Google Shape;88;p5"/>
          <p:cNvSpPr/>
          <p:nvPr/>
        </p:nvSpPr>
        <p:spPr>
          <a:xfrm>
            <a:off x="755651" y="4048901"/>
            <a:ext cx="4074258" cy="172354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It wasn’t all about adventure and discovery, though. These journeys were often motivated by the concept of colonial rule over other lands and peoples. Exploration was generally driven by economic gain, control of land and resources and a desire to spread religious beliefs. </a:t>
            </a:r>
            <a:endParaRPr/>
          </a:p>
        </p:txBody>
      </p:sp>
      <p:sp>
        <p:nvSpPr>
          <p:cNvPr id="89" name="Google Shape;89;p5"/>
          <p:cNvSpPr/>
          <p:nvPr/>
        </p:nvSpPr>
        <p:spPr>
          <a:xfrm>
            <a:off x="1690251" y="5948403"/>
            <a:ext cx="6832425" cy="354792"/>
          </a:xfrm>
          <a:prstGeom prst="rect">
            <a:avLst/>
          </a:prstGeom>
          <a:solidFill>
            <a:srgbClr val="009386"/>
          </a:solidFill>
          <a:ln>
            <a:noFill/>
          </a:ln>
        </p:spPr>
        <p:txBody>
          <a:bodyPr anchorCtr="0" anchor="ctr" bIns="108000" lIns="108000" spcFirstLastPara="1" rIns="108000" wrap="square" tIns="108000">
            <a:noAutofit/>
          </a:bodyPr>
          <a:lstStyle/>
          <a:p>
            <a:pPr indent="0" lvl="0" marL="0" marR="0" rtl="0" algn="l">
              <a:spcBef>
                <a:spcPts val="0"/>
              </a:spcBef>
              <a:spcAft>
                <a:spcPts val="0"/>
              </a:spcAft>
              <a:buNone/>
            </a:pPr>
            <a:r>
              <a:rPr b="1" i="0" lang="en-GB" sz="1500" u="none" cap="none" strike="noStrike">
                <a:solidFill>
                  <a:schemeClr val="lt1"/>
                </a:solidFill>
                <a:latin typeface="Open Sans"/>
                <a:ea typeface="Open Sans"/>
                <a:cs typeface="Open Sans"/>
                <a:sym typeface="Open Sans"/>
              </a:rPr>
              <a:t>Map of the known world in 1600.</a:t>
            </a:r>
            <a:endParaRPr/>
          </a:p>
        </p:txBody>
      </p:sp>
      <p:sp>
        <p:nvSpPr>
          <p:cNvPr id="90" name="Google Shape;90;p5"/>
          <p:cNvSpPr/>
          <p:nvPr/>
        </p:nvSpPr>
        <p:spPr>
          <a:xfrm rot="211230">
            <a:off x="5212935" y="3741140"/>
            <a:ext cx="3347831" cy="2398551"/>
          </a:xfrm>
          <a:prstGeom prst="rect">
            <a:avLst/>
          </a:prstGeom>
          <a:blipFill rotWithShape="1">
            <a:blip r:embed="rId3">
              <a:alphaModFix/>
            </a:blip>
            <a:stretch>
              <a:fillRect b="42" l="-636" r="635" t="-17"/>
            </a:stretch>
          </a:blipFill>
          <a:ln cap="flat" cmpd="sng" w="28575">
            <a:solidFill>
              <a:srgbClr val="00938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89"/>
                                        </p:tgtEl>
                                        <p:attrNameLst>
                                          <p:attrName>style.visibility</p:attrName>
                                        </p:attrNameLst>
                                      </p:cBhvr>
                                      <p:to>
                                        <p:strVal val="visible"/>
                                      </p:to>
                                    </p:set>
                                    <p:anim calcmode="lin" valueType="num">
                                      <p:cBhvr additive="base">
                                        <p:cTn dur="1000"/>
                                        <p:tgtEl>
                                          <p:spTgt spid="8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6"/>
          <p:cNvSpPr/>
          <p:nvPr/>
        </p:nvSpPr>
        <p:spPr>
          <a:xfrm>
            <a:off x="2960646" y="3633823"/>
            <a:ext cx="3198758" cy="2173383"/>
          </a:xfrm>
          <a:prstGeom prst="rect">
            <a:avLst/>
          </a:prstGeom>
          <a:solidFill>
            <a:srgbClr val="BDE1DB"/>
          </a:solidFill>
          <a:ln cap="flat" cmpd="sng" w="28575">
            <a:solidFill>
              <a:srgbClr val="00938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96" name="Google Shape;96;p6"/>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97" name="Google Shape;97;p6"/>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98" name="Google Shape;98;p6"/>
          <p:cNvSpPr txBox="1"/>
          <p:nvPr>
            <p:ph type="title"/>
          </p:nvPr>
        </p:nvSpPr>
        <p:spPr>
          <a:xfrm>
            <a:off x="434838" y="410670"/>
            <a:ext cx="6853065"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Beginnings….A Māori World</a:t>
            </a:r>
            <a:endParaRPr sz="3600">
              <a:solidFill>
                <a:schemeClr val="lt1"/>
              </a:solidFill>
              <a:latin typeface="Open Sans"/>
              <a:ea typeface="Open Sans"/>
              <a:cs typeface="Open Sans"/>
              <a:sym typeface="Open Sans"/>
            </a:endParaRPr>
          </a:p>
        </p:txBody>
      </p:sp>
      <p:sp>
        <p:nvSpPr>
          <p:cNvPr id="99" name="Google Shape;99;p6"/>
          <p:cNvSpPr/>
          <p:nvPr/>
        </p:nvSpPr>
        <p:spPr>
          <a:xfrm>
            <a:off x="755650" y="1584489"/>
            <a:ext cx="7632699" cy="98488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Polynesian voyagers came to Aotearoa New Zealand 800-1000 years ago. Māori, as they became known, settled in iwi (tribal groups) around the country, living close with the whenua (land) physically and spiritually. They were the </a:t>
            </a:r>
            <a:r>
              <a:rPr b="1" i="0" lang="en-GB" sz="1600" u="none" cap="none" strike="noStrike">
                <a:solidFill>
                  <a:srgbClr val="009386"/>
                </a:solidFill>
                <a:latin typeface="Open Sans"/>
                <a:ea typeface="Open Sans"/>
                <a:cs typeface="Open Sans"/>
                <a:sym typeface="Open Sans"/>
              </a:rPr>
              <a:t>tangata whenua </a:t>
            </a:r>
            <a:r>
              <a:rPr b="0" i="0" lang="en-GB" sz="1600" u="none" cap="none" strike="noStrike">
                <a:solidFill>
                  <a:schemeClr val="dk1"/>
                </a:solidFill>
                <a:latin typeface="Open Sans"/>
                <a:ea typeface="Open Sans"/>
                <a:cs typeface="Open Sans"/>
                <a:sym typeface="Open Sans"/>
              </a:rPr>
              <a:t>- people of the land.</a:t>
            </a:r>
            <a:endParaRPr/>
          </a:p>
        </p:txBody>
      </p:sp>
      <p:cxnSp>
        <p:nvCxnSpPr>
          <p:cNvPr id="100" name="Google Shape;100;p6"/>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pic>
        <p:nvPicPr>
          <p:cNvPr id="101" name="Google Shape;101;p6"/>
          <p:cNvPicPr preferRelativeResize="0"/>
          <p:nvPr/>
        </p:nvPicPr>
        <p:blipFill rotWithShape="1">
          <a:blip r:embed="rId3">
            <a:alphaModFix/>
          </a:blip>
          <a:srcRect b="0" l="0" r="0" t="0"/>
          <a:stretch/>
        </p:blipFill>
        <p:spPr>
          <a:xfrm>
            <a:off x="3083323" y="3757347"/>
            <a:ext cx="2977354" cy="1903500"/>
          </a:xfrm>
          <a:prstGeom prst="rect">
            <a:avLst/>
          </a:prstGeom>
          <a:noFill/>
          <a:ln>
            <a:noFill/>
          </a:ln>
        </p:spPr>
      </p:pic>
      <p:sp>
        <p:nvSpPr>
          <p:cNvPr id="102" name="Google Shape;102;p6"/>
          <p:cNvSpPr/>
          <p:nvPr/>
        </p:nvSpPr>
        <p:spPr>
          <a:xfrm>
            <a:off x="755650" y="2688215"/>
            <a:ext cx="7632699" cy="787496"/>
          </a:xfrm>
          <a:prstGeom prst="rect">
            <a:avLst/>
          </a:prstGeom>
          <a:solidFill>
            <a:srgbClr val="BDE1DB"/>
          </a:solidFill>
          <a:ln>
            <a:noFill/>
          </a:ln>
        </p:spPr>
        <p:txBody>
          <a:bodyPr anchorCtr="0" anchor="ctr" bIns="108000" lIns="108000" spcFirstLastPara="1" rIns="108000" wrap="square" tIns="108000">
            <a:spAutoFit/>
          </a:bodyPr>
          <a:lstStyle/>
          <a:p>
            <a:pPr indent="0" lvl="0" marL="0" marR="0" rtl="0" algn="ctr">
              <a:spcBef>
                <a:spcPts val="0"/>
              </a:spcBef>
              <a:spcAft>
                <a:spcPts val="0"/>
              </a:spcAft>
              <a:buNone/>
            </a:pPr>
            <a:r>
              <a:rPr b="1" i="0" lang="en-GB" sz="1600" u="none" cap="none" strike="noStrike">
                <a:solidFill>
                  <a:srgbClr val="009386"/>
                </a:solidFill>
                <a:latin typeface="Open Sans"/>
                <a:ea typeface="Open Sans"/>
                <a:cs typeface="Open Sans"/>
                <a:sym typeface="Open Sans"/>
              </a:rPr>
              <a:t>Ngā taonga nō te whenua, me hoki anō ki te whenua.</a:t>
            </a:r>
            <a:endParaRPr/>
          </a:p>
          <a:p>
            <a:pPr indent="0" lvl="0" marL="0" marR="0" rtl="0" algn="ctr">
              <a:spcBef>
                <a:spcPts val="600"/>
              </a:spcBef>
              <a:spcAft>
                <a:spcPts val="0"/>
              </a:spcAft>
              <a:buNone/>
            </a:pPr>
            <a:r>
              <a:rPr b="0" i="0" lang="en-GB" sz="1600" u="none" cap="none" strike="noStrike">
                <a:solidFill>
                  <a:srgbClr val="000000"/>
                </a:solidFill>
                <a:latin typeface="Open Sans"/>
                <a:ea typeface="Open Sans"/>
                <a:cs typeface="Open Sans"/>
                <a:sym typeface="Open Sans"/>
              </a:rPr>
              <a:t>What is gifted from the land should be returned to the land.</a:t>
            </a:r>
            <a:endParaRPr/>
          </a:p>
        </p:txBody>
      </p:sp>
      <p:sp>
        <p:nvSpPr>
          <p:cNvPr id="103" name="Google Shape;103;p6"/>
          <p:cNvSpPr/>
          <p:nvPr/>
        </p:nvSpPr>
        <p:spPr>
          <a:xfrm>
            <a:off x="1479042" y="5892082"/>
            <a:ext cx="6421571" cy="401354"/>
          </a:xfrm>
          <a:prstGeom prst="rect">
            <a:avLst/>
          </a:prstGeom>
          <a:solidFill>
            <a:srgbClr val="009386"/>
          </a:solidFill>
          <a:ln>
            <a:noFill/>
          </a:ln>
        </p:spPr>
        <p:txBody>
          <a:bodyPr anchorCtr="0" anchor="ctr" bIns="108000" lIns="108000" spcFirstLastPara="1" rIns="108000" wrap="square" tIns="108000">
            <a:noAutofit/>
          </a:bodyPr>
          <a:lstStyle/>
          <a:p>
            <a:pPr indent="0" lvl="0" marL="0" marR="0" rtl="0" algn="ctr">
              <a:spcBef>
                <a:spcPts val="0"/>
              </a:spcBef>
              <a:spcAft>
                <a:spcPts val="0"/>
              </a:spcAft>
              <a:buNone/>
            </a:pPr>
            <a:r>
              <a:rPr b="1" i="0" lang="en-GB" sz="1500" u="none" cap="none" strike="noStrike">
                <a:solidFill>
                  <a:schemeClr val="lt1"/>
                </a:solidFill>
                <a:latin typeface="Open Sans"/>
                <a:ea typeface="Open Sans"/>
                <a:cs typeface="Open Sans"/>
                <a:sym typeface="Open Sans"/>
              </a:rPr>
              <a:t>Kaitotahe pa in the Waikato (Taupiri mountain is in the distance).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2"/>
                                        </p:tgtEl>
                                        <p:attrNameLst>
                                          <p:attrName>style.visibility</p:attrName>
                                        </p:attrNameLst>
                                      </p:cBhvr>
                                      <p:to>
                                        <p:strVal val="visible"/>
                                      </p:to>
                                    </p:set>
                                    <p:anim calcmode="lin" valueType="num">
                                      <p:cBhvr additive="base">
                                        <p:cTn dur="500"/>
                                        <p:tgtEl>
                                          <p:spTgt spid="10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7"/>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09" name="Google Shape;109;p7"/>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10" name="Google Shape;110;p7"/>
          <p:cNvSpPr txBox="1"/>
          <p:nvPr>
            <p:ph type="title"/>
          </p:nvPr>
        </p:nvSpPr>
        <p:spPr>
          <a:xfrm>
            <a:off x="434838" y="410670"/>
            <a:ext cx="6853065"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Beginnings….A Māori World</a:t>
            </a:r>
            <a:endParaRPr sz="3600">
              <a:solidFill>
                <a:schemeClr val="lt1"/>
              </a:solidFill>
              <a:latin typeface="Open Sans"/>
              <a:ea typeface="Open Sans"/>
              <a:cs typeface="Open Sans"/>
              <a:sym typeface="Open Sans"/>
            </a:endParaRPr>
          </a:p>
        </p:txBody>
      </p:sp>
      <p:cxnSp>
        <p:nvCxnSpPr>
          <p:cNvPr id="111" name="Google Shape;111;p7"/>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112" name="Google Shape;112;p7"/>
          <p:cNvSpPr/>
          <p:nvPr/>
        </p:nvSpPr>
        <p:spPr>
          <a:xfrm>
            <a:off x="755649" y="2418138"/>
            <a:ext cx="7632699" cy="1356883"/>
          </a:xfrm>
          <a:prstGeom prst="rect">
            <a:avLst/>
          </a:prstGeom>
          <a:solidFill>
            <a:srgbClr val="BDE1DB"/>
          </a:solidFill>
          <a:ln>
            <a:noFill/>
          </a:ln>
        </p:spPr>
        <p:txBody>
          <a:bodyPr anchorCtr="0" anchor="ctr" bIns="108000" lIns="108000" spcFirstLastPara="1" rIns="108000" wrap="square" tIns="108000">
            <a:spAutoFit/>
          </a:bodyPr>
          <a:lstStyle/>
          <a:p>
            <a:pPr indent="0" lvl="0" marL="0" marR="0" rtl="0" algn="l">
              <a:spcBef>
                <a:spcPts val="0"/>
              </a:spcBef>
              <a:spcAft>
                <a:spcPts val="0"/>
              </a:spcAft>
              <a:buNone/>
            </a:pPr>
            <a:r>
              <a:rPr b="0" i="0" lang="en-GB" sz="1600" u="none" cap="none" strike="noStrike">
                <a:solidFill>
                  <a:srgbClr val="000000"/>
                </a:solidFill>
                <a:latin typeface="Open Sans"/>
                <a:ea typeface="Open Sans"/>
                <a:cs typeface="Open Sans"/>
                <a:sym typeface="Open Sans"/>
              </a:rPr>
              <a:t>What does the word</a:t>
            </a:r>
            <a:r>
              <a:rPr b="0" i="0" lang="en-GB" sz="1600" u="none" cap="none" strike="noStrike">
                <a:solidFill>
                  <a:srgbClr val="01407D"/>
                </a:solidFill>
                <a:latin typeface="Open Sans"/>
                <a:ea typeface="Open Sans"/>
                <a:cs typeface="Open Sans"/>
                <a:sym typeface="Open Sans"/>
              </a:rPr>
              <a:t> </a:t>
            </a:r>
            <a:r>
              <a:rPr b="1" i="0" lang="en-GB" sz="1600" u="none" cap="none" strike="noStrike">
                <a:solidFill>
                  <a:srgbClr val="009386"/>
                </a:solidFill>
                <a:latin typeface="Open Sans"/>
                <a:ea typeface="Open Sans"/>
                <a:cs typeface="Open Sans"/>
                <a:sym typeface="Open Sans"/>
              </a:rPr>
              <a:t>communal</a:t>
            </a:r>
            <a:r>
              <a:rPr b="0" i="0" lang="en-GB" sz="1600" u="none" cap="none" strike="noStrike">
                <a:solidFill>
                  <a:srgbClr val="01407D"/>
                </a:solidFill>
                <a:latin typeface="Open Sans"/>
                <a:ea typeface="Open Sans"/>
                <a:cs typeface="Open Sans"/>
                <a:sym typeface="Open Sans"/>
              </a:rPr>
              <a:t> </a:t>
            </a:r>
            <a:r>
              <a:rPr b="0" i="0" lang="en-GB" sz="1600" u="none" cap="none" strike="noStrike">
                <a:solidFill>
                  <a:srgbClr val="000000"/>
                </a:solidFill>
                <a:latin typeface="Open Sans"/>
                <a:ea typeface="Open Sans"/>
                <a:cs typeface="Open Sans"/>
                <a:sym typeface="Open Sans"/>
              </a:rPr>
              <a:t>mean? Find three synonyms.</a:t>
            </a:r>
            <a:endParaRPr/>
          </a:p>
          <a:p>
            <a:pPr indent="0" lvl="0" marL="0" marR="0" rtl="0" algn="l">
              <a:spcBef>
                <a:spcPts val="600"/>
              </a:spcBef>
              <a:spcAft>
                <a:spcPts val="0"/>
              </a:spcAft>
              <a:buNone/>
            </a:pPr>
            <a:r>
              <a:rPr b="0" i="0" lang="en-GB" sz="1600" u="none" cap="none" strike="noStrike">
                <a:solidFill>
                  <a:srgbClr val="000000"/>
                </a:solidFill>
                <a:latin typeface="Open Sans"/>
                <a:ea typeface="Open Sans"/>
                <a:cs typeface="Open Sans"/>
                <a:sym typeface="Open Sans"/>
              </a:rPr>
              <a:t>Create a sentence that explains what communal means in the context of early Māori communities. </a:t>
            </a:r>
            <a:endParaRPr/>
          </a:p>
          <a:p>
            <a:pPr indent="0" lvl="0" marL="0" marR="0" rtl="0" algn="l">
              <a:spcBef>
                <a:spcPts val="600"/>
              </a:spcBef>
              <a:spcAft>
                <a:spcPts val="0"/>
              </a:spcAft>
              <a:buNone/>
            </a:pPr>
            <a:r>
              <a:rPr b="1" i="0" lang="en-GB" sz="1600" u="none" cap="none" strike="noStrike">
                <a:solidFill>
                  <a:srgbClr val="009386"/>
                </a:solidFill>
                <a:latin typeface="Open Sans"/>
                <a:ea typeface="Open Sans"/>
                <a:cs typeface="Open Sans"/>
                <a:sym typeface="Open Sans"/>
              </a:rPr>
              <a:t>One rule: </a:t>
            </a:r>
            <a:r>
              <a:rPr b="0" i="0" lang="en-GB" sz="1600" u="none" cap="none" strike="noStrike">
                <a:solidFill>
                  <a:srgbClr val="000000"/>
                </a:solidFill>
                <a:latin typeface="Open Sans"/>
                <a:ea typeface="Open Sans"/>
                <a:cs typeface="Open Sans"/>
                <a:sym typeface="Open Sans"/>
              </a:rPr>
              <a:t>you can't use the word </a:t>
            </a:r>
            <a:r>
              <a:rPr b="1" i="0" lang="en-GB" sz="1600" u="none" cap="none" strike="noStrike">
                <a:solidFill>
                  <a:srgbClr val="009386"/>
                </a:solidFill>
                <a:latin typeface="Open Sans"/>
                <a:ea typeface="Open Sans"/>
                <a:cs typeface="Open Sans"/>
                <a:sym typeface="Open Sans"/>
              </a:rPr>
              <a:t>communal</a:t>
            </a:r>
            <a:r>
              <a:rPr b="0" i="0" lang="en-GB" sz="1600" u="none" cap="none" strike="noStrike">
                <a:solidFill>
                  <a:srgbClr val="000000"/>
                </a:solidFill>
                <a:latin typeface="Open Sans"/>
                <a:ea typeface="Open Sans"/>
                <a:cs typeface="Open Sans"/>
                <a:sym typeface="Open Sans"/>
              </a:rPr>
              <a:t> in your sentence.</a:t>
            </a:r>
            <a:endParaRPr/>
          </a:p>
        </p:txBody>
      </p:sp>
      <p:sp>
        <p:nvSpPr>
          <p:cNvPr id="113" name="Google Shape;113;p7"/>
          <p:cNvSpPr/>
          <p:nvPr/>
        </p:nvSpPr>
        <p:spPr>
          <a:xfrm>
            <a:off x="755648" y="1555965"/>
            <a:ext cx="7632699"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Led by a rangatira (chief), each iwi or hapū (subtribe) was also responsible for their people. They lived a rich </a:t>
            </a:r>
            <a:r>
              <a:rPr b="1" i="0" lang="en-GB" sz="1600" u="none" cap="none" strike="noStrike">
                <a:solidFill>
                  <a:srgbClr val="009386"/>
                </a:solidFill>
                <a:latin typeface="Open Sans"/>
                <a:ea typeface="Open Sans"/>
                <a:cs typeface="Open Sans"/>
                <a:sym typeface="Open Sans"/>
              </a:rPr>
              <a:t>communal</a:t>
            </a:r>
            <a:r>
              <a:rPr b="0" i="0" lang="en-GB" sz="1600" u="none" cap="none" strike="noStrike">
                <a:solidFill>
                  <a:schemeClr val="dk1"/>
                </a:solidFill>
                <a:latin typeface="Open Sans"/>
                <a:ea typeface="Open Sans"/>
                <a:cs typeface="Open Sans"/>
                <a:sym typeface="Open Sans"/>
              </a:rPr>
              <a:t> life governed by the rhythms of the whenua and guided by their tikanga (customary practices).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500"/>
                                        <p:tgtEl>
                                          <p:spTgt spid="11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8"/>
          <p:cNvSpPr/>
          <p:nvPr/>
        </p:nvSpPr>
        <p:spPr>
          <a:xfrm flipH="1" rot="10800000">
            <a:off x="434839" y="418272"/>
            <a:ext cx="8251961" cy="1014184"/>
          </a:xfrm>
          <a:prstGeom prst="flowChartManualInput">
            <a:avLst/>
          </a:prstGeom>
          <a:solidFill>
            <a:srgbClr val="6C9E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19" name="Google Shape;119;p8"/>
          <p:cNvSpPr/>
          <p:nvPr/>
        </p:nvSpPr>
        <p:spPr>
          <a:xfrm rot="10800000">
            <a:off x="434838" y="429762"/>
            <a:ext cx="8251961" cy="930262"/>
          </a:xfrm>
          <a:prstGeom prst="flowChartManualInput">
            <a:avLst/>
          </a:prstGeom>
          <a:solidFill>
            <a:srgbClr val="0057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20" name="Google Shape;120;p8"/>
          <p:cNvSpPr txBox="1"/>
          <p:nvPr>
            <p:ph type="title"/>
          </p:nvPr>
        </p:nvSpPr>
        <p:spPr>
          <a:xfrm>
            <a:off x="434838" y="410670"/>
            <a:ext cx="7330738" cy="960843"/>
          </a:xfrm>
          <a:prstGeom prst="rect">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lt1"/>
              </a:buClr>
              <a:buSzPts val="3600"/>
              <a:buFont typeface="Open Sans"/>
              <a:buNone/>
            </a:pPr>
            <a:r>
              <a:rPr lang="en-GB" sz="3600">
                <a:solidFill>
                  <a:schemeClr val="lt1"/>
                </a:solidFill>
                <a:latin typeface="Open Sans"/>
                <a:ea typeface="Open Sans"/>
                <a:cs typeface="Open Sans"/>
                <a:sym typeface="Open Sans"/>
              </a:rPr>
              <a:t>First Encounter - Abel Tasman</a:t>
            </a:r>
            <a:endParaRPr/>
          </a:p>
        </p:txBody>
      </p:sp>
      <p:sp>
        <p:nvSpPr>
          <p:cNvPr id="121" name="Google Shape;121;p8"/>
          <p:cNvSpPr/>
          <p:nvPr/>
        </p:nvSpPr>
        <p:spPr>
          <a:xfrm>
            <a:off x="755650" y="1492389"/>
            <a:ext cx="6096736" cy="98488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The first recorded time when Māori and Europeans encountered each other was in 1642. Abel Tasman, a Dutch explorer, saw land and anchored his two ships, Heemskerck and Zeehaen, near the northwest tip of the South Island.</a:t>
            </a:r>
            <a:endParaRPr/>
          </a:p>
        </p:txBody>
      </p:sp>
      <p:cxnSp>
        <p:nvCxnSpPr>
          <p:cNvPr id="122" name="Google Shape;122;p8"/>
          <p:cNvCxnSpPr/>
          <p:nvPr/>
        </p:nvCxnSpPr>
        <p:spPr>
          <a:xfrm flipH="1" rot="10800000">
            <a:off x="434838" y="1173707"/>
            <a:ext cx="8251961" cy="186317"/>
          </a:xfrm>
          <a:prstGeom prst="straightConnector1">
            <a:avLst/>
          </a:prstGeom>
          <a:noFill/>
          <a:ln cap="flat" cmpd="sng" w="38100">
            <a:solidFill>
              <a:schemeClr val="lt1"/>
            </a:solidFill>
            <a:prstDash val="solid"/>
            <a:miter lim="800000"/>
            <a:headEnd len="sm" w="sm" type="none"/>
            <a:tailEnd len="sm" w="sm" type="none"/>
          </a:ln>
        </p:spPr>
      </p:cxnSp>
      <p:sp>
        <p:nvSpPr>
          <p:cNvPr id="123" name="Google Shape;123;p8"/>
          <p:cNvSpPr/>
          <p:nvPr/>
        </p:nvSpPr>
        <p:spPr>
          <a:xfrm>
            <a:off x="5009990" y="3935910"/>
            <a:ext cx="1928828" cy="342624"/>
          </a:xfrm>
          <a:prstGeom prst="rect">
            <a:avLst/>
          </a:prstGeom>
          <a:solidFill>
            <a:srgbClr val="009386"/>
          </a:solidFill>
          <a:ln>
            <a:noFill/>
          </a:ln>
        </p:spPr>
        <p:txBody>
          <a:bodyPr anchorCtr="0" anchor="ctr" bIns="108000" lIns="108000" spcFirstLastPara="1" rIns="108000" wrap="square" tIns="108000">
            <a:noAutofit/>
          </a:bodyPr>
          <a:lstStyle/>
          <a:p>
            <a:pPr indent="0" lvl="0" marL="0" marR="0" rtl="0" algn="ctr">
              <a:spcBef>
                <a:spcPts val="0"/>
              </a:spcBef>
              <a:spcAft>
                <a:spcPts val="0"/>
              </a:spcAft>
              <a:buNone/>
            </a:pPr>
            <a:r>
              <a:rPr b="1" i="0" lang="en-GB" sz="1500" u="none" cap="none" strike="noStrike">
                <a:solidFill>
                  <a:schemeClr val="lt1"/>
                </a:solidFill>
                <a:latin typeface="Open Sans"/>
                <a:ea typeface="Open Sans"/>
                <a:cs typeface="Open Sans"/>
                <a:sym typeface="Open Sans"/>
              </a:rPr>
              <a:t>Abel Tasman</a:t>
            </a:r>
            <a:endParaRPr/>
          </a:p>
        </p:txBody>
      </p:sp>
      <p:sp>
        <p:nvSpPr>
          <p:cNvPr id="124" name="Google Shape;124;p8"/>
          <p:cNvSpPr/>
          <p:nvPr/>
        </p:nvSpPr>
        <p:spPr>
          <a:xfrm>
            <a:off x="755650" y="4479420"/>
            <a:ext cx="7632700" cy="1772381"/>
          </a:xfrm>
          <a:prstGeom prst="rect">
            <a:avLst/>
          </a:prstGeom>
          <a:solidFill>
            <a:srgbClr val="BDE1DB"/>
          </a:solidFill>
          <a:ln>
            <a:noFill/>
          </a:ln>
        </p:spPr>
        <p:txBody>
          <a:bodyPr anchorCtr="0" anchor="ctr" bIns="108000" lIns="108000" spcFirstLastPara="1" rIns="108000" wrap="square" tIns="108000">
            <a:spAutoFit/>
          </a:bodyPr>
          <a:lstStyle/>
          <a:p>
            <a:pPr indent="0" lvl="0" marL="0" marR="0" rtl="0" algn="l">
              <a:spcBef>
                <a:spcPts val="0"/>
              </a:spcBef>
              <a:spcAft>
                <a:spcPts val="0"/>
              </a:spcAft>
              <a:buNone/>
            </a:pPr>
            <a:r>
              <a:rPr b="0" i="0" lang="en-GB" sz="1600" u="none" cap="none" strike="noStrike">
                <a:solidFill>
                  <a:srgbClr val="000000"/>
                </a:solidFill>
                <a:latin typeface="Open Sans"/>
                <a:ea typeface="Open Sans"/>
                <a:cs typeface="Open Sans"/>
                <a:sym typeface="Open Sans"/>
              </a:rPr>
              <a:t>Stop and imagine what it must have been like for both Māori and Europeans to encounter each other for the first time. Everything would have seemed so strange and unknown. Things were made more complicated by the fact they couldn't understand each other's language. </a:t>
            </a:r>
            <a:endParaRPr/>
          </a:p>
          <a:p>
            <a:pPr indent="0" lvl="0" marL="0" marR="0" rtl="0" algn="l">
              <a:spcBef>
                <a:spcPts val="600"/>
              </a:spcBef>
              <a:spcAft>
                <a:spcPts val="0"/>
              </a:spcAft>
              <a:buNone/>
            </a:pPr>
            <a:r>
              <a:rPr b="1" i="0" lang="en-GB" sz="1600" u="none" cap="none" strike="noStrike">
                <a:solidFill>
                  <a:srgbClr val="009386"/>
                </a:solidFill>
                <a:latin typeface="Open Sans"/>
                <a:ea typeface="Open Sans"/>
                <a:cs typeface="Open Sans"/>
                <a:sym typeface="Open Sans"/>
              </a:rPr>
              <a:t>Discuss what the Māori and the Dutch might have been wondering about each other from their different perspectives.</a:t>
            </a:r>
            <a:endParaRPr/>
          </a:p>
        </p:txBody>
      </p:sp>
      <p:sp>
        <p:nvSpPr>
          <p:cNvPr id="125" name="Google Shape;125;p8"/>
          <p:cNvSpPr/>
          <p:nvPr/>
        </p:nvSpPr>
        <p:spPr>
          <a:xfrm>
            <a:off x="755649" y="2584500"/>
            <a:ext cx="6096735" cy="123110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600" u="none" cap="none" strike="noStrike">
                <a:solidFill>
                  <a:schemeClr val="dk1"/>
                </a:solidFill>
                <a:latin typeface="Open Sans"/>
                <a:ea typeface="Open Sans"/>
                <a:cs typeface="Open Sans"/>
                <a:sym typeface="Open Sans"/>
              </a:rPr>
              <a:t>Compared to their waka, these large ships must have been a strange sight to Māori. It’s not surprising they viewed the ships and people on board as a threat. A challenge was issued in the form of blowing on their pūtatara (conch shell trumpets). The ship replied with some blasts from their own trumpets. </a:t>
            </a:r>
            <a:endParaRPr/>
          </a:p>
        </p:txBody>
      </p:sp>
      <p:sp>
        <p:nvSpPr>
          <p:cNvPr id="126" name="Google Shape;126;p8"/>
          <p:cNvSpPr/>
          <p:nvPr/>
        </p:nvSpPr>
        <p:spPr>
          <a:xfrm rot="211230">
            <a:off x="6919913" y="2088892"/>
            <a:ext cx="1482972" cy="2244923"/>
          </a:xfrm>
          <a:prstGeom prst="rect">
            <a:avLst/>
          </a:prstGeom>
          <a:blipFill rotWithShape="1">
            <a:blip r:embed="rId3">
              <a:alphaModFix/>
            </a:blip>
            <a:stretch>
              <a:fillRect b="-2952" l="-1438" r="-5840" t="-18"/>
            </a:stretch>
          </a:blipFill>
          <a:ln cap="flat" cmpd="sng" w="28575">
            <a:solidFill>
              <a:srgbClr val="00938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1000"/>
                                        <p:tgtEl>
                                          <p:spTgt spid="12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500"/>
                                        <p:tgtEl>
                                          <p:spTgt spid="12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2023-04-27T08:20:27Z</dcterms:created>
  <dc:creator>Nimisha Mistry</dc:creator>
</cp:coreProperties>
</file>