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5"/>
    <p:sldMasterId id="2147483675" r:id="rId6"/>
    <p:sldMasterId id="214748367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Lst>
  <p:sldSz cy="5143500" cx="9144000"/>
  <p:notesSz cx="6858000" cy="9144000"/>
  <p:embeddedFontLst>
    <p:embeddedFont>
      <p:font typeface="Raleway"/>
      <p:regular r:id="rId24"/>
      <p:bold r:id="rId25"/>
      <p:italic r:id="rId26"/>
      <p:boldItalic r:id="rId27"/>
    </p:embeddedFont>
    <p:embeddedFont>
      <p:font typeface="Lato"/>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C8A3ADF-D3C8-433F-9132-43D6B447B102}">
  <a:tblStyle styleId="{FC8A3ADF-D3C8-433F-9132-43D6B447B10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font" Target="fonts/Raleway-regular.fntdata"/><Relationship Id="rId23" Type="http://schemas.openxmlformats.org/officeDocument/2006/relationships/slide" Target="slides/slide15.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font" Target="fonts/Raleway-italic.fntdata"/><Relationship Id="rId25" Type="http://schemas.openxmlformats.org/officeDocument/2006/relationships/font" Target="fonts/Raleway-bold.fntdata"/><Relationship Id="rId28" Type="http://schemas.openxmlformats.org/officeDocument/2006/relationships/font" Target="fonts/Lato-regular.fntdata"/><Relationship Id="rId27" Type="http://schemas.openxmlformats.org/officeDocument/2006/relationships/font" Target="fonts/Raleway-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Lato-bold.fntdata"/><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de59ad229e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de59ad229e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de59ad229e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de59ad229e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de59ad229e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de59ad229e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73ad26daee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73ad26daee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de59ad229e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de59ad229e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73ad26dae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73ad26dae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de59ad229e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de59ad229e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de59ad229e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de59ad229e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de59ad229e_0_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2de59ad229e_0_2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g2de59ad229e_0_2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e0549e8b73_1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e0549e8b73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e0549e8b73_1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e0549e8b73_1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de59ad229e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de59ad229e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de59ad229e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de59ad229e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de59ad229e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de59ad229e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hyperlink" Target="https://www.twinkl.co.uk/"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hyperlink" Target="https://www.twinkl.co.uk/"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2919450"/>
            <a:ext cx="74361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5" name="Google Shape;65;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71" name="Shape 71"/>
        <p:cNvGrpSpPr/>
        <p:nvPr/>
      </p:nvGrpSpPr>
      <p:grpSpPr>
        <a:xfrm>
          <a:off x="0" y="0"/>
          <a:ext cx="0" cy="0"/>
          <a:chOff x="0" y="0"/>
          <a:chExt cx="0" cy="0"/>
        </a:xfrm>
      </p:grpSpPr>
      <p:sp>
        <p:nvSpPr>
          <p:cNvPr id="72" name="Google Shape;72;p14">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73" name="Shape 73"/>
        <p:cNvGrpSpPr/>
        <p:nvPr/>
      </p:nvGrpSpPr>
      <p:grpSpPr>
        <a:xfrm>
          <a:off x="0" y="0"/>
          <a:ext cx="0" cy="0"/>
          <a:chOff x="0" y="0"/>
          <a:chExt cx="0" cy="0"/>
        </a:xfrm>
      </p:grpSpPr>
      <p:sp>
        <p:nvSpPr>
          <p:cNvPr id="74" name="Google Shape;74;p15"/>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75" name="Google Shape;75;p15"/>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rt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76" name="Shape 76"/>
        <p:cNvGrpSpPr/>
        <p:nvPr/>
      </p:nvGrpSpPr>
      <p:grpSpPr>
        <a:xfrm>
          <a:off x="0" y="0"/>
          <a:ext cx="0" cy="0"/>
          <a:chOff x="0" y="0"/>
          <a:chExt cx="0" cy="0"/>
        </a:xfrm>
      </p:grpSpPr>
      <p:sp>
        <p:nvSpPr>
          <p:cNvPr id="77" name="Google Shape;77;p16"/>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78" name="Google Shape;78;p16"/>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79" name="Google Shape;79;p16"/>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0" name="Google Shape;80;p16"/>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1" name="Google Shape;81;p16"/>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2" name="Google Shape;82;p16"/>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83" name="Shape 83"/>
        <p:cNvGrpSpPr/>
        <p:nvPr/>
      </p:nvGrpSpPr>
      <p:grpSpPr>
        <a:xfrm>
          <a:off x="0" y="0"/>
          <a:ext cx="0" cy="0"/>
          <a:chOff x="0" y="0"/>
          <a:chExt cx="0" cy="0"/>
        </a:xfrm>
      </p:grpSpPr>
      <p:sp>
        <p:nvSpPr>
          <p:cNvPr id="84" name="Google Shape;84;p17">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89" name="Shape 89"/>
        <p:cNvGrpSpPr/>
        <p:nvPr/>
      </p:nvGrpSpPr>
      <p:grpSpPr>
        <a:xfrm>
          <a:off x="0" y="0"/>
          <a:ext cx="0" cy="0"/>
          <a:chOff x="0" y="0"/>
          <a:chExt cx="0" cy="0"/>
        </a:xfrm>
      </p:grpSpPr>
      <p:sp>
        <p:nvSpPr>
          <p:cNvPr id="90" name="Google Shape;90;p19"/>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 name="Google Shape;91;p19"/>
          <p:cNvGrpSpPr/>
          <p:nvPr/>
        </p:nvGrpSpPr>
        <p:grpSpPr>
          <a:xfrm>
            <a:off x="830392" y="1191256"/>
            <a:ext cx="745763" cy="45826"/>
            <a:chOff x="4580561" y="2589004"/>
            <a:chExt cx="1064464" cy="25200"/>
          </a:xfrm>
        </p:grpSpPr>
        <p:sp>
          <p:nvSpPr>
            <p:cNvPr id="92" name="Google Shape;92;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 name="Google Shape;94;p19"/>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95" name="Google Shape;95;p19"/>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96" name="Google Shape;96;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97" name="Shape 97"/>
        <p:cNvGrpSpPr/>
        <p:nvPr/>
      </p:nvGrpSpPr>
      <p:grpSpPr>
        <a:xfrm>
          <a:off x="0" y="0"/>
          <a:ext cx="0" cy="0"/>
          <a:chOff x="0" y="0"/>
          <a:chExt cx="0" cy="0"/>
        </a:xfrm>
      </p:grpSpPr>
      <p:grpSp>
        <p:nvGrpSpPr>
          <p:cNvPr id="98" name="Google Shape;98;p20"/>
          <p:cNvGrpSpPr/>
          <p:nvPr/>
        </p:nvGrpSpPr>
        <p:grpSpPr>
          <a:xfrm>
            <a:off x="830392" y="1191256"/>
            <a:ext cx="745763" cy="45826"/>
            <a:chOff x="4580561" y="2589004"/>
            <a:chExt cx="1064464" cy="25200"/>
          </a:xfrm>
        </p:grpSpPr>
        <p:sp>
          <p:nvSpPr>
            <p:cNvPr id="99" name="Google Shape;99;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 name="Google Shape;101;p20"/>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02" name="Google Shape;102;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3" name="Shape 103"/>
        <p:cNvGrpSpPr/>
        <p:nvPr/>
      </p:nvGrpSpPr>
      <p:grpSpPr>
        <a:xfrm>
          <a:off x="0" y="0"/>
          <a:ext cx="0" cy="0"/>
          <a:chOff x="0" y="0"/>
          <a:chExt cx="0" cy="0"/>
        </a:xfrm>
      </p:grpSpPr>
      <p:sp>
        <p:nvSpPr>
          <p:cNvPr id="104" name="Google Shape;104;p21"/>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 name="Google Shape;105;p21"/>
          <p:cNvGrpSpPr/>
          <p:nvPr/>
        </p:nvGrpSpPr>
        <p:grpSpPr>
          <a:xfrm>
            <a:off x="830392" y="1191256"/>
            <a:ext cx="745763" cy="45826"/>
            <a:chOff x="4580561" y="2589004"/>
            <a:chExt cx="1064464" cy="25200"/>
          </a:xfrm>
        </p:grpSpPr>
        <p:sp>
          <p:nvSpPr>
            <p:cNvPr id="106" name="Google Shape;106;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 name="Google Shape;108;p21"/>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09" name="Google Shape;109;p21"/>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0" name="Google Shape;110;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1" name="Shape 111"/>
        <p:cNvGrpSpPr/>
        <p:nvPr/>
      </p:nvGrpSpPr>
      <p:grpSpPr>
        <a:xfrm>
          <a:off x="0" y="0"/>
          <a:ext cx="0" cy="0"/>
          <a:chOff x="0" y="0"/>
          <a:chExt cx="0" cy="0"/>
        </a:xfrm>
      </p:grpSpPr>
      <p:sp>
        <p:nvSpPr>
          <p:cNvPr id="112" name="Google Shape;112;p22"/>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 name="Google Shape;113;p22"/>
          <p:cNvGrpSpPr/>
          <p:nvPr/>
        </p:nvGrpSpPr>
        <p:grpSpPr>
          <a:xfrm>
            <a:off x="830392" y="1191256"/>
            <a:ext cx="745763" cy="45826"/>
            <a:chOff x="4580561" y="2589004"/>
            <a:chExt cx="1064464" cy="25200"/>
          </a:xfrm>
        </p:grpSpPr>
        <p:sp>
          <p:nvSpPr>
            <p:cNvPr id="114" name="Google Shape;114;p2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 name="Google Shape;116;p22"/>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7" name="Google Shape;117;p22"/>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8" name="Google Shape;118;p22"/>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9" name="Google Shape;119;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0" name="Shape 120"/>
        <p:cNvGrpSpPr/>
        <p:nvPr/>
      </p:nvGrpSpPr>
      <p:grpSpPr>
        <a:xfrm>
          <a:off x="0" y="0"/>
          <a:ext cx="0" cy="0"/>
          <a:chOff x="0" y="0"/>
          <a:chExt cx="0" cy="0"/>
        </a:xfrm>
      </p:grpSpPr>
      <p:sp>
        <p:nvSpPr>
          <p:cNvPr id="121" name="Google Shape;121;p2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2" name="Google Shape;122;p23"/>
          <p:cNvGrpSpPr/>
          <p:nvPr/>
        </p:nvGrpSpPr>
        <p:grpSpPr>
          <a:xfrm>
            <a:off x="830392" y="1191256"/>
            <a:ext cx="745763" cy="45826"/>
            <a:chOff x="4580561" y="2589004"/>
            <a:chExt cx="1064464" cy="25200"/>
          </a:xfrm>
        </p:grpSpPr>
        <p:sp>
          <p:nvSpPr>
            <p:cNvPr id="123" name="Google Shape;123;p2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23"/>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26" name="Google Shape;126;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7" name="Shape 127"/>
        <p:cNvGrpSpPr/>
        <p:nvPr/>
      </p:nvGrpSpPr>
      <p:grpSpPr>
        <a:xfrm>
          <a:off x="0" y="0"/>
          <a:ext cx="0" cy="0"/>
          <a:chOff x="0" y="0"/>
          <a:chExt cx="0" cy="0"/>
        </a:xfrm>
      </p:grpSpPr>
      <p:sp>
        <p:nvSpPr>
          <p:cNvPr id="128" name="Google Shape;128;p2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9" name="Google Shape;129;p24"/>
          <p:cNvGrpSpPr/>
          <p:nvPr/>
        </p:nvGrpSpPr>
        <p:grpSpPr>
          <a:xfrm>
            <a:off x="830392" y="1191256"/>
            <a:ext cx="745763" cy="45826"/>
            <a:chOff x="4580561" y="2589004"/>
            <a:chExt cx="1064464" cy="25200"/>
          </a:xfrm>
        </p:grpSpPr>
        <p:sp>
          <p:nvSpPr>
            <p:cNvPr id="130" name="Google Shape;130;p2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 name="Google Shape;132;p24"/>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33" name="Google Shape;133;p24"/>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34" name="Google Shape;134;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35" name="Shape 135"/>
        <p:cNvGrpSpPr/>
        <p:nvPr/>
      </p:nvGrpSpPr>
      <p:grpSpPr>
        <a:xfrm>
          <a:off x="0" y="0"/>
          <a:ext cx="0" cy="0"/>
          <a:chOff x="0" y="0"/>
          <a:chExt cx="0" cy="0"/>
        </a:xfrm>
      </p:grpSpPr>
      <p:grpSp>
        <p:nvGrpSpPr>
          <p:cNvPr id="136" name="Google Shape;136;p25"/>
          <p:cNvGrpSpPr/>
          <p:nvPr/>
        </p:nvGrpSpPr>
        <p:grpSpPr>
          <a:xfrm>
            <a:off x="830392" y="4169130"/>
            <a:ext cx="745763" cy="45826"/>
            <a:chOff x="4580561" y="2589004"/>
            <a:chExt cx="1064464" cy="25200"/>
          </a:xfrm>
        </p:grpSpPr>
        <p:sp>
          <p:nvSpPr>
            <p:cNvPr id="137" name="Google Shape;137;p2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 name="Google Shape;139;p25"/>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40" name="Google Shape;140;p2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1" name="Shape 141"/>
        <p:cNvGrpSpPr/>
        <p:nvPr/>
      </p:nvGrpSpPr>
      <p:grpSpPr>
        <a:xfrm>
          <a:off x="0" y="0"/>
          <a:ext cx="0" cy="0"/>
          <a:chOff x="0" y="0"/>
          <a:chExt cx="0" cy="0"/>
        </a:xfrm>
      </p:grpSpPr>
      <p:sp>
        <p:nvSpPr>
          <p:cNvPr id="142" name="Google Shape;142;p26"/>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3" name="Google Shape;143;p26"/>
          <p:cNvGrpSpPr/>
          <p:nvPr/>
        </p:nvGrpSpPr>
        <p:grpSpPr>
          <a:xfrm>
            <a:off x="830392" y="1191256"/>
            <a:ext cx="745763" cy="45826"/>
            <a:chOff x="4580561" y="2589004"/>
            <a:chExt cx="1064464" cy="25200"/>
          </a:xfrm>
        </p:grpSpPr>
        <p:sp>
          <p:nvSpPr>
            <p:cNvPr id="144" name="Google Shape;144;p2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 name="Google Shape;146;p26"/>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47" name="Google Shape;147;p26"/>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48" name="Google Shape;148;p26"/>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49" name="Google Shape;149;p2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0" name="Shape 150"/>
        <p:cNvGrpSpPr/>
        <p:nvPr/>
      </p:nvGrpSpPr>
      <p:grpSpPr>
        <a:xfrm>
          <a:off x="0" y="0"/>
          <a:ext cx="0" cy="0"/>
          <a:chOff x="0" y="0"/>
          <a:chExt cx="0" cy="0"/>
        </a:xfrm>
      </p:grpSpPr>
      <p:sp>
        <p:nvSpPr>
          <p:cNvPr id="151" name="Google Shape;151;p27"/>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52" name="Google Shape;152;p2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53" name="Shape 153"/>
        <p:cNvGrpSpPr/>
        <p:nvPr/>
      </p:nvGrpSpPr>
      <p:grpSpPr>
        <a:xfrm>
          <a:off x="0" y="0"/>
          <a:ext cx="0" cy="0"/>
          <a:chOff x="0" y="0"/>
          <a:chExt cx="0" cy="0"/>
        </a:xfrm>
      </p:grpSpPr>
      <p:grpSp>
        <p:nvGrpSpPr>
          <p:cNvPr id="154" name="Google Shape;154;p28"/>
          <p:cNvGrpSpPr/>
          <p:nvPr/>
        </p:nvGrpSpPr>
        <p:grpSpPr>
          <a:xfrm>
            <a:off x="830392" y="4169130"/>
            <a:ext cx="745763" cy="45826"/>
            <a:chOff x="4580561" y="2589004"/>
            <a:chExt cx="1064464" cy="25200"/>
          </a:xfrm>
        </p:grpSpPr>
        <p:sp>
          <p:nvSpPr>
            <p:cNvPr id="155" name="Google Shape;155;p2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 name="Google Shape;157;p28"/>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58" name="Google Shape;158;p28"/>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159" name="Google Shape;159;p2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0" name="Shape 160"/>
        <p:cNvGrpSpPr/>
        <p:nvPr/>
      </p:nvGrpSpPr>
      <p:grpSpPr>
        <a:xfrm>
          <a:off x="0" y="0"/>
          <a:ext cx="0" cy="0"/>
          <a:chOff x="0" y="0"/>
          <a:chExt cx="0" cy="0"/>
        </a:xfrm>
      </p:grpSpPr>
      <p:sp>
        <p:nvSpPr>
          <p:cNvPr id="161" name="Google Shape;161;p2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12141"/>
            <a:ext cx="6244200" cy="38355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397350"/>
            <a:ext cx="4045200" cy="1318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273537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8.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2" Type="http://schemas.openxmlformats.org/officeDocument/2006/relationships/theme" Target="../theme/theme4.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8" name="Shape 68"/>
        <p:cNvGrpSpPr/>
        <p:nvPr/>
      </p:nvGrpSpPr>
      <p:grpSpPr>
        <a:xfrm>
          <a:off x="0" y="0"/>
          <a:ext cx="0" cy="0"/>
          <a:chOff x="0" y="0"/>
          <a:chExt cx="0" cy="0"/>
        </a:xfrm>
      </p:grpSpPr>
      <p:sp>
        <p:nvSpPr>
          <p:cNvPr id="69" name="Google Shape;69;p13"/>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0" name="Google Shape;70;p13"/>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85" name="Shape 85"/>
        <p:cNvGrpSpPr/>
        <p:nvPr/>
      </p:nvGrpSpPr>
      <p:grpSpPr>
        <a:xfrm>
          <a:off x="0" y="0"/>
          <a:ext cx="0" cy="0"/>
          <a:chOff x="0" y="0"/>
          <a:chExt cx="0" cy="0"/>
        </a:xfrm>
      </p:grpSpPr>
      <p:sp>
        <p:nvSpPr>
          <p:cNvPr id="86" name="Google Shape;86;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87" name="Google Shape;87;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8" name="Google Shape;88;p1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5.png"/><Relationship Id="rId5" Type="http://schemas.openxmlformats.org/officeDocument/2006/relationships/image" Target="../media/image18.png"/><Relationship Id="rId6" Type="http://schemas.openxmlformats.org/officeDocument/2006/relationships/image" Target="../media/image5.png"/><Relationship Id="rId7" Type="http://schemas.openxmlformats.org/officeDocument/2006/relationships/image" Target="../media/image16.png"/><Relationship Id="rId8"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hyperlink" Target="https://www.localmatters.co.nz/mahurangi-news/animals-playing-a-vital-role-for-more-than-visitors/" TargetMode="Externa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BKJAcnFG7sI" TargetMode="Externa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hyperlink" Target="https://flip.com/82a2801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10.png"/><Relationship Id="rId6" Type="http://schemas.openxmlformats.org/officeDocument/2006/relationships/image" Target="../media/image22.png"/><Relationship Id="rId7" Type="http://schemas.openxmlformats.org/officeDocument/2006/relationships/image" Target="../media/image13.png"/><Relationship Id="rId8"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0"/>
          <p:cNvSpPr txBox="1"/>
          <p:nvPr>
            <p:ph type="ctrTitle"/>
          </p:nvPr>
        </p:nvSpPr>
        <p:spPr>
          <a:xfrm>
            <a:off x="2371725" y="630225"/>
            <a:ext cx="6331500" cy="1542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Animal Connections Slideshow 2</a:t>
            </a:r>
            <a:endParaRPr/>
          </a:p>
        </p:txBody>
      </p:sp>
      <p:sp>
        <p:nvSpPr>
          <p:cNvPr id="167" name="Google Shape;167;p30"/>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1400">
                <a:solidFill>
                  <a:schemeClr val="dk2"/>
                </a:solidFill>
                <a:latin typeface="Trebuchet MS"/>
                <a:ea typeface="Trebuchet MS"/>
                <a:cs typeface="Trebuchet MS"/>
                <a:sym typeface="Trebuchet MS"/>
              </a:rPr>
              <a:t>L.I: We are </a:t>
            </a:r>
            <a:r>
              <a:rPr lang="en" sz="1400">
                <a:solidFill>
                  <a:srgbClr val="1C1C1C"/>
                </a:solidFill>
                <a:latin typeface="Trebuchet MS"/>
                <a:ea typeface="Trebuchet MS"/>
                <a:cs typeface="Trebuchet MS"/>
                <a:sym typeface="Trebuchet MS"/>
              </a:rPr>
              <a:t>EXPLORING</a:t>
            </a:r>
            <a:r>
              <a:rPr lang="en" sz="1400">
                <a:solidFill>
                  <a:schemeClr val="dk2"/>
                </a:solidFill>
                <a:latin typeface="Trebuchet MS"/>
                <a:ea typeface="Trebuchet MS"/>
                <a:cs typeface="Trebuchet MS"/>
                <a:sym typeface="Trebuchet MS"/>
              </a:rPr>
              <a:t> relationships by </a:t>
            </a:r>
            <a:r>
              <a:rPr lang="en" sz="1400">
                <a:solidFill>
                  <a:srgbClr val="1C1C1C"/>
                </a:solidFill>
                <a:latin typeface="Trebuchet MS"/>
                <a:ea typeface="Trebuchet MS"/>
                <a:cs typeface="Trebuchet MS"/>
                <a:sym typeface="Trebuchet MS"/>
              </a:rPr>
              <a:t>discovering</a:t>
            </a:r>
            <a:r>
              <a:rPr i="1" lang="en" sz="1400">
                <a:solidFill>
                  <a:srgbClr val="0000FF"/>
                </a:solidFill>
                <a:latin typeface="Trebuchet MS"/>
                <a:ea typeface="Trebuchet MS"/>
                <a:cs typeface="Trebuchet MS"/>
                <a:sym typeface="Trebuchet MS"/>
              </a:rPr>
              <a:t> </a:t>
            </a:r>
            <a:r>
              <a:rPr lang="en" sz="1400">
                <a:solidFill>
                  <a:schemeClr val="dk2"/>
                </a:solidFill>
                <a:latin typeface="Trebuchet MS"/>
                <a:ea typeface="Trebuchet MS"/>
                <a:cs typeface="Trebuchet MS"/>
                <a:sym typeface="Trebuchet MS"/>
              </a:rPr>
              <a:t>the various connections and uses people and communities have to animals.</a:t>
            </a:r>
            <a:endParaRPr sz="1400"/>
          </a:p>
        </p:txBody>
      </p:sp>
      <p:pic>
        <p:nvPicPr>
          <p:cNvPr id="168" name="Google Shape;168;p30"/>
          <p:cNvPicPr preferRelativeResize="0"/>
          <p:nvPr/>
        </p:nvPicPr>
        <p:blipFill>
          <a:blip r:embed="rId3">
            <a:alphaModFix/>
          </a:blip>
          <a:stretch>
            <a:fillRect/>
          </a:stretch>
        </p:blipFill>
        <p:spPr>
          <a:xfrm>
            <a:off x="144525" y="676550"/>
            <a:ext cx="2102050" cy="3790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9"/>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1 (Mild B)</a:t>
            </a:r>
            <a:endParaRPr/>
          </a:p>
        </p:txBody>
      </p:sp>
      <p:sp>
        <p:nvSpPr>
          <p:cNvPr id="231" name="Google Shape;231;p39"/>
          <p:cNvSpPr txBox="1"/>
          <p:nvPr>
            <p:ph idx="1" type="body"/>
          </p:nvPr>
        </p:nvSpPr>
        <p:spPr>
          <a:xfrm>
            <a:off x="319500" y="1846804"/>
            <a:ext cx="2808000" cy="2806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1400">
                <a:solidFill>
                  <a:srgbClr val="595959"/>
                </a:solidFill>
                <a:latin typeface="Arial"/>
                <a:ea typeface="Arial"/>
                <a:cs typeface="Arial"/>
                <a:sym typeface="Arial"/>
              </a:rPr>
              <a:t>On the next slide you will see a list of animals which play an important part for people and communities through what they produce or the work that they do for us.</a:t>
            </a:r>
            <a:endParaRPr sz="1400">
              <a:solidFill>
                <a:srgbClr val="595959"/>
              </a:solidFill>
              <a:latin typeface="Arial"/>
              <a:ea typeface="Arial"/>
              <a:cs typeface="Arial"/>
              <a:sym typeface="Arial"/>
            </a:endParaRPr>
          </a:p>
          <a:p>
            <a:pPr indent="0" lvl="0" marL="0" rtl="0" algn="l">
              <a:spcBef>
                <a:spcPts val="0"/>
              </a:spcBef>
              <a:spcAft>
                <a:spcPts val="0"/>
              </a:spcAft>
              <a:buNone/>
            </a:pPr>
            <a:r>
              <a:t/>
            </a:r>
            <a:endParaRPr>
              <a:solidFill>
                <a:srgbClr val="595959"/>
              </a:solidFill>
              <a:latin typeface="Arial"/>
              <a:ea typeface="Arial"/>
              <a:cs typeface="Arial"/>
              <a:sym typeface="Arial"/>
            </a:endParaRPr>
          </a:p>
          <a:p>
            <a:pPr indent="0" lvl="0" marL="0" rtl="0" algn="l">
              <a:spcBef>
                <a:spcPts val="0"/>
              </a:spcBef>
              <a:spcAft>
                <a:spcPts val="0"/>
              </a:spcAft>
              <a:buNone/>
            </a:pPr>
            <a:r>
              <a:t/>
            </a:r>
            <a:endParaRPr>
              <a:solidFill>
                <a:srgbClr val="595959"/>
              </a:solidFill>
              <a:latin typeface="Arial"/>
              <a:ea typeface="Arial"/>
              <a:cs typeface="Arial"/>
              <a:sym typeface="Arial"/>
            </a:endParaRPr>
          </a:p>
          <a:p>
            <a:pPr indent="0" lvl="0" marL="0" rtl="0" algn="l">
              <a:spcBef>
                <a:spcPts val="0"/>
              </a:spcBef>
              <a:spcAft>
                <a:spcPts val="0"/>
              </a:spcAft>
              <a:buNone/>
            </a:pPr>
            <a:r>
              <a:rPr lang="en" sz="1400">
                <a:solidFill>
                  <a:srgbClr val="595959"/>
                </a:solidFill>
                <a:highlight>
                  <a:schemeClr val="lt1"/>
                </a:highlight>
                <a:latin typeface="Arial"/>
                <a:ea typeface="Arial"/>
                <a:cs typeface="Arial"/>
                <a:sym typeface="Arial"/>
              </a:rPr>
              <a:t>Then on the next slide you will need to drag the pictures into the boxes alongside the correct names.</a:t>
            </a:r>
            <a:endParaRPr sz="1400"/>
          </a:p>
        </p:txBody>
      </p:sp>
      <p:pic>
        <p:nvPicPr>
          <p:cNvPr id="232" name="Google Shape;232;p39"/>
          <p:cNvPicPr preferRelativeResize="0"/>
          <p:nvPr/>
        </p:nvPicPr>
        <p:blipFill>
          <a:blip r:embed="rId3">
            <a:alphaModFix/>
          </a:blip>
          <a:stretch>
            <a:fillRect/>
          </a:stretch>
        </p:blipFill>
        <p:spPr>
          <a:xfrm>
            <a:off x="3783725" y="857250"/>
            <a:ext cx="4374925" cy="3429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40"/>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Animals Playing Important Parts 2</a:t>
            </a:r>
            <a:endParaRPr/>
          </a:p>
        </p:txBody>
      </p:sp>
      <p:sp>
        <p:nvSpPr>
          <p:cNvPr id="238" name="Google Shape;238;p40"/>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b="1" lang="en"/>
              <a:t>WHALES: </a:t>
            </a:r>
            <a:r>
              <a:rPr lang="en"/>
              <a:t>(help produce half the oxygen that we breathe)</a:t>
            </a:r>
            <a:endParaRPr/>
          </a:p>
          <a:p>
            <a:pPr indent="-342900" lvl="0" marL="457200" rtl="0" algn="l">
              <a:spcBef>
                <a:spcPts val="0"/>
              </a:spcBef>
              <a:spcAft>
                <a:spcPts val="0"/>
              </a:spcAft>
              <a:buSzPts val="1800"/>
              <a:buAutoNum type="arabicPeriod"/>
            </a:pPr>
            <a:r>
              <a:rPr b="1" lang="en"/>
              <a:t>KOALAS: </a:t>
            </a:r>
            <a:r>
              <a:rPr lang="en"/>
              <a:t>(help with fertilising the forest floor)</a:t>
            </a:r>
            <a:endParaRPr/>
          </a:p>
          <a:p>
            <a:pPr indent="-342900" lvl="0" marL="457200" rtl="0" algn="l">
              <a:spcBef>
                <a:spcPts val="0"/>
              </a:spcBef>
              <a:spcAft>
                <a:spcPts val="0"/>
              </a:spcAft>
              <a:buSzPts val="1800"/>
              <a:buAutoNum type="arabicPeriod"/>
            </a:pPr>
            <a:r>
              <a:rPr b="1" lang="en"/>
              <a:t>SHARKS: </a:t>
            </a:r>
            <a:r>
              <a:rPr lang="en"/>
              <a:t>(maintains the balance of marine ecosystems)</a:t>
            </a:r>
            <a:endParaRPr/>
          </a:p>
          <a:p>
            <a:pPr indent="-342900" lvl="0" marL="457200" rtl="0" algn="l">
              <a:spcBef>
                <a:spcPts val="0"/>
              </a:spcBef>
              <a:spcAft>
                <a:spcPts val="0"/>
              </a:spcAft>
              <a:buSzPts val="1800"/>
              <a:buAutoNum type="arabicPeriod"/>
            </a:pPr>
            <a:r>
              <a:rPr b="1" lang="en"/>
              <a:t>ELEPHANTS:</a:t>
            </a:r>
            <a:r>
              <a:rPr lang="en"/>
              <a:t> (use their large tusks to dig for water creating a source of water for other animals)</a:t>
            </a:r>
            <a:endParaRPr/>
          </a:p>
          <a:p>
            <a:pPr indent="-342900" lvl="0" marL="457200" rtl="0" algn="l">
              <a:spcBef>
                <a:spcPts val="0"/>
              </a:spcBef>
              <a:spcAft>
                <a:spcPts val="0"/>
              </a:spcAft>
              <a:buSzPts val="1800"/>
              <a:buAutoNum type="arabicPeriod"/>
            </a:pPr>
            <a:r>
              <a:rPr b="1" lang="en"/>
              <a:t>ANTS:</a:t>
            </a:r>
            <a:r>
              <a:rPr lang="en"/>
              <a:t> (provide rich, healthy soil for plant growth)</a:t>
            </a:r>
            <a:endParaRPr/>
          </a:p>
          <a:p>
            <a:pPr indent="-342900" lvl="0" marL="457200" rtl="0" algn="l">
              <a:spcBef>
                <a:spcPts val="0"/>
              </a:spcBef>
              <a:spcAft>
                <a:spcPts val="0"/>
              </a:spcAft>
              <a:buSzPts val="1800"/>
              <a:buAutoNum type="arabicPeriod"/>
            </a:pPr>
            <a:r>
              <a:rPr b="1" lang="en"/>
              <a:t>BOARS: </a:t>
            </a:r>
            <a:r>
              <a:rPr lang="en"/>
              <a:t>(scatter the seeds far and wide, creating high levels of plant diversity)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graphicFrame>
        <p:nvGraphicFramePr>
          <p:cNvPr id="243" name="Google Shape;243;p41"/>
          <p:cNvGraphicFramePr/>
          <p:nvPr/>
        </p:nvGraphicFramePr>
        <p:xfrm>
          <a:off x="75550" y="88675"/>
          <a:ext cx="3000000" cy="3000000"/>
        </p:xfrm>
        <a:graphic>
          <a:graphicData uri="http://schemas.openxmlformats.org/drawingml/2006/table">
            <a:tbl>
              <a:tblPr>
                <a:noFill/>
                <a:tableStyleId>{FC8A3ADF-D3C8-433F-9132-43D6B447B102}</a:tableStyleId>
              </a:tblPr>
              <a:tblGrid>
                <a:gridCol w="2107525"/>
                <a:gridCol w="382850"/>
                <a:gridCol w="2196575"/>
              </a:tblGrid>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b="1" lang="en" sz="3600"/>
                        <a:t>+</a:t>
                      </a:r>
                      <a:endParaRPr b="1" sz="3600"/>
                    </a:p>
                  </a:txBody>
                  <a:tcPr marT="91425" marB="91425" marR="91425" marL="91425"/>
                </a:tc>
                <a:tc>
                  <a:txBody>
                    <a:bodyPr/>
                    <a:lstStyle/>
                    <a:p>
                      <a:pPr indent="0" lvl="0" marL="0" rtl="0" algn="l">
                        <a:lnSpc>
                          <a:spcPct val="115000"/>
                        </a:lnSpc>
                        <a:spcBef>
                          <a:spcPts val="0"/>
                        </a:spcBef>
                        <a:spcAft>
                          <a:spcPts val="1200"/>
                        </a:spcAft>
                        <a:buNone/>
                      </a:pPr>
                      <a:r>
                        <a:rPr lang="en" sz="1800"/>
                        <a:t>Feed on phytoplankton</a:t>
                      </a:r>
                      <a:endParaRPr sz="1800"/>
                    </a:p>
                  </a:txBody>
                  <a:tcPr marT="91425" marB="91425" marR="91425" marL="91425"/>
                </a:tc>
              </a:tr>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b="1" lang="en" sz="3600">
                          <a:solidFill>
                            <a:srgbClr val="000000"/>
                          </a:solidFill>
                        </a:rPr>
                        <a:t>+</a:t>
                      </a:r>
                      <a:endParaRPr/>
                    </a:p>
                  </a:txBody>
                  <a:tcPr marT="91425" marB="91425" marR="91425" marL="91425"/>
                </a:tc>
                <a:tc>
                  <a:txBody>
                    <a:bodyPr/>
                    <a:lstStyle/>
                    <a:p>
                      <a:pPr indent="0" lvl="0" marL="0" rtl="0" algn="l">
                        <a:lnSpc>
                          <a:spcPct val="115000"/>
                        </a:lnSpc>
                        <a:spcBef>
                          <a:spcPts val="0"/>
                        </a:spcBef>
                        <a:spcAft>
                          <a:spcPts val="1200"/>
                        </a:spcAft>
                        <a:buNone/>
                      </a:pPr>
                      <a:r>
                        <a:rPr lang="en" sz="1800"/>
                        <a:t>Help preserve eucalyptus forests</a:t>
                      </a:r>
                      <a:endParaRPr sz="1800"/>
                    </a:p>
                  </a:txBody>
                  <a:tcPr marT="91425" marB="91425" marR="91425" marL="91425"/>
                </a:tc>
              </a:tr>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b="1" lang="en" sz="3600">
                          <a:solidFill>
                            <a:srgbClr val="000000"/>
                          </a:solidFill>
                        </a:rPr>
                        <a:t>+</a:t>
                      </a:r>
                      <a:endParaRPr/>
                    </a:p>
                  </a:txBody>
                  <a:tcPr marT="91425" marB="91425" marR="91425" marL="91425"/>
                </a:tc>
                <a:tc>
                  <a:txBody>
                    <a:bodyPr/>
                    <a:lstStyle/>
                    <a:p>
                      <a:pPr indent="0" lvl="0" marL="0" rtl="0" algn="l">
                        <a:spcBef>
                          <a:spcPts val="0"/>
                        </a:spcBef>
                        <a:spcAft>
                          <a:spcPts val="0"/>
                        </a:spcAft>
                        <a:buNone/>
                      </a:pPr>
                      <a:r>
                        <a:rPr lang="en" sz="1800"/>
                        <a:t>Affects number of fish species</a:t>
                      </a:r>
                      <a:endParaRPr sz="1800"/>
                    </a:p>
                  </a:txBody>
                  <a:tcPr marT="91425" marB="91425" marR="91425" marL="91425"/>
                </a:tc>
              </a:tr>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b="1" lang="en" sz="3600">
                          <a:solidFill>
                            <a:srgbClr val="000000"/>
                          </a:solidFill>
                        </a:rPr>
                        <a:t>+</a:t>
                      </a:r>
                      <a:endParaRPr/>
                    </a:p>
                  </a:txBody>
                  <a:tcPr marT="91425" marB="91425" marR="91425" marL="91425"/>
                </a:tc>
                <a:tc>
                  <a:txBody>
                    <a:bodyPr/>
                    <a:lstStyle/>
                    <a:p>
                      <a:pPr indent="0" lvl="0" marL="0" rtl="0" algn="l">
                        <a:spcBef>
                          <a:spcPts val="0"/>
                        </a:spcBef>
                        <a:spcAft>
                          <a:spcPts val="0"/>
                        </a:spcAft>
                        <a:buNone/>
                      </a:pPr>
                      <a:r>
                        <a:rPr lang="en" sz="1800"/>
                        <a:t>Are also important tourist attractions</a:t>
                      </a:r>
                      <a:endParaRPr sz="1800"/>
                    </a:p>
                  </a:txBody>
                  <a:tcPr marT="91425" marB="91425" marR="91425" marL="91425"/>
                </a:tc>
              </a:tr>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b="1" lang="en" sz="3600">
                          <a:solidFill>
                            <a:srgbClr val="000000"/>
                          </a:solidFill>
                        </a:rPr>
                        <a:t>+</a:t>
                      </a:r>
                      <a:endParaRPr/>
                    </a:p>
                  </a:txBody>
                  <a:tcPr marT="91425" marB="91425" marR="91425" marL="91425"/>
                </a:tc>
                <a:tc>
                  <a:txBody>
                    <a:bodyPr/>
                    <a:lstStyle/>
                    <a:p>
                      <a:pPr indent="0" lvl="0" marL="0" rtl="0" algn="l">
                        <a:spcBef>
                          <a:spcPts val="0"/>
                        </a:spcBef>
                        <a:spcAft>
                          <a:spcPts val="0"/>
                        </a:spcAft>
                        <a:buNone/>
                      </a:pPr>
                      <a:r>
                        <a:rPr lang="en" sz="1800"/>
                        <a:t>Help to clean up the rainforests</a:t>
                      </a:r>
                      <a:endParaRPr sz="1800"/>
                    </a:p>
                  </a:txBody>
                  <a:tcPr marT="91425" marB="91425" marR="91425" marL="91425"/>
                </a:tc>
              </a:tr>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b="1" lang="en" sz="3600">
                          <a:solidFill>
                            <a:srgbClr val="000000"/>
                          </a:solidFill>
                        </a:rPr>
                        <a:t>+</a:t>
                      </a:r>
                      <a:endParaRPr/>
                    </a:p>
                  </a:txBody>
                  <a:tcPr marT="91425" marB="91425" marR="91425" marL="91425"/>
                </a:tc>
                <a:tc>
                  <a:txBody>
                    <a:bodyPr/>
                    <a:lstStyle/>
                    <a:p>
                      <a:pPr indent="0" lvl="0" marL="0" rtl="0" algn="l">
                        <a:spcBef>
                          <a:spcPts val="0"/>
                        </a:spcBef>
                        <a:spcAft>
                          <a:spcPts val="0"/>
                        </a:spcAft>
                        <a:buNone/>
                      </a:pPr>
                      <a:r>
                        <a:rPr lang="en" sz="1800"/>
                        <a:t>Stiff, bristly fur catches seeds</a:t>
                      </a:r>
                      <a:endParaRPr sz="1800"/>
                    </a:p>
                  </a:txBody>
                  <a:tcPr marT="91425" marB="91425" marR="91425" marL="91425"/>
                </a:tc>
              </a:tr>
            </a:tbl>
          </a:graphicData>
        </a:graphic>
      </p:graphicFrame>
      <p:pic>
        <p:nvPicPr>
          <p:cNvPr id="244" name="Google Shape;244;p41"/>
          <p:cNvPicPr preferRelativeResize="0"/>
          <p:nvPr/>
        </p:nvPicPr>
        <p:blipFill>
          <a:blip r:embed="rId3">
            <a:alphaModFix/>
          </a:blip>
          <a:stretch>
            <a:fillRect/>
          </a:stretch>
        </p:blipFill>
        <p:spPr>
          <a:xfrm>
            <a:off x="7360525" y="128100"/>
            <a:ext cx="1679000" cy="670050"/>
          </a:xfrm>
          <a:prstGeom prst="rect">
            <a:avLst/>
          </a:prstGeom>
          <a:noFill/>
          <a:ln>
            <a:noFill/>
          </a:ln>
        </p:spPr>
      </p:pic>
      <p:sp>
        <p:nvSpPr>
          <p:cNvPr id="245" name="Google Shape;245;p41"/>
          <p:cNvSpPr txBox="1"/>
          <p:nvPr/>
        </p:nvSpPr>
        <p:spPr>
          <a:xfrm>
            <a:off x="4822925" y="1778225"/>
            <a:ext cx="396900" cy="73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3600">
                <a:solidFill>
                  <a:srgbClr val="000000"/>
                </a:solidFill>
              </a:rPr>
              <a:t>=</a:t>
            </a:r>
            <a:endParaRPr/>
          </a:p>
        </p:txBody>
      </p:sp>
      <p:sp>
        <p:nvSpPr>
          <p:cNvPr id="246" name="Google Shape;246;p41"/>
          <p:cNvSpPr txBox="1"/>
          <p:nvPr/>
        </p:nvSpPr>
        <p:spPr>
          <a:xfrm>
            <a:off x="5219875" y="1889825"/>
            <a:ext cx="19140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100">
                <a:latin typeface="Lato"/>
                <a:ea typeface="Lato"/>
                <a:cs typeface="Lato"/>
                <a:sym typeface="Lato"/>
              </a:rPr>
              <a:t>Maintains the balance of marine ecosystems</a:t>
            </a:r>
            <a:endParaRPr sz="1100"/>
          </a:p>
        </p:txBody>
      </p:sp>
      <p:pic>
        <p:nvPicPr>
          <p:cNvPr id="247" name="Google Shape;247;p41"/>
          <p:cNvPicPr preferRelativeResize="0"/>
          <p:nvPr/>
        </p:nvPicPr>
        <p:blipFill>
          <a:blip r:embed="rId4">
            <a:alphaModFix/>
          </a:blip>
          <a:stretch>
            <a:fillRect/>
          </a:stretch>
        </p:blipFill>
        <p:spPr>
          <a:xfrm>
            <a:off x="7360525" y="4246950"/>
            <a:ext cx="1679002" cy="738898"/>
          </a:xfrm>
          <a:prstGeom prst="rect">
            <a:avLst/>
          </a:prstGeom>
          <a:noFill/>
          <a:ln>
            <a:noFill/>
          </a:ln>
        </p:spPr>
      </p:pic>
      <p:sp>
        <p:nvSpPr>
          <p:cNvPr id="248" name="Google Shape;248;p41"/>
          <p:cNvSpPr txBox="1"/>
          <p:nvPr/>
        </p:nvSpPr>
        <p:spPr>
          <a:xfrm>
            <a:off x="4822925" y="995625"/>
            <a:ext cx="396900" cy="73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3600">
                <a:solidFill>
                  <a:srgbClr val="000000"/>
                </a:solidFill>
              </a:rPr>
              <a:t>=</a:t>
            </a:r>
            <a:endParaRPr/>
          </a:p>
        </p:txBody>
      </p:sp>
      <p:sp>
        <p:nvSpPr>
          <p:cNvPr id="249" name="Google Shape;249;p41"/>
          <p:cNvSpPr txBox="1"/>
          <p:nvPr/>
        </p:nvSpPr>
        <p:spPr>
          <a:xfrm>
            <a:off x="5280250" y="1107225"/>
            <a:ext cx="17256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100">
                <a:latin typeface="Lato"/>
                <a:ea typeface="Lato"/>
                <a:cs typeface="Lato"/>
                <a:sym typeface="Lato"/>
              </a:rPr>
              <a:t>Help with fertilising the forest floor</a:t>
            </a:r>
            <a:endParaRPr sz="1100"/>
          </a:p>
        </p:txBody>
      </p:sp>
      <p:pic>
        <p:nvPicPr>
          <p:cNvPr id="250" name="Google Shape;250;p41"/>
          <p:cNvPicPr preferRelativeResize="0"/>
          <p:nvPr/>
        </p:nvPicPr>
        <p:blipFill>
          <a:blip r:embed="rId5">
            <a:alphaModFix/>
          </a:blip>
          <a:stretch>
            <a:fillRect/>
          </a:stretch>
        </p:blipFill>
        <p:spPr>
          <a:xfrm>
            <a:off x="7360525" y="2630875"/>
            <a:ext cx="1679002" cy="670050"/>
          </a:xfrm>
          <a:prstGeom prst="rect">
            <a:avLst/>
          </a:prstGeom>
          <a:noFill/>
          <a:ln>
            <a:noFill/>
          </a:ln>
        </p:spPr>
      </p:pic>
      <p:sp>
        <p:nvSpPr>
          <p:cNvPr id="251" name="Google Shape;251;p41"/>
          <p:cNvSpPr txBox="1"/>
          <p:nvPr/>
        </p:nvSpPr>
        <p:spPr>
          <a:xfrm>
            <a:off x="5280250" y="282450"/>
            <a:ext cx="19140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100">
                <a:latin typeface="Lato"/>
                <a:ea typeface="Lato"/>
                <a:cs typeface="Lato"/>
                <a:sym typeface="Lato"/>
              </a:rPr>
              <a:t>Help produce half the oxygen that we breathe</a:t>
            </a:r>
            <a:endParaRPr sz="1100"/>
          </a:p>
        </p:txBody>
      </p:sp>
      <p:sp>
        <p:nvSpPr>
          <p:cNvPr id="252" name="Google Shape;252;p41"/>
          <p:cNvSpPr txBox="1"/>
          <p:nvPr/>
        </p:nvSpPr>
        <p:spPr>
          <a:xfrm>
            <a:off x="4822925" y="93675"/>
            <a:ext cx="396900" cy="73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3600">
                <a:solidFill>
                  <a:srgbClr val="000000"/>
                </a:solidFill>
              </a:rPr>
              <a:t>=</a:t>
            </a:r>
            <a:endParaRPr/>
          </a:p>
        </p:txBody>
      </p:sp>
      <p:pic>
        <p:nvPicPr>
          <p:cNvPr id="253" name="Google Shape;253;p41"/>
          <p:cNvPicPr preferRelativeResize="0"/>
          <p:nvPr/>
        </p:nvPicPr>
        <p:blipFill>
          <a:blip r:embed="rId6">
            <a:alphaModFix/>
          </a:blip>
          <a:stretch>
            <a:fillRect/>
          </a:stretch>
        </p:blipFill>
        <p:spPr>
          <a:xfrm>
            <a:off x="7360527" y="975463"/>
            <a:ext cx="1679000" cy="670050"/>
          </a:xfrm>
          <a:prstGeom prst="rect">
            <a:avLst/>
          </a:prstGeom>
          <a:noFill/>
          <a:ln>
            <a:noFill/>
          </a:ln>
        </p:spPr>
      </p:pic>
      <p:sp>
        <p:nvSpPr>
          <p:cNvPr id="254" name="Google Shape;254;p41"/>
          <p:cNvSpPr txBox="1"/>
          <p:nvPr/>
        </p:nvSpPr>
        <p:spPr>
          <a:xfrm>
            <a:off x="4822925" y="2596450"/>
            <a:ext cx="396900" cy="73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3600">
                <a:solidFill>
                  <a:srgbClr val="000000"/>
                </a:solidFill>
              </a:rPr>
              <a:t>=</a:t>
            </a:r>
            <a:endParaRPr/>
          </a:p>
        </p:txBody>
      </p:sp>
      <p:sp>
        <p:nvSpPr>
          <p:cNvPr id="255" name="Google Shape;255;p41"/>
          <p:cNvSpPr txBox="1"/>
          <p:nvPr/>
        </p:nvSpPr>
        <p:spPr>
          <a:xfrm>
            <a:off x="5280250" y="2594200"/>
            <a:ext cx="1914000" cy="7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100">
                <a:latin typeface="Lato"/>
                <a:ea typeface="Lato"/>
                <a:cs typeface="Lato"/>
                <a:sym typeface="Lato"/>
              </a:rPr>
              <a:t>Use their large tusks to dig for water creating a source of water for other animals</a:t>
            </a:r>
            <a:endParaRPr sz="1100"/>
          </a:p>
        </p:txBody>
      </p:sp>
      <p:pic>
        <p:nvPicPr>
          <p:cNvPr id="256" name="Google Shape;256;p41"/>
          <p:cNvPicPr preferRelativeResize="0"/>
          <p:nvPr/>
        </p:nvPicPr>
        <p:blipFill>
          <a:blip r:embed="rId7">
            <a:alphaModFix/>
          </a:blip>
          <a:stretch>
            <a:fillRect/>
          </a:stretch>
        </p:blipFill>
        <p:spPr>
          <a:xfrm>
            <a:off x="7360526" y="3438900"/>
            <a:ext cx="1678999" cy="670050"/>
          </a:xfrm>
          <a:prstGeom prst="rect">
            <a:avLst/>
          </a:prstGeom>
          <a:noFill/>
          <a:ln>
            <a:noFill/>
          </a:ln>
        </p:spPr>
      </p:pic>
      <p:sp>
        <p:nvSpPr>
          <p:cNvPr id="257" name="Google Shape;257;p41"/>
          <p:cNvSpPr txBox="1"/>
          <p:nvPr/>
        </p:nvSpPr>
        <p:spPr>
          <a:xfrm>
            <a:off x="4822925" y="3462775"/>
            <a:ext cx="396900" cy="73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3600">
                <a:solidFill>
                  <a:srgbClr val="000000"/>
                </a:solidFill>
              </a:rPr>
              <a:t>=</a:t>
            </a:r>
            <a:endParaRPr/>
          </a:p>
        </p:txBody>
      </p:sp>
      <p:sp>
        <p:nvSpPr>
          <p:cNvPr id="258" name="Google Shape;258;p41"/>
          <p:cNvSpPr txBox="1"/>
          <p:nvPr/>
        </p:nvSpPr>
        <p:spPr>
          <a:xfrm>
            <a:off x="5280250" y="3493275"/>
            <a:ext cx="17256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100">
                <a:latin typeface="Lato"/>
                <a:ea typeface="Lato"/>
                <a:cs typeface="Lato"/>
                <a:sym typeface="Lato"/>
              </a:rPr>
              <a:t>Provide rich, healthy soil for plant growth</a:t>
            </a:r>
            <a:endParaRPr sz="1100"/>
          </a:p>
        </p:txBody>
      </p:sp>
      <p:pic>
        <p:nvPicPr>
          <p:cNvPr id="259" name="Google Shape;259;p41"/>
          <p:cNvPicPr preferRelativeResize="0"/>
          <p:nvPr/>
        </p:nvPicPr>
        <p:blipFill>
          <a:blip r:embed="rId8">
            <a:alphaModFix/>
          </a:blip>
          <a:stretch>
            <a:fillRect/>
          </a:stretch>
        </p:blipFill>
        <p:spPr>
          <a:xfrm>
            <a:off x="7360525" y="1803175"/>
            <a:ext cx="1679000" cy="670050"/>
          </a:xfrm>
          <a:prstGeom prst="rect">
            <a:avLst/>
          </a:prstGeom>
          <a:noFill/>
          <a:ln>
            <a:noFill/>
          </a:ln>
        </p:spPr>
      </p:pic>
      <p:sp>
        <p:nvSpPr>
          <p:cNvPr id="260" name="Google Shape;260;p41"/>
          <p:cNvSpPr txBox="1"/>
          <p:nvPr/>
        </p:nvSpPr>
        <p:spPr>
          <a:xfrm>
            <a:off x="4822925" y="4246950"/>
            <a:ext cx="396900" cy="73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3600">
                <a:solidFill>
                  <a:srgbClr val="000000"/>
                </a:solidFill>
              </a:rPr>
              <a:t>=</a:t>
            </a:r>
            <a:endParaRPr/>
          </a:p>
        </p:txBody>
      </p:sp>
      <p:sp>
        <p:nvSpPr>
          <p:cNvPr id="261" name="Google Shape;261;p41"/>
          <p:cNvSpPr txBox="1"/>
          <p:nvPr/>
        </p:nvSpPr>
        <p:spPr>
          <a:xfrm>
            <a:off x="5280250" y="4275875"/>
            <a:ext cx="1725600" cy="7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100">
                <a:latin typeface="Lato"/>
                <a:ea typeface="Lato"/>
                <a:cs typeface="Lato"/>
                <a:sym typeface="Lato"/>
              </a:rPr>
              <a:t>Scatter the seeds far and wide, creating high levels of plant diversity</a:t>
            </a: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2"/>
          <p:cNvSpPr txBox="1"/>
          <p:nvPr>
            <p:ph type="title"/>
          </p:nvPr>
        </p:nvSpPr>
        <p:spPr>
          <a:xfrm>
            <a:off x="812200" y="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2 (Medium)</a:t>
            </a:r>
            <a:endParaRPr/>
          </a:p>
        </p:txBody>
      </p:sp>
      <p:sp>
        <p:nvSpPr>
          <p:cNvPr id="267" name="Google Shape;267;p42"/>
          <p:cNvSpPr txBox="1"/>
          <p:nvPr>
            <p:ph idx="1" type="body"/>
          </p:nvPr>
        </p:nvSpPr>
        <p:spPr>
          <a:xfrm>
            <a:off x="226625" y="972325"/>
            <a:ext cx="4522800" cy="33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sz="2400"/>
              <a:t>Research a specific animal that plays an important role in your community on this </a:t>
            </a:r>
            <a:r>
              <a:rPr lang="en" sz="2400" u="sng">
                <a:solidFill>
                  <a:schemeClr val="hlink"/>
                </a:solidFill>
                <a:hlinkClick r:id="rId3"/>
              </a:rPr>
              <a:t>website</a:t>
            </a:r>
            <a:r>
              <a:rPr lang="en" sz="2400"/>
              <a:t>.</a:t>
            </a:r>
            <a:endParaRPr sz="2400"/>
          </a:p>
          <a:p>
            <a:pPr indent="0" lvl="0" marL="0" rtl="0" algn="l">
              <a:spcBef>
                <a:spcPts val="1200"/>
              </a:spcBef>
              <a:spcAft>
                <a:spcPts val="0"/>
              </a:spcAft>
              <a:buClr>
                <a:schemeClr val="dk2"/>
              </a:buClr>
              <a:buSzPts val="1100"/>
              <a:buFont typeface="Arial"/>
              <a:buNone/>
            </a:pPr>
            <a:r>
              <a:t/>
            </a:r>
            <a:endParaRPr sz="2400"/>
          </a:p>
          <a:p>
            <a:pPr indent="0" lvl="0" marL="0" rtl="0" algn="l">
              <a:spcBef>
                <a:spcPts val="1200"/>
              </a:spcBef>
              <a:spcAft>
                <a:spcPts val="1200"/>
              </a:spcAft>
              <a:buClr>
                <a:schemeClr val="dk2"/>
              </a:buClr>
              <a:buSzPts val="1100"/>
              <a:buFont typeface="Arial"/>
              <a:buNone/>
            </a:pPr>
            <a:r>
              <a:rPr lang="en" sz="2400"/>
              <a:t>Then create a fact file of the animal like the the template on the next slide.</a:t>
            </a:r>
            <a:endParaRPr sz="2400"/>
          </a:p>
        </p:txBody>
      </p:sp>
      <p:pic>
        <p:nvPicPr>
          <p:cNvPr id="268" name="Google Shape;268;p42"/>
          <p:cNvPicPr preferRelativeResize="0"/>
          <p:nvPr/>
        </p:nvPicPr>
        <p:blipFill>
          <a:blip r:embed="rId4">
            <a:alphaModFix/>
          </a:blip>
          <a:stretch>
            <a:fillRect/>
          </a:stretch>
        </p:blipFill>
        <p:spPr>
          <a:xfrm>
            <a:off x="5242025" y="1162700"/>
            <a:ext cx="3241800" cy="2867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graphicFrame>
        <p:nvGraphicFramePr>
          <p:cNvPr id="273" name="Google Shape;273;p43"/>
          <p:cNvGraphicFramePr/>
          <p:nvPr/>
        </p:nvGraphicFramePr>
        <p:xfrm>
          <a:off x="1031325" y="147800"/>
          <a:ext cx="3000000" cy="3000000"/>
        </p:xfrm>
        <a:graphic>
          <a:graphicData uri="http://schemas.openxmlformats.org/drawingml/2006/table">
            <a:tbl>
              <a:tblPr>
                <a:noFill/>
                <a:tableStyleId>{FC8A3ADF-D3C8-433F-9132-43D6B447B102}</a:tableStyleId>
              </a:tblPr>
              <a:tblGrid>
                <a:gridCol w="3619500"/>
                <a:gridCol w="3619500"/>
              </a:tblGrid>
              <a:tr h="381000">
                <a:tc>
                  <a:txBody>
                    <a:bodyPr/>
                    <a:lstStyle/>
                    <a:p>
                      <a:pPr indent="0" lvl="0" marL="0" rtl="0" algn="l">
                        <a:spcBef>
                          <a:spcPts val="0"/>
                        </a:spcBef>
                        <a:spcAft>
                          <a:spcPts val="0"/>
                        </a:spcAft>
                        <a:buNone/>
                      </a:pPr>
                      <a:r>
                        <a:rPr lang="en"/>
                        <a:t>Name Of Animal:</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Drawing Of Animal:</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What Animal Does For The Community:</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4"/>
          <p:cNvSpPr txBox="1"/>
          <p:nvPr>
            <p:ph type="title"/>
          </p:nvPr>
        </p:nvSpPr>
        <p:spPr>
          <a:xfrm>
            <a:off x="812200" y="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3 (Spicy)</a:t>
            </a:r>
            <a:endParaRPr/>
          </a:p>
        </p:txBody>
      </p:sp>
      <p:sp>
        <p:nvSpPr>
          <p:cNvPr id="279" name="Google Shape;279;p44"/>
          <p:cNvSpPr txBox="1"/>
          <p:nvPr>
            <p:ph idx="1" type="body"/>
          </p:nvPr>
        </p:nvSpPr>
        <p:spPr>
          <a:xfrm>
            <a:off x="226625" y="972325"/>
            <a:ext cx="4522800" cy="33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Today, we’re exploring the school’s forest.</a:t>
            </a:r>
            <a:endParaRPr sz="1600"/>
          </a:p>
          <a:p>
            <a:pPr indent="0" lvl="0" marL="0" rtl="0" algn="l">
              <a:spcBef>
                <a:spcPts val="1200"/>
              </a:spcBef>
              <a:spcAft>
                <a:spcPts val="0"/>
              </a:spcAft>
              <a:buNone/>
            </a:pPr>
            <a:r>
              <a:rPr lang="en" sz="1600"/>
              <a:t>In groups you will read the story about the animals you have a connection with.</a:t>
            </a:r>
            <a:endParaRPr sz="1600"/>
          </a:p>
          <a:p>
            <a:pPr indent="0" lvl="0" marL="0" rtl="0" algn="l">
              <a:spcBef>
                <a:spcPts val="1200"/>
              </a:spcBef>
              <a:spcAft>
                <a:spcPts val="0"/>
              </a:spcAft>
              <a:buNone/>
            </a:pPr>
            <a:r>
              <a:rPr lang="en" sz="1600"/>
              <a:t>When in this environment, remember what you see, hear and feel, particularly with the animals.</a:t>
            </a:r>
            <a:endParaRPr sz="1600"/>
          </a:p>
          <a:p>
            <a:pPr indent="0" lvl="0" marL="0" rtl="0" algn="l">
              <a:spcBef>
                <a:spcPts val="1200"/>
              </a:spcBef>
              <a:spcAft>
                <a:spcPts val="0"/>
              </a:spcAft>
              <a:buClr>
                <a:schemeClr val="dk2"/>
              </a:buClr>
              <a:buSzPts val="1100"/>
              <a:buFont typeface="Arial"/>
              <a:buNone/>
            </a:pPr>
            <a:r>
              <a:rPr lang="en" sz="1600"/>
              <a:t>Back in class, we will write about the connection you had with the animals (physically, spiritually, emotionally, etc.) while you were in the forest.</a:t>
            </a:r>
            <a:endParaRPr sz="1600"/>
          </a:p>
          <a:p>
            <a:pPr indent="0" lvl="0" marL="0" rtl="0" algn="l">
              <a:spcBef>
                <a:spcPts val="1200"/>
              </a:spcBef>
              <a:spcAft>
                <a:spcPts val="1200"/>
              </a:spcAft>
              <a:buNone/>
            </a:pPr>
            <a:r>
              <a:t/>
            </a:r>
            <a:endParaRPr sz="1600"/>
          </a:p>
        </p:txBody>
      </p:sp>
      <p:pic>
        <p:nvPicPr>
          <p:cNvPr id="280" name="Google Shape;280;p44"/>
          <p:cNvPicPr preferRelativeResize="0"/>
          <p:nvPr/>
        </p:nvPicPr>
        <p:blipFill>
          <a:blip r:embed="rId3">
            <a:alphaModFix/>
          </a:blip>
          <a:stretch>
            <a:fillRect/>
          </a:stretch>
        </p:blipFill>
        <p:spPr>
          <a:xfrm>
            <a:off x="5104075" y="1202125"/>
            <a:ext cx="3448725" cy="2719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1"/>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Essential Animals</a:t>
            </a:r>
            <a:endParaRPr/>
          </a:p>
        </p:txBody>
      </p:sp>
      <p:sp>
        <p:nvSpPr>
          <p:cNvPr id="174" name="Google Shape;174;p31"/>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800"/>
              <a:t>Watch the following </a:t>
            </a:r>
            <a:r>
              <a:rPr lang="en" sz="1800" u="sng">
                <a:solidFill>
                  <a:schemeClr val="hlink"/>
                </a:solidFill>
                <a:hlinkClick r:id="rId3"/>
              </a:rPr>
              <a:t>video</a:t>
            </a:r>
            <a:r>
              <a:rPr lang="en" sz="1800"/>
              <a:t> about ten super essential animals for humans.</a:t>
            </a:r>
            <a:endParaRPr sz="1800"/>
          </a:p>
        </p:txBody>
      </p:sp>
      <p:pic>
        <p:nvPicPr>
          <p:cNvPr id="175" name="Google Shape;175;p31"/>
          <p:cNvPicPr preferRelativeResize="0"/>
          <p:nvPr/>
        </p:nvPicPr>
        <p:blipFill>
          <a:blip r:embed="rId4">
            <a:alphaModFix/>
          </a:blip>
          <a:stretch>
            <a:fillRect/>
          </a:stretch>
        </p:blipFill>
        <p:spPr>
          <a:xfrm>
            <a:off x="3734450" y="1229050"/>
            <a:ext cx="4562150" cy="2685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2"/>
          <p:cNvSpPr txBox="1"/>
          <p:nvPr/>
        </p:nvSpPr>
        <p:spPr>
          <a:xfrm>
            <a:off x="0" y="0"/>
            <a:ext cx="91440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Through whakapapa connections, in the Te Ao Māori world view, all life in the natural environment is intrinsically interlinked. Whales are considered a taonga species, and represent abundance, richness and were regarded as chiefly animals. The relationship to whales has changed over time, early Māori welcomed stranded whales as a gift from Tangaroa utilising the meat, oil and bones for a range of uses. Whaling influenced this relationship in that with the arrival of the European whaling, whale carcasses became more readily available which iwi around the shore stations made use of, Māori were also employed on whaling ships and interactions increased with Pakeha as the whale populations decreased.</a:t>
            </a:r>
            <a:endParaRPr/>
          </a:p>
        </p:txBody>
      </p:sp>
      <p:pic>
        <p:nvPicPr>
          <p:cNvPr id="181" name="Google Shape;181;p32"/>
          <p:cNvPicPr preferRelativeResize="0"/>
          <p:nvPr/>
        </p:nvPicPr>
        <p:blipFill>
          <a:blip r:embed="rId3">
            <a:alphaModFix/>
          </a:blip>
          <a:stretch>
            <a:fillRect/>
          </a:stretch>
        </p:blipFill>
        <p:spPr>
          <a:xfrm>
            <a:off x="227775" y="1766775"/>
            <a:ext cx="8688451" cy="3145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3"/>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Animals were treasured living things for the Maori.</a:t>
            </a:r>
            <a:endParaRPr/>
          </a:p>
        </p:txBody>
      </p:sp>
      <p:sp>
        <p:nvSpPr>
          <p:cNvPr id="188" name="Google Shape;188;p33"/>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Animals all play an essential role in our lives to us and our communities</a:t>
            </a:r>
            <a:r>
              <a:rPr lang="en"/>
              <a:t>.</a:t>
            </a:r>
            <a:endParaRPr/>
          </a:p>
        </p:txBody>
      </p:sp>
      <p:sp>
        <p:nvSpPr>
          <p:cNvPr id="189" name="Google Shape;189;p33"/>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90" name="Google Shape;190;p33"/>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4"/>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Everyone should be able to complete the MILD task, if you finish it you can do the MEDIUM task and if that’s done you can do the SPICY task.</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5"/>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201" name="Google Shape;201;p35"/>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6"/>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1 (Mild A)</a:t>
            </a:r>
            <a:endParaRPr/>
          </a:p>
        </p:txBody>
      </p:sp>
      <p:sp>
        <p:nvSpPr>
          <p:cNvPr id="207" name="Google Shape;207;p36"/>
          <p:cNvSpPr txBox="1"/>
          <p:nvPr>
            <p:ph idx="1" type="body"/>
          </p:nvPr>
        </p:nvSpPr>
        <p:spPr>
          <a:xfrm>
            <a:off x="319500" y="1846804"/>
            <a:ext cx="2808000" cy="2806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1400">
                <a:solidFill>
                  <a:srgbClr val="595959"/>
                </a:solidFill>
                <a:latin typeface="Arial"/>
                <a:ea typeface="Arial"/>
                <a:cs typeface="Arial"/>
                <a:sym typeface="Arial"/>
              </a:rPr>
              <a:t>On the next slide you will see a list of animals which play an important part for people and communities through what they produce or the work that they do for us.</a:t>
            </a:r>
            <a:endParaRPr sz="1400">
              <a:solidFill>
                <a:srgbClr val="595959"/>
              </a:solidFill>
              <a:latin typeface="Arial"/>
              <a:ea typeface="Arial"/>
              <a:cs typeface="Arial"/>
              <a:sym typeface="Arial"/>
            </a:endParaRPr>
          </a:p>
          <a:p>
            <a:pPr indent="0" lvl="0" marL="0" rtl="0" algn="l">
              <a:spcBef>
                <a:spcPts val="0"/>
              </a:spcBef>
              <a:spcAft>
                <a:spcPts val="0"/>
              </a:spcAft>
              <a:buNone/>
            </a:pPr>
            <a:r>
              <a:t/>
            </a:r>
            <a:endParaRPr>
              <a:solidFill>
                <a:srgbClr val="595959"/>
              </a:solidFill>
              <a:latin typeface="Arial"/>
              <a:ea typeface="Arial"/>
              <a:cs typeface="Arial"/>
              <a:sym typeface="Arial"/>
            </a:endParaRPr>
          </a:p>
          <a:p>
            <a:pPr indent="0" lvl="0" marL="0" rtl="0" algn="l">
              <a:spcBef>
                <a:spcPts val="0"/>
              </a:spcBef>
              <a:spcAft>
                <a:spcPts val="0"/>
              </a:spcAft>
              <a:buNone/>
            </a:pPr>
            <a:r>
              <a:t/>
            </a:r>
            <a:endParaRPr>
              <a:solidFill>
                <a:srgbClr val="595959"/>
              </a:solidFill>
              <a:latin typeface="Arial"/>
              <a:ea typeface="Arial"/>
              <a:cs typeface="Arial"/>
              <a:sym typeface="Arial"/>
            </a:endParaRPr>
          </a:p>
          <a:p>
            <a:pPr indent="0" lvl="0" marL="0" rtl="0" algn="l">
              <a:spcBef>
                <a:spcPts val="0"/>
              </a:spcBef>
              <a:spcAft>
                <a:spcPts val="0"/>
              </a:spcAft>
              <a:buNone/>
            </a:pPr>
            <a:r>
              <a:rPr lang="en" sz="1400">
                <a:solidFill>
                  <a:srgbClr val="595959"/>
                </a:solidFill>
                <a:highlight>
                  <a:schemeClr val="lt1"/>
                </a:highlight>
                <a:latin typeface="Arial"/>
                <a:ea typeface="Arial"/>
                <a:cs typeface="Arial"/>
                <a:sym typeface="Arial"/>
              </a:rPr>
              <a:t>Then on the next slide you will need to drag the pictures into the boxes alongside the correct names.</a:t>
            </a:r>
            <a:endParaRPr sz="1400"/>
          </a:p>
        </p:txBody>
      </p:sp>
      <p:pic>
        <p:nvPicPr>
          <p:cNvPr id="208" name="Google Shape;208;p36"/>
          <p:cNvPicPr preferRelativeResize="0"/>
          <p:nvPr/>
        </p:nvPicPr>
        <p:blipFill>
          <a:blip r:embed="rId3">
            <a:alphaModFix/>
          </a:blip>
          <a:stretch>
            <a:fillRect/>
          </a:stretch>
        </p:blipFill>
        <p:spPr>
          <a:xfrm>
            <a:off x="3783725" y="857250"/>
            <a:ext cx="4374925" cy="3429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7"/>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Animals Playing Important Parts 1</a:t>
            </a:r>
            <a:endParaRPr/>
          </a:p>
        </p:txBody>
      </p:sp>
      <p:sp>
        <p:nvSpPr>
          <p:cNvPr id="214" name="Google Shape;214;p37"/>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b="1" lang="en"/>
              <a:t>COW</a:t>
            </a:r>
            <a:r>
              <a:rPr b="1" lang="en"/>
              <a:t>S: </a:t>
            </a:r>
            <a:r>
              <a:rPr lang="en"/>
              <a:t>(give us milk)</a:t>
            </a:r>
            <a:endParaRPr/>
          </a:p>
          <a:p>
            <a:pPr indent="-342900" lvl="0" marL="457200" rtl="0" algn="l">
              <a:spcBef>
                <a:spcPts val="0"/>
              </a:spcBef>
              <a:spcAft>
                <a:spcPts val="0"/>
              </a:spcAft>
              <a:buSzPts val="1800"/>
              <a:buAutoNum type="arabicPeriod"/>
            </a:pPr>
            <a:r>
              <a:rPr b="1" lang="en"/>
              <a:t>SHEEP</a:t>
            </a:r>
            <a:r>
              <a:rPr b="1" lang="en"/>
              <a:t>: </a:t>
            </a:r>
            <a:r>
              <a:rPr lang="en"/>
              <a:t>(give us wool)</a:t>
            </a:r>
            <a:endParaRPr/>
          </a:p>
          <a:p>
            <a:pPr indent="-342900" lvl="0" marL="457200" rtl="0" algn="l">
              <a:spcBef>
                <a:spcPts val="0"/>
              </a:spcBef>
              <a:spcAft>
                <a:spcPts val="0"/>
              </a:spcAft>
              <a:buSzPts val="1800"/>
              <a:buAutoNum type="arabicPeriod"/>
            </a:pPr>
            <a:r>
              <a:rPr b="1" lang="en"/>
              <a:t>GOATS</a:t>
            </a:r>
            <a:r>
              <a:rPr b="1" lang="en"/>
              <a:t>: </a:t>
            </a:r>
            <a:r>
              <a:rPr lang="en"/>
              <a:t>(eat weeds in farms)</a:t>
            </a:r>
            <a:endParaRPr/>
          </a:p>
          <a:p>
            <a:pPr indent="-342900" lvl="0" marL="457200" rtl="0" algn="l">
              <a:spcBef>
                <a:spcPts val="0"/>
              </a:spcBef>
              <a:spcAft>
                <a:spcPts val="0"/>
              </a:spcAft>
              <a:buSzPts val="1800"/>
              <a:buAutoNum type="arabicPeriod"/>
            </a:pPr>
            <a:r>
              <a:rPr b="1" lang="en"/>
              <a:t>BEE</a:t>
            </a:r>
            <a:r>
              <a:rPr b="1" lang="en"/>
              <a:t>S:</a:t>
            </a:r>
            <a:r>
              <a:rPr lang="en"/>
              <a:t> (give us honey)</a:t>
            </a:r>
            <a:endParaRPr/>
          </a:p>
          <a:p>
            <a:pPr indent="-342900" lvl="0" marL="457200" rtl="0" algn="l">
              <a:spcBef>
                <a:spcPts val="0"/>
              </a:spcBef>
              <a:spcAft>
                <a:spcPts val="0"/>
              </a:spcAft>
              <a:buSzPts val="1800"/>
              <a:buAutoNum type="arabicPeriod"/>
            </a:pPr>
            <a:r>
              <a:rPr b="1" lang="en"/>
              <a:t>CHICKENS</a:t>
            </a:r>
            <a:r>
              <a:rPr b="1" lang="en"/>
              <a:t>:</a:t>
            </a:r>
            <a:r>
              <a:rPr lang="en"/>
              <a:t> (give us eggs)</a:t>
            </a:r>
            <a:endParaRPr/>
          </a:p>
          <a:p>
            <a:pPr indent="-342900" lvl="0" marL="457200" rtl="0" algn="l">
              <a:spcBef>
                <a:spcPts val="0"/>
              </a:spcBef>
              <a:spcAft>
                <a:spcPts val="0"/>
              </a:spcAft>
              <a:buSzPts val="1800"/>
              <a:buAutoNum type="arabicPeriod"/>
            </a:pPr>
            <a:r>
              <a:rPr b="1" lang="en"/>
              <a:t>HORSE</a:t>
            </a:r>
            <a:r>
              <a:rPr b="1" lang="en"/>
              <a:t>S: </a:t>
            </a:r>
            <a:r>
              <a:rPr lang="en"/>
              <a:t>(help us with farming)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graphicFrame>
        <p:nvGraphicFramePr>
          <p:cNvPr id="219" name="Google Shape;219;p38"/>
          <p:cNvGraphicFramePr/>
          <p:nvPr/>
        </p:nvGraphicFramePr>
        <p:xfrm>
          <a:off x="64050" y="102975"/>
          <a:ext cx="3000000" cy="3000000"/>
        </p:xfrm>
        <a:graphic>
          <a:graphicData uri="http://schemas.openxmlformats.org/drawingml/2006/table">
            <a:tbl>
              <a:tblPr>
                <a:noFill/>
                <a:tableStyleId>{FC8A3ADF-D3C8-433F-9132-43D6B447B102}</a:tableStyleId>
              </a:tblPr>
              <a:tblGrid>
                <a:gridCol w="2649625"/>
                <a:gridCol w="2963600"/>
              </a:tblGrid>
              <a:tr h="381000">
                <a:tc>
                  <a:txBody>
                    <a:bodyPr/>
                    <a:lstStyle/>
                    <a:p>
                      <a:pPr indent="0" lvl="0" marL="0" rtl="0" algn="l">
                        <a:spcBef>
                          <a:spcPts val="0"/>
                        </a:spcBef>
                        <a:spcAft>
                          <a:spcPts val="0"/>
                        </a:spcAft>
                        <a:buNone/>
                      </a:pPr>
                      <a:r>
                        <a:rPr lang="en"/>
                        <a:t>Cows</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Sheep</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Goats</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Bees</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highlight>
                            <a:srgbClr val="FFFFFF"/>
                          </a:highlight>
                        </a:rPr>
                        <a:t>Chickens</a:t>
                      </a:r>
                      <a:endParaRPr>
                        <a:solidFill>
                          <a:srgbClr val="000000"/>
                        </a:solidFill>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Horses</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bl>
          </a:graphicData>
        </a:graphic>
      </p:graphicFrame>
      <p:pic>
        <p:nvPicPr>
          <p:cNvPr id="220" name="Google Shape;220;p38"/>
          <p:cNvPicPr preferRelativeResize="0"/>
          <p:nvPr/>
        </p:nvPicPr>
        <p:blipFill>
          <a:blip r:embed="rId3">
            <a:alphaModFix/>
          </a:blip>
          <a:stretch>
            <a:fillRect/>
          </a:stretch>
        </p:blipFill>
        <p:spPr>
          <a:xfrm>
            <a:off x="6335775" y="187225"/>
            <a:ext cx="2197300" cy="630625"/>
          </a:xfrm>
          <a:prstGeom prst="rect">
            <a:avLst/>
          </a:prstGeom>
          <a:noFill/>
          <a:ln>
            <a:noFill/>
          </a:ln>
        </p:spPr>
      </p:pic>
      <p:pic>
        <p:nvPicPr>
          <p:cNvPr id="221" name="Google Shape;221;p38"/>
          <p:cNvPicPr preferRelativeResize="0"/>
          <p:nvPr/>
        </p:nvPicPr>
        <p:blipFill>
          <a:blip r:embed="rId4">
            <a:alphaModFix/>
          </a:blip>
          <a:stretch>
            <a:fillRect/>
          </a:stretch>
        </p:blipFill>
        <p:spPr>
          <a:xfrm>
            <a:off x="6335775" y="1049225"/>
            <a:ext cx="2197301" cy="699599"/>
          </a:xfrm>
          <a:prstGeom prst="rect">
            <a:avLst/>
          </a:prstGeom>
          <a:noFill/>
          <a:ln>
            <a:noFill/>
          </a:ln>
        </p:spPr>
      </p:pic>
      <p:pic>
        <p:nvPicPr>
          <p:cNvPr id="222" name="Google Shape;222;p38"/>
          <p:cNvPicPr preferRelativeResize="0"/>
          <p:nvPr/>
        </p:nvPicPr>
        <p:blipFill>
          <a:blip r:embed="rId5">
            <a:alphaModFix/>
          </a:blip>
          <a:stretch>
            <a:fillRect/>
          </a:stretch>
        </p:blipFill>
        <p:spPr>
          <a:xfrm>
            <a:off x="6335775" y="1941125"/>
            <a:ext cx="2197300" cy="630624"/>
          </a:xfrm>
          <a:prstGeom prst="rect">
            <a:avLst/>
          </a:prstGeom>
          <a:noFill/>
          <a:ln>
            <a:noFill/>
          </a:ln>
        </p:spPr>
      </p:pic>
      <p:pic>
        <p:nvPicPr>
          <p:cNvPr id="223" name="Google Shape;223;p38"/>
          <p:cNvPicPr preferRelativeResize="0"/>
          <p:nvPr/>
        </p:nvPicPr>
        <p:blipFill>
          <a:blip r:embed="rId6">
            <a:alphaModFix/>
          </a:blip>
          <a:stretch>
            <a:fillRect/>
          </a:stretch>
        </p:blipFill>
        <p:spPr>
          <a:xfrm>
            <a:off x="6335775" y="2729563"/>
            <a:ext cx="2197299" cy="699599"/>
          </a:xfrm>
          <a:prstGeom prst="rect">
            <a:avLst/>
          </a:prstGeom>
          <a:noFill/>
          <a:ln>
            <a:noFill/>
          </a:ln>
        </p:spPr>
      </p:pic>
      <p:pic>
        <p:nvPicPr>
          <p:cNvPr id="224" name="Google Shape;224;p38"/>
          <p:cNvPicPr preferRelativeResize="0"/>
          <p:nvPr/>
        </p:nvPicPr>
        <p:blipFill>
          <a:blip r:embed="rId7">
            <a:alphaModFix/>
          </a:blip>
          <a:stretch>
            <a:fillRect/>
          </a:stretch>
        </p:blipFill>
        <p:spPr>
          <a:xfrm>
            <a:off x="6335775" y="3586975"/>
            <a:ext cx="2197300" cy="630623"/>
          </a:xfrm>
          <a:prstGeom prst="rect">
            <a:avLst/>
          </a:prstGeom>
          <a:noFill/>
          <a:ln>
            <a:noFill/>
          </a:ln>
        </p:spPr>
      </p:pic>
      <p:pic>
        <p:nvPicPr>
          <p:cNvPr id="225" name="Google Shape;225;p38"/>
          <p:cNvPicPr preferRelativeResize="0"/>
          <p:nvPr/>
        </p:nvPicPr>
        <p:blipFill>
          <a:blip r:embed="rId8">
            <a:alphaModFix/>
          </a:blip>
          <a:stretch>
            <a:fillRect/>
          </a:stretch>
        </p:blipFill>
        <p:spPr>
          <a:xfrm>
            <a:off x="6335775" y="4340950"/>
            <a:ext cx="2197299" cy="6995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