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5143500" cx="9144000"/>
  <p:notesSz cx="6858000" cy="9144000"/>
  <p:embeddedFontLst>
    <p:embeddedFont>
      <p:font typeface="Roboto"/>
      <p:regular r:id="rId14"/>
      <p:bold r:id="rId15"/>
      <p:italic r:id="rId16"/>
      <p:boldItalic r:id="rId17"/>
    </p:embeddedFont>
    <p:embeddedFont>
      <p:font typeface="Cabin"/>
      <p:regular r:id="rId18"/>
      <p:bold r:id="rId19"/>
      <p:italic r:id="rId20"/>
      <p:boldItalic r:id="rId21"/>
    </p:embeddedFont>
    <p:embeddedFont>
      <p:font typeface="Old Standard TT"/>
      <p:regular r:id="rId22"/>
      <p:bold r:id="rId23"/>
      <p: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Cabin-italic.fntdata"/><Relationship Id="rId11" Type="http://schemas.openxmlformats.org/officeDocument/2006/relationships/slide" Target="slides/slide6.xml"/><Relationship Id="rId22" Type="http://schemas.openxmlformats.org/officeDocument/2006/relationships/font" Target="fonts/OldStandardTT-regular.fntdata"/><Relationship Id="rId10" Type="http://schemas.openxmlformats.org/officeDocument/2006/relationships/slide" Target="slides/slide5.xml"/><Relationship Id="rId21" Type="http://schemas.openxmlformats.org/officeDocument/2006/relationships/font" Target="fonts/Cabin-boldItalic.fntdata"/><Relationship Id="rId13" Type="http://schemas.openxmlformats.org/officeDocument/2006/relationships/slide" Target="slides/slide8.xml"/><Relationship Id="rId24" Type="http://schemas.openxmlformats.org/officeDocument/2006/relationships/font" Target="fonts/OldStandardTT-italic.fntdata"/><Relationship Id="rId12" Type="http://schemas.openxmlformats.org/officeDocument/2006/relationships/slide" Target="slides/slide7.xml"/><Relationship Id="rId23" Type="http://schemas.openxmlformats.org/officeDocument/2006/relationships/font" Target="fonts/OldStandardTT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Roboto-bold.fntdata"/><Relationship Id="rId14" Type="http://schemas.openxmlformats.org/officeDocument/2006/relationships/font" Target="fonts/Roboto-regular.fntdata"/><Relationship Id="rId17" Type="http://schemas.openxmlformats.org/officeDocument/2006/relationships/font" Target="fonts/Roboto-boldItalic.fntdata"/><Relationship Id="rId16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Cabin-bold.fntdata"/><Relationship Id="rId6" Type="http://schemas.openxmlformats.org/officeDocument/2006/relationships/slide" Target="slides/slide1.xml"/><Relationship Id="rId18" Type="http://schemas.openxmlformats.org/officeDocument/2006/relationships/font" Target="fonts/Cabin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2ed33b5a741_0_1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2ed33b5a741_0_1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g2ed33b5a741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g2ed33b5a741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2f05ccc5ed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2f05ccc5ed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f05ccc5ed8_0_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f05ccc5ed8_0_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05ccc5ed8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2f05ccc5ed8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2f05ccc5ed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2f05ccc5ed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2f05ccc5ed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2f05ccc5ed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ed33b5a741_0_20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ed33b5a741_0_2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spd="slow" p14:dur="2500">
        <p14:prism dir="l"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.png"/><Relationship Id="rId5" Type="http://schemas.openxmlformats.org/officeDocument/2006/relationships/image" Target="../media/image3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youtube.com/watch?v=UTkDFFMigIc" TargetMode="External"/><Relationship Id="rId4" Type="http://schemas.openxmlformats.org/officeDocument/2006/relationships/image" Target="../media/image4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hyperlink" Target="https://www.tepapa.govt.nz/discover-collections/read-watch-play/maori/maori-medicine" TargetMode="External"/><Relationship Id="rId4" Type="http://schemas.openxmlformats.org/officeDocument/2006/relationships/hyperlink" Target="https://www.canopy.govt.nz/ngahere-maori/species/rongoa/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63200" y="0"/>
            <a:ext cx="87357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rgbClr val="F9F9F2"/>
                </a:solidFill>
              </a:rPr>
              <a:t>Karakia Timatanga - Beginning Prayer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769"/>
              <a:buFont typeface="Arial"/>
              <a:buNone/>
            </a:pPr>
            <a:r>
              <a:rPr b="1" lang="en" sz="4268">
                <a:solidFill>
                  <a:srgbClr val="F9F9F2"/>
                </a:solidFill>
              </a:rPr>
              <a:t>Me karakia tātou</a:t>
            </a:r>
            <a:endParaRPr b="1" sz="4268">
              <a:solidFill>
                <a:srgbClr val="F9F9F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4900">
              <a:solidFill>
                <a:srgbClr val="FFFBF0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uru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Whakataka te hau ki te tonga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mākinakina ki uta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Kia mātaratara ki tai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E hī ake ane te atakura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He Tio, he huka, he hau hū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Tihei</a:t>
            </a:r>
            <a:r>
              <a:rPr b="1" lang="en" sz="4900">
                <a:solidFill>
                  <a:schemeClr val="dk1"/>
                </a:solidFill>
                <a:latin typeface="Cabin"/>
                <a:ea typeface="Cabin"/>
                <a:cs typeface="Cabin"/>
                <a:sym typeface="Cabin"/>
              </a:rPr>
              <a:t> mauri ora!</a:t>
            </a:r>
            <a:endParaRPr sz="4200">
              <a:solidFill>
                <a:schemeClr val="dk1"/>
              </a:solidFill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4"/>
          <p:cNvPicPr preferRelativeResize="0"/>
          <p:nvPr/>
        </p:nvPicPr>
        <p:blipFill rotWithShape="1">
          <a:blip r:embed="rId3">
            <a:alphaModFix/>
          </a:blip>
          <a:srcRect b="10627" l="0" r="0" t="11112"/>
          <a:stretch/>
        </p:blipFill>
        <p:spPr>
          <a:xfrm>
            <a:off x="1742575" y="100275"/>
            <a:ext cx="5257800" cy="22810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4"/>
          <p:cNvSpPr txBox="1"/>
          <p:nvPr/>
        </p:nvSpPr>
        <p:spPr>
          <a:xfrm>
            <a:off x="129150" y="2381275"/>
            <a:ext cx="8907000" cy="256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6DB200"/>
                </a:solidFill>
              </a:rPr>
              <a:t>Thi</a:t>
            </a:r>
            <a:r>
              <a:rPr b="1" lang="en" sz="1800">
                <a:solidFill>
                  <a:srgbClr val="6DB200"/>
                </a:solidFill>
              </a:rPr>
              <a:t>s week w</a:t>
            </a:r>
            <a:r>
              <a:rPr b="1" lang="en" sz="1800">
                <a:solidFill>
                  <a:srgbClr val="6DB200"/>
                </a:solidFill>
              </a:rPr>
              <a:t>e are EXPLORING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Tupu-ā-nuku and Tupu-ā-rangi by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observing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how they </a:t>
            </a:r>
            <a:r>
              <a:rPr b="1" i="1" lang="en" sz="1800" u="sng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connect</a:t>
            </a:r>
            <a:r>
              <a:rPr b="1" lang="en" sz="1800">
                <a:solidFill>
                  <a:srgbClr val="6DB200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 to te taiao</a:t>
            </a:r>
            <a:endParaRPr b="1" sz="1800">
              <a:solidFill>
                <a:srgbClr val="6DB200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By the end of today’s lesson you should be able to:</a:t>
            </a:r>
            <a:endParaRPr b="1" sz="180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Explain what Rongoā Māori is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9144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ctr">
              <a:spcBef>
                <a:spcPts val="0"/>
              </a:spcBef>
              <a:spcAft>
                <a:spcPts val="0"/>
              </a:spcAft>
              <a:buClr>
                <a:srgbClr val="495057"/>
              </a:buClr>
              <a:buSzPts val="1800"/>
              <a:buFont typeface="Roboto"/>
              <a:buChar char="●"/>
            </a:pPr>
            <a:r>
              <a:rPr lang="en" sz="1800">
                <a:solidFill>
                  <a:srgbClr val="495057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Name (and describe/explain) at least 3 plants used in Rongoā Māori and what medicinal use they have</a:t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45720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95057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61" name="Google Shape;6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2475" y="100275"/>
            <a:ext cx="1838825" cy="1838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Google Shape;62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89575" y="175475"/>
            <a:ext cx="1838825" cy="1838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" name="Google Shape;67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0325" y="1546575"/>
            <a:ext cx="3513700" cy="3596925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15"/>
          <p:cNvSpPr/>
          <p:nvPr/>
        </p:nvSpPr>
        <p:spPr>
          <a:xfrm>
            <a:off x="766588" y="44625"/>
            <a:ext cx="7542879" cy="834325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9900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C2F4"/>
                </a:solidFill>
                <a:latin typeface="Lexend;600"/>
              </a:rPr>
              <a:t>Rongoā Māori</a:t>
            </a:r>
          </a:p>
        </p:txBody>
      </p:sp>
      <p:sp>
        <p:nvSpPr>
          <p:cNvPr id="69" name="Google Shape;69;p15"/>
          <p:cNvSpPr txBox="1"/>
          <p:nvPr/>
        </p:nvSpPr>
        <p:spPr>
          <a:xfrm>
            <a:off x="24988" y="948800"/>
            <a:ext cx="9026100" cy="834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with a partner / small group - discuss and look up what is “rongoā” or “rongoā Māori”. Write down your answers in your book.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70" name="Google Shape;70;p15"/>
          <p:cNvSpPr txBox="1"/>
          <p:nvPr/>
        </p:nvSpPr>
        <p:spPr>
          <a:xfrm>
            <a:off x="109725" y="1075713"/>
            <a:ext cx="6741600" cy="98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1" name="Google Shape;71;p15"/>
          <p:cNvSpPr txBox="1"/>
          <p:nvPr/>
        </p:nvSpPr>
        <p:spPr>
          <a:xfrm>
            <a:off x="98575" y="1978950"/>
            <a:ext cx="5570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plant use</a:t>
            </a:r>
            <a:r>
              <a:rPr b="1" lang="en" sz="2100">
                <a:solidFill>
                  <a:schemeClr val="dk1"/>
                </a:solidFill>
              </a:rPr>
              <a:t> (rongoā rākau)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98575" y="2514438"/>
            <a:ext cx="47067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(mirimiri) massage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3" name="Google Shape;73;p15"/>
          <p:cNvSpPr txBox="1"/>
          <p:nvPr/>
        </p:nvSpPr>
        <p:spPr>
          <a:xfrm>
            <a:off x="109725" y="3078350"/>
            <a:ext cx="5360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Includes incantations (chants)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endParaRPr b="1" sz="2300">
              <a:solidFill>
                <a:schemeClr val="dk1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80775" y="3795225"/>
            <a:ext cx="5736900" cy="11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242424"/>
                </a:solidFill>
                <a:highlight>
                  <a:srgbClr val="FFFFFF"/>
                </a:highlight>
              </a:rPr>
              <a:t>Rongoā is about wellbeing, the wellbeing of the person, the whenua, the soil, and the water flowing through the whenua.</a:t>
            </a:r>
            <a:endParaRPr b="1" sz="2100">
              <a:solidFill>
                <a:schemeClr val="dk2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5937175" y="1978950"/>
            <a:ext cx="30000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chemeClr val="dk1"/>
                </a:solidFill>
              </a:rPr>
              <a:t>Traditional Māori healing passed down through many generations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xit" presetID="23" presetSubtype="32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w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h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dur="1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3" presetSubtype="16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0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6"/>
          <p:cNvSpPr/>
          <p:nvPr/>
        </p:nvSpPr>
        <p:spPr>
          <a:xfrm>
            <a:off x="92450" y="64525"/>
            <a:ext cx="5725202" cy="697024"/>
          </a:xfrm>
          <a:prstGeom prst="rect">
            <a:avLst/>
          </a:prstGeom>
        </p:spPr>
        <p:txBody>
          <a:bodyPr>
            <a:prstTxWarp prst="textPlain"/>
          </a:bodyPr>
          <a:lstStyle/>
          <a:p>
            <a:pPr lvl="0" algn="ctr"/>
            <a:r>
              <a:rPr b="0" i="0">
                <a:ln cap="flat" cmpd="sng" w="28575">
                  <a:solidFill>
                    <a:srgbClr val="9900FF"/>
                  </a:solidFill>
                  <a:prstDash val="solid"/>
                  <a:round/>
                  <a:headEnd len="sm" w="sm" type="none"/>
                  <a:tailEnd len="sm" w="sm" type="none"/>
                </a:ln>
                <a:solidFill>
                  <a:srgbClr val="A4C2F4"/>
                </a:solidFill>
                <a:latin typeface="Lexend;600"/>
              </a:rPr>
              <a:t>Rongoā Māori</a:t>
            </a:r>
          </a:p>
        </p:txBody>
      </p:sp>
      <p:sp>
        <p:nvSpPr>
          <p:cNvPr id="81" name="Google Shape;81;p16"/>
          <p:cNvSpPr txBox="1"/>
          <p:nvPr/>
        </p:nvSpPr>
        <p:spPr>
          <a:xfrm>
            <a:off x="0" y="836450"/>
            <a:ext cx="5967600" cy="936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Read this slide and then fill in the blanks on the next slide</a:t>
            </a:r>
            <a:endParaRPr sz="2100">
              <a:solidFill>
                <a:schemeClr val="dk1"/>
              </a:solidFill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 rotWithShape="1">
          <a:blip r:embed="rId3">
            <a:alphaModFix/>
          </a:blip>
          <a:srcRect b="11274" l="3668" r="3212" t="21656"/>
          <a:stretch/>
        </p:blipFill>
        <p:spPr>
          <a:xfrm>
            <a:off x="6057125" y="0"/>
            <a:ext cx="3086875" cy="1772750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0" y="1935050"/>
            <a:ext cx="9144000" cy="327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In traditional Māori medicine, the illnesses or diseases are treated using a </a:t>
            </a:r>
            <a:r>
              <a:rPr b="1" lang="en" sz="1750">
                <a:solidFill>
                  <a:srgbClr val="333333"/>
                </a:solidFill>
              </a:rPr>
              <a:t>‘holistic’ </a:t>
            </a:r>
            <a:r>
              <a:rPr lang="en" sz="1750">
                <a:solidFill>
                  <a:srgbClr val="333333"/>
                </a:solidFill>
              </a:rPr>
              <a:t>approach. This involves spiritual healing, the power of </a:t>
            </a:r>
            <a:r>
              <a:rPr b="1" lang="en" sz="1750">
                <a:solidFill>
                  <a:srgbClr val="333333"/>
                </a:solidFill>
              </a:rPr>
              <a:t>karakia</a:t>
            </a:r>
            <a:r>
              <a:rPr lang="en" sz="1750">
                <a:solidFill>
                  <a:srgbClr val="333333"/>
                </a:solidFill>
              </a:rPr>
              <a:t> (prayer), the </a:t>
            </a:r>
            <a:r>
              <a:rPr b="1" lang="en" sz="1750">
                <a:solidFill>
                  <a:srgbClr val="333333"/>
                </a:solidFill>
              </a:rPr>
              <a:t>mana</a:t>
            </a:r>
            <a:r>
              <a:rPr lang="en" sz="1750">
                <a:solidFill>
                  <a:srgbClr val="333333"/>
                </a:solidFill>
              </a:rPr>
              <a:t> of the </a:t>
            </a:r>
            <a:r>
              <a:rPr b="1" lang="en" sz="1750">
                <a:solidFill>
                  <a:srgbClr val="333333"/>
                </a:solidFill>
              </a:rPr>
              <a:t>tohunga</a:t>
            </a:r>
            <a:r>
              <a:rPr lang="en" sz="1750">
                <a:solidFill>
                  <a:srgbClr val="333333"/>
                </a:solidFill>
              </a:rPr>
              <a:t> (expert) and use of herbs.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Knowledge of rongoā was </a:t>
            </a:r>
            <a:r>
              <a:rPr b="1" lang="en" sz="1750">
                <a:solidFill>
                  <a:srgbClr val="333333"/>
                </a:solidFill>
              </a:rPr>
              <a:t>tapu</a:t>
            </a:r>
            <a:r>
              <a:rPr lang="en" sz="1750">
                <a:solidFill>
                  <a:srgbClr val="333333"/>
                </a:solidFill>
              </a:rPr>
              <a:t> (sacred) and was only passed on to selected people. The people who were given the knowledge were chosen and trained by a </a:t>
            </a:r>
            <a:r>
              <a:rPr b="1" lang="en" sz="1750">
                <a:solidFill>
                  <a:srgbClr val="333333"/>
                </a:solidFill>
              </a:rPr>
              <a:t>tohunga pu</a:t>
            </a:r>
            <a:r>
              <a:rPr lang="en" sz="1750">
                <a:solidFill>
                  <a:srgbClr val="333333"/>
                </a:solidFill>
              </a:rPr>
              <a:t> (expert) from the</a:t>
            </a:r>
            <a:r>
              <a:rPr b="1" lang="en" sz="1750">
                <a:solidFill>
                  <a:srgbClr val="333333"/>
                </a:solidFill>
              </a:rPr>
              <a:t> whare wānanga</a:t>
            </a:r>
            <a:r>
              <a:rPr lang="en" sz="1750">
                <a:solidFill>
                  <a:srgbClr val="333333"/>
                </a:solidFill>
              </a:rPr>
              <a:t> (house of </a:t>
            </a:r>
            <a:r>
              <a:rPr lang="en" sz="1750">
                <a:solidFill>
                  <a:srgbClr val="333333"/>
                </a:solidFill>
              </a:rPr>
              <a:t>learning</a:t>
            </a:r>
            <a:r>
              <a:rPr lang="en" sz="1750">
                <a:solidFill>
                  <a:srgbClr val="333333"/>
                </a:solidFill>
              </a:rPr>
              <a:t>).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Some herbal treatments were used for illness or diseases such as; asthma, </a:t>
            </a:r>
            <a:r>
              <a:rPr b="1" lang="en" sz="1750">
                <a:solidFill>
                  <a:srgbClr val="333333"/>
                </a:solidFill>
              </a:rPr>
              <a:t>bronchitis</a:t>
            </a:r>
            <a:r>
              <a:rPr lang="en" sz="1750">
                <a:solidFill>
                  <a:srgbClr val="333333"/>
                </a:solidFill>
              </a:rPr>
              <a:t> and coughs. They were also used for stomach problems, difficult births and for fractures, wounds, boils and burns. </a:t>
            </a:r>
            <a:endParaRPr sz="22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/>
        </p:nvSpPr>
        <p:spPr>
          <a:xfrm>
            <a:off x="87400" y="1298375"/>
            <a:ext cx="9144000" cy="377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is a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______________</a:t>
            </a:r>
            <a:r>
              <a:rPr lang="en" sz="1750">
                <a:solidFill>
                  <a:srgbClr val="333333"/>
                </a:solidFill>
              </a:rPr>
              <a:t> type of healing. It includes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,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</a:t>
            </a:r>
            <a:r>
              <a:rPr lang="en" sz="1750">
                <a:solidFill>
                  <a:srgbClr val="333333"/>
                </a:solidFill>
              </a:rPr>
              <a:t>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</a:t>
            </a:r>
            <a:r>
              <a:rPr lang="en" sz="1750">
                <a:solidFill>
                  <a:srgbClr val="333333"/>
                </a:solidFill>
              </a:rPr>
              <a:t> and incantations (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</a:t>
            </a:r>
            <a:r>
              <a:rPr lang="en" sz="1750">
                <a:solidFill>
                  <a:srgbClr val="333333"/>
                </a:solidFill>
              </a:rPr>
              <a:t>).  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Rongoā Māori spiritual healing uses the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 of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</a:t>
            </a:r>
            <a:r>
              <a:rPr lang="en" sz="1750">
                <a:solidFill>
                  <a:srgbClr val="333333"/>
                </a:solidFill>
              </a:rPr>
              <a:t> (prayer) and the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</a:t>
            </a:r>
            <a:r>
              <a:rPr lang="en" sz="1750">
                <a:solidFill>
                  <a:srgbClr val="333333"/>
                </a:solidFill>
              </a:rPr>
              <a:t> of the tohunga.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A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_________</a:t>
            </a:r>
            <a:r>
              <a:rPr lang="en" sz="1750">
                <a:solidFill>
                  <a:srgbClr val="333333"/>
                </a:solidFill>
              </a:rPr>
              <a:t>  is an expert who uses </a:t>
            </a:r>
            <a:r>
              <a:rPr lang="en" sz="1750">
                <a:solidFill>
                  <a:srgbClr val="333333"/>
                </a:solidFill>
              </a:rPr>
              <a:t>traditional</a:t>
            </a:r>
            <a:r>
              <a:rPr lang="en" sz="1750">
                <a:solidFill>
                  <a:srgbClr val="333333"/>
                </a:solidFill>
              </a:rPr>
              <a:t>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</a:t>
            </a:r>
            <a:r>
              <a:rPr lang="en" sz="1750">
                <a:solidFill>
                  <a:srgbClr val="333333"/>
                </a:solidFill>
              </a:rPr>
              <a:t> and healing. They pass down their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_____________</a:t>
            </a:r>
            <a:r>
              <a:rPr lang="en" sz="1750">
                <a:solidFill>
                  <a:srgbClr val="333333"/>
                </a:solidFill>
              </a:rPr>
              <a:t> but </a:t>
            </a:r>
            <a:r>
              <a:rPr lang="en" sz="1750">
                <a:solidFill>
                  <a:srgbClr val="333333"/>
                </a:solidFill>
              </a:rPr>
              <a:t>only</a:t>
            </a:r>
            <a:r>
              <a:rPr lang="en" sz="1750">
                <a:solidFill>
                  <a:srgbClr val="333333"/>
                </a:solidFill>
              </a:rPr>
              <a:t> to a few people who are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</a:t>
            </a:r>
            <a:r>
              <a:rPr lang="en" sz="1750">
                <a:solidFill>
                  <a:srgbClr val="333333"/>
                </a:solidFill>
              </a:rPr>
              <a:t>.  This knowledge was considered to be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</a:t>
            </a:r>
            <a:r>
              <a:rPr lang="en" sz="1750">
                <a:solidFill>
                  <a:srgbClr val="333333"/>
                </a:solidFill>
              </a:rPr>
              <a:t> (sacred).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1700"/>
              </a:spcBef>
              <a:spcAft>
                <a:spcPts val="0"/>
              </a:spcAft>
              <a:buNone/>
            </a:pPr>
            <a:r>
              <a:rPr lang="en" sz="1750">
                <a:solidFill>
                  <a:srgbClr val="333333"/>
                </a:solidFill>
              </a:rPr>
              <a:t>There are many ways the herbal treatments can be used. Some examples can be; to help </a:t>
            </a:r>
            <a:r>
              <a:rPr lang="en" sz="1750">
                <a:solidFill>
                  <a:srgbClr val="333333"/>
                </a:solidFill>
              </a:rPr>
              <a:t> with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</a:t>
            </a:r>
            <a:r>
              <a:rPr lang="en" sz="1750">
                <a:solidFill>
                  <a:srgbClr val="333333"/>
                </a:solidFill>
              </a:rPr>
              <a:t>, bronchitis and coughs. Other uses include;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__________</a:t>
            </a:r>
            <a:r>
              <a:rPr lang="en" sz="1750">
                <a:solidFill>
                  <a:srgbClr val="333333"/>
                </a:solidFill>
              </a:rPr>
              <a:t>, stomach problems,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 ______</a:t>
            </a:r>
            <a:r>
              <a:rPr lang="en" sz="1750">
                <a:solidFill>
                  <a:srgbClr val="333333"/>
                </a:solidFill>
              </a:rPr>
              <a:t> and </a:t>
            </a:r>
            <a:r>
              <a:rPr lang="en" sz="1750">
                <a:solidFill>
                  <a:srgbClr val="333333"/>
                </a:solidFill>
                <a:highlight>
                  <a:srgbClr val="00FFFF"/>
                </a:highlight>
              </a:rPr>
              <a:t>_______</a:t>
            </a:r>
            <a:r>
              <a:rPr lang="en" sz="1750">
                <a:solidFill>
                  <a:srgbClr val="333333"/>
                </a:solidFill>
              </a:rPr>
              <a:t>.</a:t>
            </a:r>
            <a:endParaRPr sz="1750">
              <a:solidFill>
                <a:srgbClr val="333333"/>
              </a:solidFill>
            </a:endParaRPr>
          </a:p>
          <a:p>
            <a:pPr indent="0" lvl="0" marL="0" rtl="0" algn="l">
              <a:spcBef>
                <a:spcPts val="170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2"/>
              </a:solidFill>
            </a:endParaRPr>
          </a:p>
        </p:txBody>
      </p:sp>
      <p:sp>
        <p:nvSpPr>
          <p:cNvPr id="89" name="Google Shape;89;p17"/>
          <p:cNvSpPr txBox="1"/>
          <p:nvPr/>
        </p:nvSpPr>
        <p:spPr>
          <a:xfrm>
            <a:off x="87400" y="74900"/>
            <a:ext cx="9056700" cy="109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  </a:t>
            </a:r>
            <a:r>
              <a:rPr lang="en" sz="1900">
                <a:solidFill>
                  <a:schemeClr val="dk1"/>
                </a:solidFill>
              </a:rPr>
              <a:t>          massage           tapu         power     boils         chosen        traditional         medicine     chants              tohunga      burns         plants      karakia      knowledge        asthma      mana</a:t>
            </a:r>
            <a:endParaRPr sz="19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Rongoā Māori is the traditional Māori healing system. This ancient lore, including plant use, massage, and incantations, has been passed down through many generations.&#10;&#10;Te Waari Carkeek is a kaumātua (elder) at Te Papa. He and members of his family, all descendants of Ngāti Toa Rangatira, demonstrate a remedy for sprains, strains, and broken bones, using the poisonous plant tutu (Coriaria species). &#10;&#10;The properties of tutu can be used to treat arthritis, skin rashes, gout, and other ailments. &#10;&#10;Te Papa website - https://www.tepapa.govt.nz&#10;Te Papa collections - http://collections.tepapa.govt.nz/&#10;Facebook - https://www.facebook.com/TePapa&#10;Twitter - https://twitter.com/te_papa&#10;Instagram - https://www.instagram.com/te_papa/&#10;Pinterest - https://pinterest.com/tepapa/" id="94" name="Google Shape;94;p18" title="Healing with Tutu: Rongoā Māori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424525" y="2099925"/>
            <a:ext cx="4554150" cy="256170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8"/>
          <p:cNvSpPr txBox="1"/>
          <p:nvPr/>
        </p:nvSpPr>
        <p:spPr>
          <a:xfrm>
            <a:off x="0" y="174775"/>
            <a:ext cx="9144000" cy="11112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we will watch this video together as a class. </a:t>
            </a:r>
            <a:endParaRPr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</a:rPr>
              <a:t>Think about what you found interesting, what surprised you, do you know of anything similar that people do in your own or other people’s cultures?</a:t>
            </a:r>
            <a:endParaRPr sz="21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9"/>
          <p:cNvSpPr txBox="1"/>
          <p:nvPr/>
        </p:nvSpPr>
        <p:spPr>
          <a:xfrm>
            <a:off x="0" y="0"/>
            <a:ext cx="9144000" cy="624300"/>
          </a:xfrm>
          <a:prstGeom prst="rect">
            <a:avLst/>
          </a:prstGeom>
          <a:solidFill>
            <a:srgbClr val="F1BEFF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300">
                <a:solidFill>
                  <a:schemeClr val="dk1"/>
                </a:solidFill>
              </a:rPr>
              <a:t>TASK:</a:t>
            </a:r>
            <a:r>
              <a:rPr b="1" lang="en" sz="2100">
                <a:solidFill>
                  <a:schemeClr val="dk1"/>
                </a:solidFill>
              </a:rPr>
              <a:t> </a:t>
            </a:r>
            <a:r>
              <a:rPr lang="en" sz="2100">
                <a:solidFill>
                  <a:schemeClr val="dk1"/>
                </a:solidFill>
              </a:rPr>
              <a:t>display information about rongoā Māori plants and their uses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27750" y="736550"/>
            <a:ext cx="9088500" cy="440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</a:rPr>
              <a:t>Choose one of the following tasks to complete. Use the worksheet from when </a:t>
            </a:r>
            <a:r>
              <a:rPr b="1" lang="en" sz="1800">
                <a:solidFill>
                  <a:schemeClr val="dk1"/>
                </a:solidFill>
              </a:rPr>
              <a:t>you went to the MHJC rongoā garden to help you and online research. </a:t>
            </a:r>
            <a:r>
              <a:rPr b="1" lang="en" sz="1800" u="sng">
                <a:solidFill>
                  <a:schemeClr val="hlink"/>
                </a:solidFill>
                <a:hlinkClick r:id="rId3"/>
              </a:rPr>
              <a:t>LINK 1</a:t>
            </a:r>
            <a:r>
              <a:rPr b="1" lang="en" sz="1800">
                <a:solidFill>
                  <a:schemeClr val="dk1"/>
                </a:solidFill>
              </a:rPr>
              <a:t> </a:t>
            </a:r>
            <a:r>
              <a:rPr b="1" lang="en" sz="1800" u="sng">
                <a:solidFill>
                  <a:schemeClr val="hlink"/>
                </a:solidFill>
                <a:hlinkClick r:id="rId4"/>
              </a:rPr>
              <a:t>LINK 2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poster.</a:t>
            </a:r>
            <a:r>
              <a:rPr lang="en" sz="1800">
                <a:solidFill>
                  <a:schemeClr val="dk1"/>
                </a:solidFill>
              </a:rPr>
              <a:t> You can use Canva to make your poster or hand draw on paper.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OR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set of google slides.</a:t>
            </a:r>
            <a:r>
              <a:rPr lang="en" sz="1800">
                <a:solidFill>
                  <a:schemeClr val="dk1"/>
                </a:solidFill>
              </a:rPr>
              <a:t> Create one information slide per plant. 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OR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7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lphaLcParenR"/>
            </a:pPr>
            <a:r>
              <a:rPr b="1" lang="en" sz="1800">
                <a:solidFill>
                  <a:schemeClr val="dk1"/>
                </a:solidFill>
              </a:rPr>
              <a:t>Make a video </a:t>
            </a:r>
            <a:r>
              <a:rPr i="1" lang="en" sz="1800">
                <a:solidFill>
                  <a:schemeClr val="dk1"/>
                </a:solidFill>
              </a:rPr>
              <a:t>e.g. documentary style, news report style.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You must provide information about </a:t>
            </a:r>
            <a:r>
              <a:rPr b="1" lang="en" sz="1800">
                <a:solidFill>
                  <a:schemeClr val="dk1"/>
                </a:solidFill>
              </a:rPr>
              <a:t>at least 3 different plants and how they are used for medicine.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Depending on which task you choose - try to include headings / pictures / links to videos or websites or make it engaging.</a:t>
            </a:r>
            <a:endParaRPr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CC0000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0"/>
          <p:cNvSpPr txBox="1"/>
          <p:nvPr/>
        </p:nvSpPr>
        <p:spPr>
          <a:xfrm>
            <a:off x="62675" y="150"/>
            <a:ext cx="9081300" cy="514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 fontScale="77500" lnSpcReduction="20000"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Karakia </a:t>
            </a:r>
            <a:r>
              <a:rPr b="1" lang="en" sz="4268">
                <a:solidFill>
                  <a:schemeClr val="lt1"/>
                </a:solidFill>
              </a:rPr>
              <a:t>whakamutunga</a:t>
            </a:r>
            <a:r>
              <a:rPr b="1" lang="en" sz="4268">
                <a:solidFill>
                  <a:schemeClr val="lt1"/>
                </a:solidFill>
              </a:rPr>
              <a:t> - Ending Prayer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268">
                <a:solidFill>
                  <a:schemeClr val="lt1"/>
                </a:solidFill>
              </a:rPr>
              <a:t>Me karakia tātou</a:t>
            </a:r>
            <a:endParaRPr b="1" sz="4268">
              <a:solidFill>
                <a:schemeClr val="lt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78571"/>
              <a:buFont typeface="Arial"/>
              <a:buNone/>
            </a:pPr>
            <a:r>
              <a:t/>
            </a:r>
            <a:endParaRPr b="1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whakairia te tapu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wātea ai te ara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Kia tūruki whakataha ai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t/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5287"/>
              <a:buFont typeface="Arial"/>
              <a:buNone/>
            </a:pPr>
            <a:r>
              <a:rPr b="1" lang="en" sz="4350">
                <a:solidFill>
                  <a:schemeClr val="dk1"/>
                </a:solidFill>
              </a:rPr>
              <a:t>Hāumi e, Hui e</a:t>
            </a:r>
            <a:endParaRPr b="1" sz="43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350">
                <a:solidFill>
                  <a:schemeClr val="dk1"/>
                </a:solidFill>
              </a:rPr>
              <a:t>Tāiki e</a:t>
            </a:r>
            <a:endParaRPr b="1" sz="4900">
              <a:solidFill>
                <a:schemeClr val="dk1"/>
              </a:solidFill>
              <a:latin typeface="Cabin"/>
              <a:ea typeface="Cabin"/>
              <a:cs typeface="Cabin"/>
              <a:sym typeface="Cabin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