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Merriweather"/>
      <p:regular r:id="rId20"/>
      <p:bold r:id="rId21"/>
      <p:italic r:id="rId22"/>
      <p:boldItalic r:id="rId23"/>
    </p:embeddedFont>
    <p:embeddedFont>
      <p:font typeface="Comfortaa"/>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6" roundtripDataSignature="AMtx7mj7uQO497expw9nJPqur7T4scXe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regular.fntdata"/><Relationship Id="rId22" Type="http://schemas.openxmlformats.org/officeDocument/2006/relationships/font" Target="fonts/Merriweather-italic.fntdata"/><Relationship Id="rId21" Type="http://schemas.openxmlformats.org/officeDocument/2006/relationships/font" Target="fonts/Merriweather-bold.fntdata"/><Relationship Id="rId24" Type="http://schemas.openxmlformats.org/officeDocument/2006/relationships/font" Target="fonts/Comfortaa-regular.fntdata"/><Relationship Id="rId23" Type="http://schemas.openxmlformats.org/officeDocument/2006/relationships/font" Target="fonts/Merriweather-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Comforta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2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2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intelligenteconomist.com/market-failures/" TargetMode="External"/><Relationship Id="rId4" Type="http://schemas.openxmlformats.org/officeDocument/2006/relationships/hyperlink" Target="https://www.intelligenteconomist.com/externaliti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intelligenteconomist.com/consumer-and-producer-surplus/" TargetMode="Externa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intelligenteconomist.com/free-market/" TargetMode="External"/><Relationship Id="rId4" Type="http://schemas.openxmlformats.org/officeDocument/2006/relationships/hyperlink" Target="http://www.economist.com/research/Economics/alphabetic.cfm?letter=L#laissez-faire" TargetMode="External"/><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latin typeface="Comfortaa"/>
                <a:ea typeface="Comfortaa"/>
                <a:cs typeface="Comfortaa"/>
                <a:sym typeface="Comfortaa"/>
              </a:rPr>
              <a:t>Different Economies Slideshow</a:t>
            </a:r>
            <a:endParaRPr>
              <a:latin typeface="Comfortaa"/>
              <a:ea typeface="Comfortaa"/>
              <a:cs typeface="Comfortaa"/>
              <a:sym typeface="Comfortaa"/>
            </a:endParaRPr>
          </a:p>
        </p:txBody>
      </p:sp>
      <p:sp>
        <p:nvSpPr>
          <p:cNvPr id="55" name="Google Shape;55;p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400">
                <a:solidFill>
                  <a:schemeClr val="dk1"/>
                </a:solidFill>
                <a:latin typeface="Merriweather"/>
                <a:ea typeface="Merriweather"/>
                <a:cs typeface="Merriweather"/>
                <a:sym typeface="Merriweather"/>
              </a:rPr>
              <a:t>L.I: Discuss about the advantages and disadvantages of the different types of economic systems.</a:t>
            </a:r>
            <a:endParaRPr sz="1400">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Advantages &amp; Disadvantages</a:t>
            </a:r>
            <a:endParaRPr/>
          </a:p>
        </p:txBody>
      </p:sp>
      <p:sp>
        <p:nvSpPr>
          <p:cNvPr id="113" name="Google Shape;113;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1500"/>
              </a:spcBef>
              <a:spcAft>
                <a:spcPts val="0"/>
              </a:spcAft>
              <a:buClr>
                <a:schemeClr val="dk1"/>
              </a:buClr>
              <a:buSzPts val="1100"/>
              <a:buFont typeface="Arial"/>
              <a:buNone/>
            </a:pPr>
            <a:r>
              <a:rPr lang="en" sz="1900">
                <a:solidFill>
                  <a:schemeClr val="dk1"/>
                </a:solidFill>
                <a:latin typeface="Roboto"/>
                <a:ea typeface="Roboto"/>
                <a:cs typeface="Roboto"/>
                <a:sym typeface="Roboto"/>
              </a:rPr>
              <a:t>Advantages of Mixed Economies</a:t>
            </a:r>
            <a:endParaRPr sz="1900">
              <a:solidFill>
                <a:schemeClr val="dk1"/>
              </a:solidFill>
              <a:latin typeface="Roboto"/>
              <a:ea typeface="Roboto"/>
              <a:cs typeface="Roboto"/>
              <a:sym typeface="Roboto"/>
            </a:endParaRPr>
          </a:p>
          <a:p>
            <a:pPr indent="-317500" lvl="0" marL="457200" rtl="0" algn="l">
              <a:lnSpc>
                <a:spcPct val="115000"/>
              </a:lnSpc>
              <a:spcBef>
                <a:spcPts val="800"/>
              </a:spcBef>
              <a:spcAft>
                <a:spcPts val="0"/>
              </a:spcAft>
              <a:buClr>
                <a:schemeClr val="dk1"/>
              </a:buClr>
              <a:buSzPts val="1400"/>
              <a:buChar char="●"/>
            </a:pPr>
            <a:r>
              <a:rPr lang="en" sz="1400">
                <a:solidFill>
                  <a:schemeClr val="dk1"/>
                </a:solidFill>
              </a:rPr>
              <a:t>There is less government intervention than a command economy. This means that private businesses can run more efficiently and cut costs down than a government entity might.</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The government can intervene to correct </a:t>
            </a:r>
            <a:r>
              <a:rPr lang="en" sz="1400">
                <a:solidFill>
                  <a:schemeClr val="dk1"/>
                </a:solidFill>
                <a:uFill>
                  <a:noFill/>
                </a:uFill>
                <a:hlinkClick r:id="rId3">
                  <a:extLst>
                    <a:ext uri="{A12FA001-AC4F-418D-AE19-62706E023703}">
                      <ahyp:hlinkClr val="tx"/>
                    </a:ext>
                  </a:extLst>
                </a:hlinkClick>
              </a:rPr>
              <a:t>market failures</a:t>
            </a:r>
            <a:r>
              <a:rPr lang="en" sz="1400">
                <a:solidFill>
                  <a:schemeClr val="dk1"/>
                </a:solidFill>
              </a:rPr>
              <a:t>. For example, most governments will come in and break up large companies if they abuse monopoly power. Another example could be the taxation of harmful products like cigarettes to reduce a </a:t>
            </a:r>
            <a:r>
              <a:rPr lang="en" sz="1400">
                <a:solidFill>
                  <a:schemeClr val="dk1"/>
                </a:solidFill>
                <a:uFill>
                  <a:noFill/>
                </a:uFill>
                <a:hlinkClick r:id="rId4">
                  <a:extLst>
                    <a:ext uri="{A12FA001-AC4F-418D-AE19-62706E023703}">
                      <ahyp:hlinkClr val="tx"/>
                    </a:ext>
                  </a:extLst>
                </a:hlinkClick>
              </a:rPr>
              <a:t>negative externality of consumption</a:t>
            </a:r>
            <a:r>
              <a:rPr lang="en" sz="1400">
                <a:solidFill>
                  <a:schemeClr val="dk1"/>
                </a:solidFill>
              </a:rPr>
              <a:t>.</a:t>
            </a:r>
            <a:endParaRPr sz="1400">
              <a:solidFill>
                <a:schemeClr val="dk1"/>
              </a:solidFill>
            </a:endParaRPr>
          </a:p>
          <a:p>
            <a:pPr indent="0" lvl="0" marL="0" rtl="0" algn="l">
              <a:lnSpc>
                <a:spcPct val="130000"/>
              </a:lnSpc>
              <a:spcBef>
                <a:spcPts val="1500"/>
              </a:spcBef>
              <a:spcAft>
                <a:spcPts val="0"/>
              </a:spcAft>
              <a:buSzPts val="1800"/>
              <a:buNone/>
            </a:pPr>
            <a:r>
              <a:rPr lang="en" sz="1900">
                <a:solidFill>
                  <a:schemeClr val="dk1"/>
                </a:solidFill>
                <a:latin typeface="Roboto"/>
                <a:ea typeface="Roboto"/>
                <a:cs typeface="Roboto"/>
                <a:sym typeface="Roboto"/>
              </a:rPr>
              <a:t>Disadvantages of Mixed Economies</a:t>
            </a:r>
            <a:endParaRPr sz="1900">
              <a:solidFill>
                <a:schemeClr val="dk1"/>
              </a:solidFill>
              <a:latin typeface="Roboto"/>
              <a:ea typeface="Roboto"/>
              <a:cs typeface="Roboto"/>
              <a:sym typeface="Roboto"/>
            </a:endParaRPr>
          </a:p>
          <a:p>
            <a:pPr indent="-317500" lvl="0" marL="457200" rtl="0" algn="l">
              <a:lnSpc>
                <a:spcPct val="115000"/>
              </a:lnSpc>
              <a:spcBef>
                <a:spcPts val="800"/>
              </a:spcBef>
              <a:spcAft>
                <a:spcPts val="0"/>
              </a:spcAft>
              <a:buClr>
                <a:schemeClr val="dk1"/>
              </a:buClr>
              <a:buSzPts val="1400"/>
              <a:buChar char="●"/>
            </a:pPr>
            <a:r>
              <a:rPr lang="en" sz="1400">
                <a:solidFill>
                  <a:schemeClr val="dk1"/>
                </a:solidFill>
              </a:rPr>
              <a:t>There are criticisms from both sides arguing that sometimes there is too much government intervention and sometimes there isn’t enough.</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A common problem is that the state run industries are often subsidized by the government and run into large debts because they are uncompetitive.</a:t>
            </a:r>
            <a:endParaRPr sz="1400">
              <a:solidFill>
                <a:schemeClr val="dk1"/>
              </a:solidFill>
            </a:endParaRPr>
          </a:p>
          <a:p>
            <a:pPr indent="0" lvl="0" marL="0" rtl="0" algn="l">
              <a:lnSpc>
                <a:spcPct val="115000"/>
              </a:lnSpc>
              <a:spcBef>
                <a:spcPts val="0"/>
              </a:spcBef>
              <a:spcAft>
                <a:spcPts val="160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latin typeface="Calibri"/>
                <a:ea typeface="Calibri"/>
                <a:cs typeface="Calibri"/>
                <a:sym typeface="Calibri"/>
              </a:rPr>
              <a:t>Y</a:t>
            </a:r>
            <a:r>
              <a:rPr lang="en">
                <a:latin typeface="Calibri"/>
                <a:ea typeface="Calibri"/>
                <a:cs typeface="Calibri"/>
                <a:sym typeface="Calibri"/>
              </a:rPr>
              <a:t>ou will learn...</a:t>
            </a:r>
            <a:endParaRPr/>
          </a:p>
        </p:txBody>
      </p:sp>
      <p:sp>
        <p:nvSpPr>
          <p:cNvPr id="61" name="Google Shape;61;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What is a traditional economic system?</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What is a command economic system?</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What is a market economic system?</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What is a mixed economic system?</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 advantages and disadvantages of each economic system</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Traditional Economic System</a:t>
            </a:r>
            <a:endParaRPr/>
          </a:p>
        </p:txBody>
      </p:sp>
      <p:sp>
        <p:nvSpPr>
          <p:cNvPr id="67" name="Google Shape;67;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None/>
            </a:pPr>
            <a:r>
              <a:t/>
            </a:r>
            <a:endParaRPr>
              <a:solidFill>
                <a:schemeClr val="dk1"/>
              </a:solidFill>
              <a:highlight>
                <a:schemeClr val="lt1"/>
              </a:highlight>
            </a:endParaRPr>
          </a:p>
          <a:p>
            <a:pPr indent="0" lvl="0" marL="0" rtl="0" algn="l">
              <a:spcBef>
                <a:spcPts val="1600"/>
              </a:spcBef>
              <a:spcAft>
                <a:spcPts val="1600"/>
              </a:spcAft>
              <a:buClr>
                <a:schemeClr val="dk1"/>
              </a:buClr>
              <a:buSzPts val="1800"/>
              <a:buFont typeface="Arial"/>
              <a:buNone/>
            </a:pPr>
            <a:r>
              <a:rPr lang="en">
                <a:solidFill>
                  <a:schemeClr val="dk1"/>
                </a:solidFill>
                <a:highlight>
                  <a:schemeClr val="lt1"/>
                </a:highlight>
              </a:rPr>
              <a:t>The traditional economic system is the most traditional and ancient types of economies in the world. Vast portions of the world still function under a traditional economic system. These areas tend to be rural, second- or third-world, and closely tied to the land, usually through farming. In general, in this type of economic system, a </a:t>
            </a:r>
            <a:r>
              <a:rPr lang="en">
                <a:solidFill>
                  <a:schemeClr val="dk1"/>
                </a:solidFill>
                <a:highlight>
                  <a:schemeClr val="lt1"/>
                </a:highlight>
                <a:uFill>
                  <a:noFill/>
                </a:uFill>
                <a:hlinkClick r:id="rId3">
                  <a:extLst>
                    <a:ext uri="{A12FA001-AC4F-418D-AE19-62706E023703}">
                      <ahyp:hlinkClr val="tx"/>
                    </a:ext>
                  </a:extLst>
                </a:hlinkClick>
              </a:rPr>
              <a:t>surplus</a:t>
            </a:r>
            <a:r>
              <a:rPr lang="en">
                <a:solidFill>
                  <a:schemeClr val="dk1"/>
                </a:solidFill>
                <a:highlight>
                  <a:schemeClr val="lt1"/>
                </a:highlight>
              </a:rPr>
              <a:t> would be rare. Each member of a traditional economy has a more specific and pronounced role, and these societies tend to be very close-knit and socially satisfied. However, they do lack access to technology and advanced medicine.</a:t>
            </a:r>
            <a:endParaRPr/>
          </a:p>
        </p:txBody>
      </p:sp>
      <p:pic>
        <p:nvPicPr>
          <p:cNvPr descr="File:Te Parapara Maori Garden, Hamilton Gardens, New Zealand 17 ..." id="68" name="Google Shape;68;p4"/>
          <p:cNvPicPr preferRelativeResize="0"/>
          <p:nvPr/>
        </p:nvPicPr>
        <p:blipFill>
          <a:blip r:embed="rId4">
            <a:alphaModFix/>
          </a:blip>
          <a:stretch>
            <a:fillRect/>
          </a:stretch>
        </p:blipFill>
        <p:spPr>
          <a:xfrm>
            <a:off x="5375625" y="268775"/>
            <a:ext cx="3351752" cy="13072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Advantages &amp; Disadvantages</a:t>
            </a:r>
            <a:endParaRPr/>
          </a:p>
        </p:txBody>
      </p:sp>
      <p:sp>
        <p:nvSpPr>
          <p:cNvPr id="74" name="Google Shape;74;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1500"/>
              </a:spcBef>
              <a:spcAft>
                <a:spcPts val="0"/>
              </a:spcAft>
              <a:buSzPts val="1800"/>
              <a:buNone/>
            </a:pPr>
            <a:r>
              <a:rPr lang="en" sz="2400">
                <a:solidFill>
                  <a:schemeClr val="dk1"/>
                </a:solidFill>
                <a:latin typeface="Roboto"/>
                <a:ea typeface="Roboto"/>
                <a:cs typeface="Roboto"/>
                <a:sym typeface="Roboto"/>
              </a:rPr>
              <a:t>Advantages of Traditional Economies</a:t>
            </a:r>
            <a:endParaRPr sz="2400">
              <a:solidFill>
                <a:schemeClr val="dk1"/>
              </a:solidFill>
              <a:latin typeface="Roboto"/>
              <a:ea typeface="Roboto"/>
              <a:cs typeface="Roboto"/>
              <a:sym typeface="Roboto"/>
            </a:endParaRPr>
          </a:p>
          <a:p>
            <a:pPr indent="-317500" lvl="0" marL="457200" rtl="0" algn="l">
              <a:lnSpc>
                <a:spcPct val="115000"/>
              </a:lnSpc>
              <a:spcBef>
                <a:spcPts val="800"/>
              </a:spcBef>
              <a:spcAft>
                <a:spcPts val="0"/>
              </a:spcAft>
              <a:buClr>
                <a:schemeClr val="dk1"/>
              </a:buClr>
              <a:buSzPts val="1400"/>
              <a:buChar char="●"/>
            </a:pPr>
            <a:r>
              <a:rPr lang="en" sz="1400">
                <a:solidFill>
                  <a:schemeClr val="dk1"/>
                </a:solidFill>
                <a:highlight>
                  <a:srgbClr val="FFFFFF"/>
                </a:highlight>
              </a:rPr>
              <a:t>The societies of traditional economies tend to be very close-knit and socially satisfied.</a:t>
            </a:r>
            <a:endParaRPr sz="1400">
              <a:solidFill>
                <a:schemeClr val="dk1"/>
              </a:solidFill>
              <a:highlight>
                <a:srgbClr val="FFFFFF"/>
              </a:highlight>
            </a:endParaRPr>
          </a:p>
          <a:p>
            <a:pPr indent="-317500" lvl="0" marL="457200" rtl="0" algn="l">
              <a:lnSpc>
                <a:spcPct val="115000"/>
              </a:lnSpc>
              <a:spcBef>
                <a:spcPts val="1600"/>
              </a:spcBef>
              <a:spcAft>
                <a:spcPts val="0"/>
              </a:spcAft>
              <a:buClr>
                <a:schemeClr val="dk1"/>
              </a:buClr>
              <a:buSzPts val="1400"/>
              <a:buChar char="●"/>
            </a:pPr>
            <a:r>
              <a:rPr lang="en" sz="1400">
                <a:solidFill>
                  <a:schemeClr val="dk1"/>
                </a:solidFill>
                <a:highlight>
                  <a:srgbClr val="FFFFFF"/>
                </a:highlight>
              </a:rPr>
              <a:t>People in traditional economies are closely tied to the land and they do less harm to the environment.</a:t>
            </a:r>
            <a:endParaRPr sz="1400">
              <a:solidFill>
                <a:schemeClr val="dk1"/>
              </a:solidFill>
              <a:highlight>
                <a:srgbClr val="FFFFFF"/>
              </a:highlight>
            </a:endParaRPr>
          </a:p>
          <a:p>
            <a:pPr indent="0" lvl="0" marL="0" rtl="0" algn="l">
              <a:lnSpc>
                <a:spcPct val="130000"/>
              </a:lnSpc>
              <a:spcBef>
                <a:spcPts val="1600"/>
              </a:spcBef>
              <a:spcAft>
                <a:spcPts val="0"/>
              </a:spcAft>
              <a:buSzPts val="1800"/>
              <a:buNone/>
            </a:pPr>
            <a:r>
              <a:rPr lang="en" sz="2400">
                <a:solidFill>
                  <a:schemeClr val="dk1"/>
                </a:solidFill>
                <a:latin typeface="Roboto"/>
                <a:ea typeface="Roboto"/>
                <a:cs typeface="Roboto"/>
                <a:sym typeface="Roboto"/>
              </a:rPr>
              <a:t>Disadvantages of Traditional Economies</a:t>
            </a:r>
            <a:endParaRPr sz="2400">
              <a:solidFill>
                <a:schemeClr val="dk1"/>
              </a:solidFill>
              <a:latin typeface="Roboto"/>
              <a:ea typeface="Roboto"/>
              <a:cs typeface="Roboto"/>
              <a:sym typeface="Roboto"/>
            </a:endParaRPr>
          </a:p>
          <a:p>
            <a:pPr indent="-317500" lvl="0" marL="457200" rtl="0" algn="l">
              <a:lnSpc>
                <a:spcPct val="115000"/>
              </a:lnSpc>
              <a:spcBef>
                <a:spcPts val="800"/>
              </a:spcBef>
              <a:spcAft>
                <a:spcPts val="0"/>
              </a:spcAft>
              <a:buClr>
                <a:schemeClr val="dk1"/>
              </a:buClr>
              <a:buSzPts val="1400"/>
              <a:buChar char="●"/>
            </a:pPr>
            <a:r>
              <a:rPr lang="en" sz="1400">
                <a:solidFill>
                  <a:schemeClr val="dk1"/>
                </a:solidFill>
                <a:highlight>
                  <a:srgbClr val="FFFFFF"/>
                </a:highlight>
              </a:rPr>
              <a:t>They lack access to technology and advanced medicine.</a:t>
            </a:r>
            <a:endParaRPr sz="1400">
              <a:solidFill>
                <a:schemeClr val="dk1"/>
              </a:solidFill>
              <a:highlight>
                <a:srgbClr val="FFFFFF"/>
              </a:highlight>
            </a:endParaRPr>
          </a:p>
          <a:p>
            <a:pPr indent="-317500" lvl="0" marL="457200" rtl="0" algn="l">
              <a:lnSpc>
                <a:spcPct val="115000"/>
              </a:lnSpc>
              <a:spcBef>
                <a:spcPts val="1600"/>
              </a:spcBef>
              <a:spcAft>
                <a:spcPts val="0"/>
              </a:spcAft>
              <a:buClr>
                <a:schemeClr val="dk1"/>
              </a:buClr>
              <a:buSzPts val="1400"/>
              <a:buChar char="●"/>
            </a:pPr>
            <a:r>
              <a:rPr lang="en" sz="1400">
                <a:solidFill>
                  <a:schemeClr val="dk1"/>
                </a:solidFill>
                <a:highlight>
                  <a:srgbClr val="FFFFFF"/>
                </a:highlight>
              </a:rPr>
              <a:t>Traditional economies are usually quite conservative and are not open to change their ways in order to improve their system.</a:t>
            </a:r>
            <a:endParaRPr sz="1400">
              <a:solidFill>
                <a:schemeClr val="dk1"/>
              </a:solidFill>
              <a:highlight>
                <a:srgbClr val="FFFFFF"/>
              </a:highlight>
            </a:endParaRPr>
          </a:p>
          <a:p>
            <a:pPr indent="0" lvl="0" marL="457200" rtl="0" algn="l">
              <a:lnSpc>
                <a:spcPct val="115000"/>
              </a:lnSpc>
              <a:spcBef>
                <a:spcPts val="1600"/>
              </a:spcBef>
              <a:spcAft>
                <a:spcPts val="0"/>
              </a:spcAft>
              <a:buSzPts val="1800"/>
              <a:buNone/>
            </a:pPr>
            <a:r>
              <a:t/>
            </a:r>
            <a:endParaRPr sz="1150">
              <a:solidFill>
                <a:srgbClr val="2F3E4E"/>
              </a:solidFill>
              <a:highlight>
                <a:srgbClr val="FFFFFF"/>
              </a:highlight>
            </a:endParaRPr>
          </a:p>
          <a:p>
            <a:pPr indent="0" lvl="0" marL="457200" rtl="0" algn="l">
              <a:lnSpc>
                <a:spcPct val="115000"/>
              </a:lnSpc>
              <a:spcBef>
                <a:spcPts val="1600"/>
              </a:spcBef>
              <a:spcAft>
                <a:spcPts val="0"/>
              </a:spcAft>
              <a:buSzPts val="1800"/>
              <a:buNone/>
            </a:pPr>
            <a:r>
              <a:t/>
            </a:r>
            <a:endParaRPr sz="1150">
              <a:solidFill>
                <a:srgbClr val="2F3E4E"/>
              </a:solidFill>
              <a:highlight>
                <a:srgbClr val="FFFFFF"/>
              </a:highlight>
            </a:endParaRPr>
          </a:p>
          <a:p>
            <a:pPr indent="0" lvl="0" marL="457200" rtl="0" algn="l">
              <a:lnSpc>
                <a:spcPct val="115000"/>
              </a:lnSpc>
              <a:spcBef>
                <a:spcPts val="1600"/>
              </a:spcBef>
              <a:spcAft>
                <a:spcPts val="1600"/>
              </a:spcAft>
              <a:buSzPts val="1800"/>
              <a:buNone/>
            </a:pPr>
            <a:r>
              <a:t/>
            </a:r>
            <a:endParaRPr>
              <a:solidFill>
                <a:srgbClr val="2F3E4E"/>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Command Economic System</a:t>
            </a:r>
            <a:endParaRPr/>
          </a:p>
        </p:txBody>
      </p:sp>
      <p:sp>
        <p:nvSpPr>
          <p:cNvPr id="80" name="Google Shape;80;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 a command economic system, a large part of the economic system is controlled by a centralized power. For example, in the USSR most decisions were made by the central government. This type of economy was the core of the communist philosophy. Since the government is such a central feature of the economy, it is often involved in everything from planning to redistributing resources. A command economy is capable of creating a healthy supply of its resources, and it rewards its people with affordable prices. This capability also means that the government usually owns all the critical industries like utilities, aviation, and railroad. In a command economy, it is theoretically possible for the government to create enough jobs and provide goods and services at an affordable rate.</a:t>
            </a:r>
            <a:r>
              <a:rPr lang="en">
                <a:solidFill>
                  <a:srgbClr val="2F3E4E"/>
                </a:solidFill>
              </a:rPr>
              <a:t> </a:t>
            </a:r>
            <a:endParaRPr/>
          </a:p>
        </p:txBody>
      </p:sp>
      <p:pic>
        <p:nvPicPr>
          <p:cNvPr id="81" name="Google Shape;81;p7"/>
          <p:cNvPicPr preferRelativeResize="0"/>
          <p:nvPr/>
        </p:nvPicPr>
        <p:blipFill>
          <a:blip r:embed="rId3">
            <a:alphaModFix/>
          </a:blip>
          <a:stretch>
            <a:fillRect/>
          </a:stretch>
        </p:blipFill>
        <p:spPr>
          <a:xfrm>
            <a:off x="5668850" y="158825"/>
            <a:ext cx="2724449" cy="993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Advantages &amp; Disadvantages</a:t>
            </a:r>
            <a:endParaRPr/>
          </a:p>
        </p:txBody>
      </p:sp>
      <p:sp>
        <p:nvSpPr>
          <p:cNvPr id="87" name="Google Shape;87;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1500"/>
              </a:spcBef>
              <a:spcAft>
                <a:spcPts val="0"/>
              </a:spcAft>
              <a:buClr>
                <a:schemeClr val="dk1"/>
              </a:buClr>
              <a:buSzPts val="1100"/>
              <a:buFont typeface="Arial"/>
              <a:buNone/>
            </a:pPr>
            <a:r>
              <a:rPr lang="en" sz="2400">
                <a:solidFill>
                  <a:schemeClr val="dk1"/>
                </a:solidFill>
                <a:latin typeface="Roboto"/>
                <a:ea typeface="Roboto"/>
                <a:cs typeface="Roboto"/>
                <a:sym typeface="Roboto"/>
              </a:rPr>
              <a:t>Advantages of Command Economic Systems</a:t>
            </a:r>
            <a:endParaRPr sz="2400">
              <a:solidFill>
                <a:schemeClr val="dk1"/>
              </a:solidFill>
              <a:latin typeface="Roboto"/>
              <a:ea typeface="Roboto"/>
              <a:cs typeface="Roboto"/>
              <a:sym typeface="Roboto"/>
            </a:endParaRPr>
          </a:p>
          <a:p>
            <a:pPr indent="-317500" lvl="0" marL="457200" rtl="0" algn="l">
              <a:lnSpc>
                <a:spcPct val="115000"/>
              </a:lnSpc>
              <a:spcBef>
                <a:spcPts val="800"/>
              </a:spcBef>
              <a:spcAft>
                <a:spcPts val="0"/>
              </a:spcAft>
              <a:buClr>
                <a:schemeClr val="dk1"/>
              </a:buClr>
              <a:buSzPts val="1400"/>
              <a:buChar char="●"/>
            </a:pPr>
            <a:r>
              <a:rPr lang="en" sz="1400">
                <a:solidFill>
                  <a:schemeClr val="dk1"/>
                </a:solidFill>
              </a:rPr>
              <a:t>If executed correctly, the government can mobilize resources on a massive scale. This mobility can provide jobs for almost all of the citizens.</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The government can focus on the good of society rather than an individual. This focus could lead to a more efficient use of resources.</a:t>
            </a:r>
            <a:endParaRPr sz="1400">
              <a:solidFill>
                <a:schemeClr val="dk1"/>
              </a:solidFill>
            </a:endParaRPr>
          </a:p>
          <a:p>
            <a:pPr indent="0" lvl="0" marL="0" rtl="0" algn="l">
              <a:lnSpc>
                <a:spcPct val="130000"/>
              </a:lnSpc>
              <a:spcBef>
                <a:spcPts val="1500"/>
              </a:spcBef>
              <a:spcAft>
                <a:spcPts val="0"/>
              </a:spcAft>
              <a:buClr>
                <a:schemeClr val="dk1"/>
              </a:buClr>
              <a:buSzPts val="1100"/>
              <a:buFont typeface="Arial"/>
              <a:buNone/>
            </a:pPr>
            <a:r>
              <a:rPr lang="en" sz="2400">
                <a:solidFill>
                  <a:schemeClr val="dk1"/>
                </a:solidFill>
                <a:latin typeface="Roboto"/>
                <a:ea typeface="Roboto"/>
                <a:cs typeface="Roboto"/>
                <a:sym typeface="Roboto"/>
              </a:rPr>
              <a:t>Disadvantages of Command Economic Systems</a:t>
            </a:r>
            <a:endParaRPr sz="2400">
              <a:solidFill>
                <a:schemeClr val="dk1"/>
              </a:solidFill>
              <a:latin typeface="Roboto"/>
              <a:ea typeface="Roboto"/>
              <a:cs typeface="Roboto"/>
              <a:sym typeface="Roboto"/>
            </a:endParaRPr>
          </a:p>
          <a:p>
            <a:pPr indent="-317500" lvl="0" marL="457200" rtl="0" algn="l">
              <a:lnSpc>
                <a:spcPct val="115000"/>
              </a:lnSpc>
              <a:spcBef>
                <a:spcPts val="800"/>
              </a:spcBef>
              <a:spcAft>
                <a:spcPts val="0"/>
              </a:spcAft>
              <a:buClr>
                <a:schemeClr val="dk1"/>
              </a:buClr>
              <a:buSzPts val="1400"/>
              <a:buChar char="●"/>
            </a:pPr>
            <a:r>
              <a:rPr lang="en" sz="1400">
                <a:solidFill>
                  <a:schemeClr val="dk1"/>
                </a:solidFill>
              </a:rPr>
              <a:t>It is hard for central planners to provide for everyone’s needs. This forces the government to ration because it cannot calculate demand since it sets prices.</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There is a lack of innovation since there is no need to take any risk. Workers are also forced to pursue jobs the government deems fit.</a:t>
            </a:r>
            <a:endParaRPr sz="1400">
              <a:solidFill>
                <a:schemeClr val="dk1"/>
              </a:solidFill>
            </a:endParaRPr>
          </a:p>
          <a:p>
            <a:pPr indent="0" lvl="0" marL="0" rtl="0" algn="l">
              <a:lnSpc>
                <a:spcPct val="115000"/>
              </a:lnSpc>
              <a:spcBef>
                <a:spcPts val="0"/>
              </a:spcBef>
              <a:spcAft>
                <a:spcPts val="1600"/>
              </a:spcAft>
              <a:buSzPts val="1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Market Economic System</a:t>
            </a:r>
            <a:endParaRPr/>
          </a:p>
        </p:txBody>
      </p:sp>
      <p:sp>
        <p:nvSpPr>
          <p:cNvPr id="93" name="Google Shape;93;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a </a:t>
            </a:r>
            <a:r>
              <a:rPr lang="en">
                <a:solidFill>
                  <a:schemeClr val="dk1"/>
                </a:solidFill>
                <a:uFill>
                  <a:noFill/>
                </a:uFill>
                <a:hlinkClick r:id="rId3">
                  <a:extLst>
                    <a:ext uri="{A12FA001-AC4F-418D-AE19-62706E023703}">
                      <ahyp:hlinkClr val="tx"/>
                    </a:ext>
                  </a:extLst>
                </a:hlinkClick>
              </a:rPr>
              <a:t>free market economy</a:t>
            </a:r>
            <a:r>
              <a:rPr lang="en">
                <a:solidFill>
                  <a:schemeClr val="dk1"/>
                </a:solidFill>
              </a:rPr>
              <a:t>, firms and households act in self-interest to determine how resources get allocated, what goods get produced and who buys the goods. This is opposite to how a command economy works, where the central government gets to keep the profits.</a:t>
            </a:r>
            <a:endParaRPr>
              <a:solidFill>
                <a:schemeClr val="dk1"/>
              </a:solidFill>
            </a:endParaRPr>
          </a:p>
          <a:p>
            <a:pPr indent="0" lvl="0" marL="0" rtl="0" algn="l">
              <a:spcBef>
                <a:spcPts val="1300"/>
              </a:spcBef>
              <a:spcAft>
                <a:spcPts val="0"/>
              </a:spcAft>
              <a:buClr>
                <a:schemeClr val="dk1"/>
              </a:buClr>
              <a:buSzPts val="1100"/>
              <a:buFont typeface="Arial"/>
              <a:buNone/>
            </a:pPr>
            <a:r>
              <a:rPr lang="en">
                <a:solidFill>
                  <a:schemeClr val="dk1"/>
                </a:solidFill>
              </a:rPr>
              <a:t>There is no government intervention in a pure market economy (“</a:t>
            </a:r>
            <a:r>
              <a:rPr lang="en">
                <a:solidFill>
                  <a:schemeClr val="dk1"/>
                </a:solidFill>
                <a:uFill>
                  <a:noFill/>
                </a:uFill>
                <a:hlinkClick r:id="rId4">
                  <a:extLst>
                    <a:ext uri="{A12FA001-AC4F-418D-AE19-62706E023703}">
                      <ahyp:hlinkClr val="tx"/>
                    </a:ext>
                  </a:extLst>
                </a:hlinkClick>
              </a:rPr>
              <a:t>laissez-faire</a:t>
            </a:r>
            <a:r>
              <a:rPr lang="en">
                <a:solidFill>
                  <a:schemeClr val="dk1"/>
                </a:solidFill>
              </a:rPr>
              <a:t>“). However, no truly free market economy exists in the world. For example, while America is a capitalist nation, our government still regulates (or attempts to control) fair trade, government programs, honest business, monopolies, etc.</a:t>
            </a:r>
            <a:endParaRPr/>
          </a:p>
        </p:txBody>
      </p:sp>
      <p:pic>
        <p:nvPicPr>
          <p:cNvPr id="94" name="Google Shape;94;p10"/>
          <p:cNvPicPr preferRelativeResize="0"/>
          <p:nvPr/>
        </p:nvPicPr>
        <p:blipFill>
          <a:blip r:embed="rId5">
            <a:alphaModFix/>
          </a:blip>
          <a:stretch>
            <a:fillRect/>
          </a:stretch>
        </p:blipFill>
        <p:spPr>
          <a:xfrm>
            <a:off x="4960250" y="171050"/>
            <a:ext cx="3640752" cy="1563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Advantages &amp; Disadvantages</a:t>
            </a:r>
            <a:endParaRPr/>
          </a:p>
        </p:txBody>
      </p:sp>
      <p:sp>
        <p:nvSpPr>
          <p:cNvPr id="100" name="Google Shape;100;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1500"/>
              </a:spcBef>
              <a:spcAft>
                <a:spcPts val="0"/>
              </a:spcAft>
              <a:buClr>
                <a:schemeClr val="dk1"/>
              </a:buClr>
              <a:buSzPts val="1100"/>
              <a:buFont typeface="Arial"/>
              <a:buNone/>
            </a:pPr>
            <a:r>
              <a:rPr lang="en" sz="1900">
                <a:solidFill>
                  <a:schemeClr val="dk1"/>
                </a:solidFill>
                <a:latin typeface="Roboto"/>
                <a:ea typeface="Roboto"/>
                <a:cs typeface="Roboto"/>
                <a:sym typeface="Roboto"/>
              </a:rPr>
              <a:t>Advantages of a Free Market Economy</a:t>
            </a:r>
            <a:endParaRPr sz="1900">
              <a:solidFill>
                <a:schemeClr val="dk1"/>
              </a:solidFill>
              <a:latin typeface="Roboto"/>
              <a:ea typeface="Roboto"/>
              <a:cs typeface="Roboto"/>
              <a:sym typeface="Roboto"/>
            </a:endParaRPr>
          </a:p>
          <a:p>
            <a:pPr indent="-317500" lvl="0" marL="457200" rtl="0" algn="l">
              <a:lnSpc>
                <a:spcPct val="115000"/>
              </a:lnSpc>
              <a:spcBef>
                <a:spcPts val="800"/>
              </a:spcBef>
              <a:spcAft>
                <a:spcPts val="0"/>
              </a:spcAft>
              <a:buClr>
                <a:schemeClr val="dk1"/>
              </a:buClr>
              <a:buSzPts val="1400"/>
              <a:buChar char="●"/>
            </a:pPr>
            <a:r>
              <a:rPr lang="en" sz="1400">
                <a:solidFill>
                  <a:schemeClr val="dk1"/>
                </a:solidFill>
              </a:rPr>
              <a:t>Consumers pay the highest price they want to, and businesses only produce profitable goods and services. There is a lot of incentive for entrepreneurship.</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Businesses invest heavily in research and development. There is an incentive for constant innovation as companies compete to provide better products for consumers.</a:t>
            </a:r>
            <a:endParaRPr sz="1400">
              <a:solidFill>
                <a:schemeClr val="dk1"/>
              </a:solidFill>
            </a:endParaRPr>
          </a:p>
          <a:p>
            <a:pPr indent="0" lvl="0" marL="0" rtl="0" algn="l">
              <a:lnSpc>
                <a:spcPct val="130000"/>
              </a:lnSpc>
              <a:spcBef>
                <a:spcPts val="1500"/>
              </a:spcBef>
              <a:spcAft>
                <a:spcPts val="0"/>
              </a:spcAft>
              <a:buSzPts val="1800"/>
              <a:buNone/>
            </a:pPr>
            <a:r>
              <a:rPr lang="en" sz="1900">
                <a:solidFill>
                  <a:schemeClr val="dk1"/>
                </a:solidFill>
                <a:latin typeface="Roboto"/>
                <a:ea typeface="Roboto"/>
                <a:cs typeface="Roboto"/>
                <a:sym typeface="Roboto"/>
              </a:rPr>
              <a:t>Disadvantages of a Free Market Economy</a:t>
            </a:r>
            <a:endParaRPr sz="1900">
              <a:solidFill>
                <a:schemeClr val="dk1"/>
              </a:solidFill>
              <a:latin typeface="Roboto"/>
              <a:ea typeface="Roboto"/>
              <a:cs typeface="Roboto"/>
              <a:sym typeface="Roboto"/>
            </a:endParaRPr>
          </a:p>
          <a:p>
            <a:pPr indent="-317500" lvl="0" marL="457200" rtl="0" algn="l">
              <a:lnSpc>
                <a:spcPct val="115000"/>
              </a:lnSpc>
              <a:spcBef>
                <a:spcPts val="800"/>
              </a:spcBef>
              <a:spcAft>
                <a:spcPts val="0"/>
              </a:spcAft>
              <a:buClr>
                <a:schemeClr val="dk1"/>
              </a:buClr>
              <a:buSzPts val="1400"/>
              <a:buChar char="●"/>
            </a:pPr>
            <a:r>
              <a:rPr lang="en" sz="1400">
                <a:solidFill>
                  <a:schemeClr val="dk1"/>
                </a:solidFill>
              </a:rPr>
              <a:t>Due to the fiercely competitive nature of a free market, businesses will not care for the disadvantaged like the elderly or disabled. This leads to higher income inequality.</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Since the market is driven solely by self-interest, economic needs have a priority over social and human needs like providing healthcare for the poor. Consumers can also be exploited by monopolies.</a:t>
            </a:r>
            <a:endParaRPr sz="1400">
              <a:solidFill>
                <a:schemeClr val="dk1"/>
              </a:solidFill>
            </a:endParaRPr>
          </a:p>
          <a:p>
            <a:pPr indent="0" lvl="0" marL="0" rtl="0" algn="l">
              <a:lnSpc>
                <a:spcPct val="115000"/>
              </a:lnSpc>
              <a:spcBef>
                <a:spcPts val="0"/>
              </a:spcBef>
              <a:spcAft>
                <a:spcPts val="1600"/>
              </a:spcAft>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Mixed Economic System</a:t>
            </a:r>
            <a:endParaRPr/>
          </a:p>
        </p:txBody>
      </p:sp>
      <p:sp>
        <p:nvSpPr>
          <p:cNvPr id="106" name="Google Shape;106;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solidFill>
                <a:srgbClr val="2F3E4E"/>
              </a:solidFill>
            </a:endParaRPr>
          </a:p>
          <a:p>
            <a:pPr indent="0" lvl="0" marL="0" rtl="0" algn="l">
              <a:spcBef>
                <a:spcPts val="0"/>
              </a:spcBef>
              <a:spcAft>
                <a:spcPts val="0"/>
              </a:spcAft>
              <a:buSzPts val="1100"/>
              <a:buNone/>
            </a:pPr>
            <a:r>
              <a:t/>
            </a:r>
            <a:endParaRPr>
              <a:solidFill>
                <a:srgbClr val="2F3E4E"/>
              </a:solidFill>
            </a:endParaRPr>
          </a:p>
          <a:p>
            <a:pPr indent="0" lvl="0" marL="0" rtl="0" algn="l">
              <a:spcBef>
                <a:spcPts val="0"/>
              </a:spcBef>
              <a:spcAft>
                <a:spcPts val="0"/>
              </a:spcAft>
              <a:buClr>
                <a:schemeClr val="dk1"/>
              </a:buClr>
              <a:buSzPts val="1100"/>
              <a:buFont typeface="Arial"/>
              <a:buNone/>
            </a:pPr>
            <a:r>
              <a:rPr lang="en">
                <a:solidFill>
                  <a:schemeClr val="dk1"/>
                </a:solidFill>
              </a:rPr>
              <a:t>A mixed economy is a combination of different types of economic systems. This economic system is a cross between a market economy and command economy. In the most common types of mixed economies, the market is more or less free of government ownership except for a few key areas like transportation or sensitive industries like defense and railroad.</a:t>
            </a:r>
            <a:endParaRPr>
              <a:solidFill>
                <a:schemeClr val="dk1"/>
              </a:solidFill>
            </a:endParaRPr>
          </a:p>
          <a:p>
            <a:pPr indent="0" lvl="0" marL="0" rtl="0" algn="l">
              <a:spcBef>
                <a:spcPts val="1300"/>
              </a:spcBef>
              <a:spcAft>
                <a:spcPts val="0"/>
              </a:spcAft>
              <a:buClr>
                <a:schemeClr val="dk1"/>
              </a:buClr>
              <a:buSzPts val="1100"/>
              <a:buFont typeface="Arial"/>
              <a:buNone/>
            </a:pPr>
            <a:r>
              <a:rPr lang="en">
                <a:solidFill>
                  <a:schemeClr val="dk1"/>
                </a:solidFill>
              </a:rPr>
              <a:t>However, the government is also usually involved in the regulation of private businesses. The idea behind a mixed economy was to use the best of both worlds – incorporate policies that are socialist and capitalist.</a:t>
            </a:r>
            <a:endParaRPr>
              <a:solidFill>
                <a:schemeClr val="dk1"/>
              </a:solidFill>
            </a:endParaRPr>
          </a:p>
        </p:txBody>
      </p:sp>
      <p:pic>
        <p:nvPicPr>
          <p:cNvPr id="107" name="Google Shape;107;p13"/>
          <p:cNvPicPr preferRelativeResize="0"/>
          <p:nvPr/>
        </p:nvPicPr>
        <p:blipFill>
          <a:blip r:embed="rId3">
            <a:alphaModFix/>
          </a:blip>
          <a:stretch>
            <a:fillRect/>
          </a:stretch>
        </p:blipFill>
        <p:spPr>
          <a:xfrm>
            <a:off x="4899150" y="207700"/>
            <a:ext cx="3616323" cy="1502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