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Roboto"/>
      <p:regular r:id="rId28"/>
      <p:bold r:id="rId29"/>
      <p:italic r:id="rId30"/>
      <p:boldItalic r:id="rId31"/>
    </p:embeddedFont>
    <p:embeddedFont>
      <p:font typeface="Pacifico"/>
      <p:regular r:id="rId32"/>
    </p:embeddedFont>
    <p:embeddedFont>
      <p:font typeface="Chelsea Market"/>
      <p:regular r:id="rId33"/>
    </p:embeddedFont>
    <p:embeddedFont>
      <p:font typeface="Oswald"/>
      <p:regular r:id="rId34"/>
      <p:bold r:id="rId35"/>
    </p:embeddedFont>
    <p:embeddedFont>
      <p:font typeface="Merriweather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0" roundtripDataSignature="AMtx7miCsmGVuXWWgd9EpIyNgk+n1zTY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11" Type="http://schemas.openxmlformats.org/officeDocument/2006/relationships/slide" Target="slides/slide6.xml"/><Relationship Id="rId33" Type="http://schemas.openxmlformats.org/officeDocument/2006/relationships/font" Target="fonts/ChelseaMarket-regular.fntdata"/><Relationship Id="rId10" Type="http://schemas.openxmlformats.org/officeDocument/2006/relationships/slide" Target="slides/slide5.xml"/><Relationship Id="rId32" Type="http://schemas.openxmlformats.org/officeDocument/2006/relationships/font" Target="fonts/Pacifico-regular.fntdata"/><Relationship Id="rId13" Type="http://schemas.openxmlformats.org/officeDocument/2006/relationships/slide" Target="slides/slide8.xml"/><Relationship Id="rId35" Type="http://schemas.openxmlformats.org/officeDocument/2006/relationships/font" Target="fonts/Oswald-bold.fntdata"/><Relationship Id="rId12" Type="http://schemas.openxmlformats.org/officeDocument/2006/relationships/slide" Target="slides/slide7.xml"/><Relationship Id="rId34" Type="http://schemas.openxmlformats.org/officeDocument/2006/relationships/font" Target="fonts/Oswald-regular.fntdata"/><Relationship Id="rId15" Type="http://schemas.openxmlformats.org/officeDocument/2006/relationships/slide" Target="slides/slide10.xml"/><Relationship Id="rId37" Type="http://schemas.openxmlformats.org/officeDocument/2006/relationships/font" Target="fonts/Merriweather-bold.fntdata"/><Relationship Id="rId14" Type="http://schemas.openxmlformats.org/officeDocument/2006/relationships/slide" Target="slides/slide9.xml"/><Relationship Id="rId36" Type="http://schemas.openxmlformats.org/officeDocument/2006/relationships/font" Target="fonts/Merriweather-regular.fntdata"/><Relationship Id="rId17" Type="http://schemas.openxmlformats.org/officeDocument/2006/relationships/slide" Target="slides/slide12.xml"/><Relationship Id="rId39" Type="http://schemas.openxmlformats.org/officeDocument/2006/relationships/font" Target="fonts/Merriweather-boldItalic.fntdata"/><Relationship Id="rId16" Type="http://schemas.openxmlformats.org/officeDocument/2006/relationships/slide" Target="slides/slide11.xml"/><Relationship Id="rId38" Type="http://schemas.openxmlformats.org/officeDocument/2006/relationships/font" Target="fonts/Merriweather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b3e247468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b3e247468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b3e247468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b3e247468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b3e247468d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b3e247468d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b3e247468d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b3e247468d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b3e247468d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b3e247468d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19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19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28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0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0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7" name="Google Shape;17;p20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8" name="Google Shape;18;p20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20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23" name="Google Shape;23;p21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24" name="Google Shape;24;p21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2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2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22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22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3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4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24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6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6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26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7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b="0" i="0" sz="28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b="0" i="0" sz="13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b="0" i="0" sz="11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ADq-YGhtng8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Introduction to Expectations at MHJC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0"/>
              <a:buNone/>
            </a:pPr>
            <a:r>
              <a:t/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65" name="Google Shape;65;p1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" sz="1800">
                <a:solidFill>
                  <a:srgbClr val="495057"/>
                </a:solidFill>
                <a:highlight>
                  <a:srgbClr val="FFFFFF"/>
                </a:highlight>
              </a:rPr>
              <a:t>L.I: We are FOCUSING on koreroreroing about the expectations at MHJC.</a:t>
            </a:r>
            <a:endParaRPr b="1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words spring to mind?</a:t>
            </a:r>
            <a:endParaRPr/>
          </a:p>
        </p:txBody>
      </p:sp>
      <p:sp>
        <p:nvSpPr>
          <p:cNvPr id="122" name="Google Shape;122;p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3025" y="964763"/>
            <a:ext cx="4820976" cy="321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words spring to mind?</a:t>
            </a:r>
            <a:endParaRPr/>
          </a:p>
        </p:txBody>
      </p:sp>
      <p:sp>
        <p:nvSpPr>
          <p:cNvPr id="129" name="Google Shape;129;p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30" name="Google Shape;13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3025" y="983838"/>
            <a:ext cx="4820972" cy="3175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words spring to mind?</a:t>
            </a:r>
            <a:endParaRPr/>
          </a:p>
        </p:txBody>
      </p:sp>
      <p:sp>
        <p:nvSpPr>
          <p:cNvPr id="136" name="Google Shape;136;p7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37" name="Google Shape;13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6350" y="903175"/>
            <a:ext cx="4847650" cy="323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words spring to mind?</a:t>
            </a:r>
            <a:endParaRPr/>
          </a:p>
        </p:txBody>
      </p:sp>
      <p:sp>
        <p:nvSpPr>
          <p:cNvPr id="143" name="Google Shape;143;p8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44" name="Google Shape;14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3025" y="914400"/>
            <a:ext cx="4820975" cy="3177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words spring to mind?</a:t>
            </a:r>
            <a:endParaRPr/>
          </a:p>
        </p:txBody>
      </p:sp>
      <p:sp>
        <p:nvSpPr>
          <p:cNvPr id="150" name="Google Shape;150;p9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51" name="Google Shape;15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1425" y="971550"/>
            <a:ext cx="3838575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Question 1: </a:t>
            </a:r>
            <a:r>
              <a:rPr i="1" lang="en"/>
              <a:t>What helps you learn?</a:t>
            </a:r>
            <a:endParaRPr/>
          </a:p>
        </p:txBody>
      </p:sp>
      <p:sp>
        <p:nvSpPr>
          <p:cNvPr id="157" name="Google Shape;157;p10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58" name="Google Shape;1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7350" y="152400"/>
            <a:ext cx="3204856" cy="4838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Question 2: </a:t>
            </a:r>
            <a:r>
              <a:rPr i="1" lang="en"/>
              <a:t>What hinders your learning?</a:t>
            </a:r>
            <a:endParaRPr/>
          </a:p>
        </p:txBody>
      </p:sp>
      <p:sp>
        <p:nvSpPr>
          <p:cNvPr id="164" name="Google Shape;164;p11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65" name="Google Shape;16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3775" y="105400"/>
            <a:ext cx="3204856" cy="4838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In groups discuss, what does a collaborative and successful classroom:</a:t>
            </a:r>
            <a:endParaRPr/>
          </a:p>
        </p:txBody>
      </p:sp>
      <p:sp>
        <p:nvSpPr>
          <p:cNvPr id="171" name="Google Shape;171;p12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4200"/>
              <a:buFont typeface="Pacifico"/>
              <a:buChar char="●"/>
            </a:pPr>
            <a:r>
              <a:rPr lang="en" sz="420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Look like</a:t>
            </a:r>
            <a:endParaRPr sz="4200">
              <a:solidFill>
                <a:srgbClr val="CC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4200"/>
              <a:buFont typeface="Chelsea Market"/>
              <a:buChar char="●"/>
            </a:pPr>
            <a:r>
              <a:rPr lang="en" sz="4200">
                <a:solidFill>
                  <a:srgbClr val="38761D"/>
                </a:solidFill>
                <a:latin typeface="Chelsea Market"/>
                <a:ea typeface="Chelsea Market"/>
                <a:cs typeface="Chelsea Market"/>
                <a:sym typeface="Chelsea Market"/>
              </a:rPr>
              <a:t>Sound like</a:t>
            </a:r>
            <a:endParaRPr sz="4200">
              <a:solidFill>
                <a:srgbClr val="38761D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4200"/>
              <a:buFont typeface="Oswald"/>
              <a:buChar char="●"/>
            </a:pPr>
            <a:r>
              <a:rPr lang="en" sz="4200">
                <a:solidFill>
                  <a:srgbClr val="BF9000"/>
                </a:solidFill>
                <a:latin typeface="Oswald"/>
                <a:ea typeface="Oswald"/>
                <a:cs typeface="Oswald"/>
                <a:sym typeface="Oswald"/>
              </a:rPr>
              <a:t>Feel like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The Words</a:t>
            </a:r>
            <a:endParaRPr/>
          </a:p>
        </p:txBody>
      </p:sp>
      <p:sp>
        <p:nvSpPr>
          <p:cNvPr id="177" name="Google Shape;177;p13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Question #1</a:t>
            </a:r>
            <a:endParaRPr/>
          </a:p>
        </p:txBody>
      </p:sp>
      <p:sp>
        <p:nvSpPr>
          <p:cNvPr id="183" name="Google Shape;183;p1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3600">
                <a:solidFill>
                  <a:srgbClr val="000000"/>
                </a:solidFill>
              </a:rPr>
              <a:t>Which of these words would you like to represent the classroom?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3e247468d_1_0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Respect Lesson</a:t>
            </a:r>
            <a:endParaRPr/>
          </a:p>
        </p:txBody>
      </p:sp>
      <p:sp>
        <p:nvSpPr>
          <p:cNvPr id="71" name="Google Shape;71;g2b3e247468d_1_0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Watch the following video about an unexpected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respect.</a:t>
            </a:r>
            <a:endParaRPr/>
          </a:p>
        </p:txBody>
      </p:sp>
      <p:pic>
        <p:nvPicPr>
          <p:cNvPr id="72" name="Google Shape;72;g2b3e247468d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0050" y="152400"/>
            <a:ext cx="4847901" cy="487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The Words</a:t>
            </a:r>
            <a:endParaRPr/>
          </a:p>
        </p:txBody>
      </p:sp>
      <p:sp>
        <p:nvSpPr>
          <p:cNvPr id="189" name="Google Shape;189;p1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Question #2</a:t>
            </a:r>
            <a:endParaRPr/>
          </a:p>
        </p:txBody>
      </p:sp>
      <p:sp>
        <p:nvSpPr>
          <p:cNvPr id="195" name="Google Shape;195;p1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3600">
                <a:solidFill>
                  <a:srgbClr val="000000"/>
                </a:solidFill>
              </a:rPr>
              <a:t>How will we act in accordance with these words?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Our Final Words</a:t>
            </a:r>
            <a:endParaRPr/>
          </a:p>
        </p:txBody>
      </p:sp>
      <p:sp>
        <p:nvSpPr>
          <p:cNvPr id="201" name="Google Shape;201;p17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g2b3e247468d_1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950" y="152400"/>
            <a:ext cx="8806699" cy="48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b3e247468d_1_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Integrity / Pono: We manage ourselves with confidence, honesty and reliability</a:t>
            </a:r>
            <a:endParaRPr/>
          </a:p>
        </p:txBody>
      </p:sp>
      <p:pic>
        <p:nvPicPr>
          <p:cNvPr id="83" name="Google Shape;83;g2b3e247468d_1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875" y="152400"/>
            <a:ext cx="8801774" cy="405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b3e247468d_1_16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Compassion / Awhinatanga: We relate to others with kindness, love, respect and care.</a:t>
            </a:r>
            <a:endParaRPr/>
          </a:p>
        </p:txBody>
      </p:sp>
      <p:pic>
        <p:nvPicPr>
          <p:cNvPr id="89" name="Google Shape;89;g2b3e247468d_1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3425"/>
            <a:ext cx="8824100" cy="421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b3e247468d_1_22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Empowering through learning / Whakamana: We are learning to love learning and how to learn and are curious creative and critical thinkers</a:t>
            </a:r>
            <a:endParaRPr/>
          </a:p>
        </p:txBody>
      </p:sp>
      <p:pic>
        <p:nvPicPr>
          <p:cNvPr id="95" name="Google Shape;95;g2b3e247468d_1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950" y="83400"/>
            <a:ext cx="8824100" cy="421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words spring to mind?</a:t>
            </a:r>
            <a:endParaRPr/>
          </a:p>
        </p:txBody>
      </p:sp>
      <p:sp>
        <p:nvSpPr>
          <p:cNvPr id="101" name="Google Shape;101;p2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47350" y="1096313"/>
            <a:ext cx="4426325" cy="295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words spring to mind?</a:t>
            </a:r>
            <a:endParaRPr/>
          </a:p>
        </p:txBody>
      </p:sp>
      <p:sp>
        <p:nvSpPr>
          <p:cNvPr id="108" name="Google Shape;108;p3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09" name="Google Shape;10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3025" y="607350"/>
            <a:ext cx="4820976" cy="391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words spring to mind?</a:t>
            </a:r>
            <a:endParaRPr/>
          </a:p>
        </p:txBody>
      </p:sp>
      <p:sp>
        <p:nvSpPr>
          <p:cNvPr id="115" name="Google Shape;115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  <p:pic>
        <p:nvPicPr>
          <p:cNvPr id="116" name="Google Shape;116;p4"/>
          <p:cNvPicPr preferRelativeResize="0"/>
          <p:nvPr/>
        </p:nvPicPr>
        <p:blipFill rotWithShape="1">
          <a:blip r:embed="rId3">
            <a:alphaModFix/>
          </a:blip>
          <a:srcRect b="7044" l="0" r="0" t="0"/>
          <a:stretch/>
        </p:blipFill>
        <p:spPr>
          <a:xfrm>
            <a:off x="4400375" y="921699"/>
            <a:ext cx="4596600" cy="306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