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Raleway"/>
      <p:regular r:id="rId18"/>
      <p:bold r:id="rId19"/>
      <p:italic r:id="rId20"/>
      <p:boldItalic r:id="rId21"/>
    </p:embeddedFont>
    <p:embeddedFont>
      <p:font typeface="Lato"/>
      <p:regular r:id="rId22"/>
      <p:bold r:id="rId23"/>
      <p:italic r:id="rId24"/>
      <p:boldItalic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Lato-regular.fntdata"/><Relationship Id="rId21" Type="http://schemas.openxmlformats.org/officeDocument/2006/relationships/font" Target="fonts/Ralew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omfortaa-regular.fntdata"/><Relationship Id="rId25" Type="http://schemas.openxmlformats.org/officeDocument/2006/relationships/font" Target="fonts/Lato-boldItalic.fntdata"/><Relationship Id="rId27"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8bd77fb35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8bd77fb3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fa3aaa45f9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fa3aaa45f9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8bd77fb35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8bd77fb35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a3aaa45f9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a3aaa45f9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a3aaa45f9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a3aaa45f9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a3aaa45f9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fa3aaa45f9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fa3aaa45f9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8bd77fb3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8bd77fb3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fa3aaa45f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fa3aaa45f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a3aaa45f9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a3aaa45f9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fa3aaa45f9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fa3aaa45f9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tAM4y2xvFRQ"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6.jpg"/><Relationship Id="rId11" Type="http://schemas.openxmlformats.org/officeDocument/2006/relationships/image" Target="../media/image10.jpg"/><Relationship Id="rId10" Type="http://schemas.openxmlformats.org/officeDocument/2006/relationships/image" Target="../media/image20.png"/><Relationship Id="rId12" Type="http://schemas.openxmlformats.org/officeDocument/2006/relationships/image" Target="../media/image7.png"/><Relationship Id="rId9" Type="http://schemas.openxmlformats.org/officeDocument/2006/relationships/image" Target="../media/image14.png"/><Relationship Id="rId5" Type="http://schemas.openxmlformats.org/officeDocument/2006/relationships/image" Target="../media/image18.jpg"/><Relationship Id="rId6" Type="http://schemas.openxmlformats.org/officeDocument/2006/relationships/image" Target="../media/image12.png"/><Relationship Id="rId7" Type="http://schemas.openxmlformats.org/officeDocument/2006/relationships/image" Target="../media/image19.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teara.govt.nz/en/coins-and-banknotes"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hyperlink" Target="https://teara.govt.nz/node/203181" TargetMode="External"/><Relationship Id="rId4" Type="http://schemas.openxmlformats.org/officeDocument/2006/relationships/hyperlink" Target="https://teara.govt.nz/node/207465" TargetMode="External"/><Relationship Id="rId5" Type="http://schemas.openxmlformats.org/officeDocument/2006/relationships/hyperlink" Target="https://teara.govt.nz/node/128721" TargetMode="External"/><Relationship Id="rId6" Type="http://schemas.openxmlformats.org/officeDocument/2006/relationships/hyperlink" Target="https://teara.govt.nz/node/196755" TargetMode="External"/><Relationship Id="rId7" Type="http://schemas.openxmlformats.org/officeDocument/2006/relationships/hyperlink" Target="https://teara.govt.nz/node/126444" TargetMode="External"/><Relationship Id="rId8" Type="http://schemas.openxmlformats.org/officeDocument/2006/relationships/hyperlink" Target="https://teara.govt.nz/node/12611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teara.govt.nz/en/economic-history/print"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356600" y="0"/>
            <a:ext cx="57873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Trading between different people.</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3</a:t>
            </a:r>
            <a:endParaRPr/>
          </a:p>
        </p:txBody>
      </p:sp>
      <p:pic>
        <p:nvPicPr>
          <p:cNvPr id="149" name="Google Shape;149;p30"/>
          <p:cNvPicPr preferRelativeResize="0"/>
          <p:nvPr/>
        </p:nvPicPr>
        <p:blipFill>
          <a:blip r:embed="rId3">
            <a:alphaModFix/>
          </a:blip>
          <a:stretch>
            <a:fillRect/>
          </a:stretch>
        </p:blipFill>
        <p:spPr>
          <a:xfrm>
            <a:off x="152400" y="2031900"/>
            <a:ext cx="2819174" cy="2973375"/>
          </a:xfrm>
          <a:prstGeom prst="rect">
            <a:avLst/>
          </a:prstGeom>
          <a:noFill/>
          <a:ln>
            <a:noFill/>
          </a:ln>
        </p:spPr>
      </p:pic>
      <p:pic>
        <p:nvPicPr>
          <p:cNvPr id="150" name="Google Shape;150;p30"/>
          <p:cNvPicPr preferRelativeResize="0"/>
          <p:nvPr/>
        </p:nvPicPr>
        <p:blipFill>
          <a:blip r:embed="rId4">
            <a:alphaModFix/>
          </a:blip>
          <a:stretch>
            <a:fillRect/>
          </a:stretch>
        </p:blipFill>
        <p:spPr>
          <a:xfrm>
            <a:off x="3104850" y="2031900"/>
            <a:ext cx="2862975" cy="2959199"/>
          </a:xfrm>
          <a:prstGeom prst="rect">
            <a:avLst/>
          </a:prstGeom>
          <a:noFill/>
          <a:ln>
            <a:noFill/>
          </a:ln>
        </p:spPr>
      </p:pic>
      <p:pic>
        <p:nvPicPr>
          <p:cNvPr id="151" name="Google Shape;151;p30"/>
          <p:cNvPicPr preferRelativeResize="0"/>
          <p:nvPr/>
        </p:nvPicPr>
        <p:blipFill>
          <a:blip r:embed="rId5">
            <a:alphaModFix/>
          </a:blip>
          <a:stretch>
            <a:fillRect/>
          </a:stretch>
        </p:blipFill>
        <p:spPr>
          <a:xfrm>
            <a:off x="6120875" y="2031900"/>
            <a:ext cx="2862974" cy="29733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9"/>
          <p:cNvSpPr txBox="1"/>
          <p:nvPr/>
        </p:nvSpPr>
        <p:spPr>
          <a:xfrm>
            <a:off x="0" y="0"/>
            <a:ext cx="9144000" cy="2648400"/>
          </a:xfrm>
          <a:prstGeom prst="rect">
            <a:avLst/>
          </a:prstGeom>
          <a:noFill/>
          <a:ln>
            <a:noFill/>
          </a:ln>
        </p:spPr>
        <p:txBody>
          <a:bodyPr anchorCtr="0" anchor="t" bIns="91425" lIns="91425" spcFirstLastPara="1" rIns="91425" wrap="square" tIns="91425">
            <a:spAutoFit/>
          </a:bodyPr>
          <a:lstStyle/>
          <a:p>
            <a:pPr indent="0" lvl="0" marL="571500" rtl="0" algn="l">
              <a:lnSpc>
                <a:spcPct val="115000"/>
              </a:lnSpc>
              <a:spcBef>
                <a:spcPts val="0"/>
              </a:spcBef>
              <a:spcAft>
                <a:spcPts val="0"/>
              </a:spcAft>
              <a:buNone/>
            </a:pPr>
            <a:r>
              <a:rPr lang="en" sz="1600">
                <a:solidFill>
                  <a:srgbClr val="333333"/>
                </a:solidFill>
                <a:highlight>
                  <a:srgbClr val="F9F7F4"/>
                </a:highlight>
                <a:latin typeface="Georgia"/>
                <a:ea typeface="Georgia"/>
                <a:cs typeface="Georgia"/>
                <a:sym typeface="Georgia"/>
              </a:rPr>
              <a:t>European settlements</a:t>
            </a:r>
            <a:endParaRPr sz="1600">
              <a:solidFill>
                <a:srgbClr val="333333"/>
              </a:solidFill>
              <a:highlight>
                <a:srgbClr val="F9F7F4"/>
              </a:highlight>
              <a:latin typeface="Georgia"/>
              <a:ea typeface="Georgia"/>
              <a:cs typeface="Georgia"/>
              <a:sym typeface="Georgia"/>
            </a:endParaRPr>
          </a:p>
          <a:p>
            <a:pPr indent="0" lvl="0" marL="571500" marR="571500" rtl="0" algn="l">
              <a:lnSpc>
                <a:spcPct val="137500"/>
              </a:lnSpc>
              <a:spcBef>
                <a:spcPts val="0"/>
              </a:spcBef>
              <a:spcAft>
                <a:spcPts val="0"/>
              </a:spcAft>
              <a:buNone/>
            </a:pPr>
            <a:r>
              <a:rPr lang="en" sz="1200">
                <a:solidFill>
                  <a:srgbClr val="333333"/>
                </a:solidFill>
                <a:highlight>
                  <a:srgbClr val="F9F7F4"/>
                </a:highlight>
                <a:latin typeface="Georgia"/>
                <a:ea typeface="Georgia"/>
                <a:cs typeface="Georgia"/>
                <a:sym typeface="Georgia"/>
              </a:rPr>
              <a:t>The first European settlements relied on the capital they brought with them, including their baggage, or they borrowed to sustain economic activity. Grain production, the initial economic hope, often proved expensive to establish and gave poor returns. Settlements flourished in association with temporary quarrying of limited resources, or were sustained by further borrowing. In Wellington in the 1850s and Auckland in the 1860s capital was acquired through externally funded warfare with Māori.</a:t>
            </a:r>
            <a:endParaRPr sz="1200">
              <a:solidFill>
                <a:srgbClr val="333333"/>
              </a:solidFill>
              <a:highlight>
                <a:srgbClr val="F9F7F4"/>
              </a:highlight>
              <a:latin typeface="Georgia"/>
              <a:ea typeface="Georgia"/>
              <a:cs typeface="Georgia"/>
              <a:sym typeface="Georgia"/>
            </a:endParaRPr>
          </a:p>
          <a:p>
            <a:pPr indent="0" lvl="0" marL="571500" marR="571500" rtl="0" algn="l">
              <a:lnSpc>
                <a:spcPct val="137500"/>
              </a:lnSpc>
              <a:spcBef>
                <a:spcPts val="1700"/>
              </a:spcBef>
              <a:spcAft>
                <a:spcPts val="1700"/>
              </a:spcAft>
              <a:buNone/>
            </a:pPr>
            <a:r>
              <a:rPr lang="en" sz="1200">
                <a:solidFill>
                  <a:srgbClr val="333333"/>
                </a:solidFill>
                <a:highlight>
                  <a:srgbClr val="F9F7F4"/>
                </a:highlight>
                <a:latin typeface="Georgia"/>
                <a:ea typeface="Georgia"/>
                <a:cs typeface="Georgia"/>
                <a:sym typeface="Georgia"/>
              </a:rPr>
              <a:t>In order to survive, settlements had to find a staple product which would generate export revenue to pay for imports, and service their borrowing. The first great staple was wool, which began to be exported from the Wellington settlement as revenue from whaling was exhausted in the late 1850s.</a:t>
            </a:r>
            <a:endParaRPr sz="1200">
              <a:solidFill>
                <a:srgbClr val="333333"/>
              </a:solidFill>
              <a:highlight>
                <a:srgbClr val="F9F7F4"/>
              </a:highlight>
              <a:latin typeface="Georgia"/>
              <a:ea typeface="Georgia"/>
              <a:cs typeface="Georgia"/>
              <a:sym typeface="Georgia"/>
            </a:endParaRPr>
          </a:p>
        </p:txBody>
      </p:sp>
      <p:sp>
        <p:nvSpPr>
          <p:cNvPr id="239" name="Google Shape;239;p39"/>
          <p:cNvSpPr txBox="1"/>
          <p:nvPr/>
        </p:nvSpPr>
        <p:spPr>
          <a:xfrm>
            <a:off x="0" y="2648400"/>
            <a:ext cx="9144000" cy="2516700"/>
          </a:xfrm>
          <a:prstGeom prst="rect">
            <a:avLst/>
          </a:prstGeom>
          <a:noFill/>
          <a:ln>
            <a:noFill/>
          </a:ln>
        </p:spPr>
        <p:txBody>
          <a:bodyPr anchorCtr="0" anchor="t" bIns="91425" lIns="91425" spcFirstLastPara="1" rIns="91425" wrap="square" tIns="91425">
            <a:spAutoFit/>
          </a:bodyPr>
          <a:lstStyle/>
          <a:p>
            <a:pPr indent="0" lvl="0" marL="571500" marR="571500" rtl="0" algn="l">
              <a:lnSpc>
                <a:spcPct val="91666"/>
              </a:lnSpc>
              <a:spcBef>
                <a:spcPts val="0"/>
              </a:spcBef>
              <a:spcAft>
                <a:spcPts val="0"/>
              </a:spcAft>
              <a:buNone/>
            </a:pPr>
            <a:r>
              <a:rPr lang="en" sz="1800">
                <a:solidFill>
                  <a:srgbClr val="333333"/>
                </a:solidFill>
                <a:highlight>
                  <a:srgbClr val="F9F7F4"/>
                </a:highlight>
                <a:latin typeface="Georgia"/>
                <a:ea typeface="Georgia"/>
                <a:cs typeface="Georgia"/>
                <a:sym typeface="Georgia"/>
              </a:rPr>
              <a:t>Early pastoral economy</a:t>
            </a:r>
            <a:endParaRPr sz="1800">
              <a:solidFill>
                <a:srgbClr val="333333"/>
              </a:solidFill>
              <a:highlight>
                <a:srgbClr val="F9F7F4"/>
              </a:highlight>
              <a:latin typeface="Georgia"/>
              <a:ea typeface="Georgia"/>
              <a:cs typeface="Georgia"/>
              <a:sym typeface="Georgia"/>
            </a:endParaRPr>
          </a:p>
          <a:p>
            <a:pPr indent="0" lvl="0" marL="571500" marR="571500" rtl="0" algn="l">
              <a:lnSpc>
                <a:spcPct val="137500"/>
              </a:lnSpc>
              <a:spcBef>
                <a:spcPts val="1000"/>
              </a:spcBef>
              <a:spcAft>
                <a:spcPts val="0"/>
              </a:spcAft>
              <a:buNone/>
            </a:pPr>
            <a:r>
              <a:rPr lang="en" sz="1200">
                <a:solidFill>
                  <a:srgbClr val="333333"/>
                </a:solidFill>
                <a:highlight>
                  <a:srgbClr val="F9F7F4"/>
                </a:highlight>
                <a:latin typeface="Georgia"/>
                <a:ea typeface="Georgia"/>
                <a:cs typeface="Georgia"/>
                <a:sym typeface="Georgia"/>
              </a:rPr>
              <a:t>The production of staples – raw materials exported overseas with a minimum of processing – shaped the structure of the New Zealand economy, set the pace of economic growth, and influenced the political and social organisations of the community.</a:t>
            </a:r>
            <a:endParaRPr sz="1200">
              <a:solidFill>
                <a:srgbClr val="333333"/>
              </a:solidFill>
              <a:highlight>
                <a:srgbClr val="F9F7F4"/>
              </a:highlight>
              <a:latin typeface="Georgia"/>
              <a:ea typeface="Georgia"/>
              <a:cs typeface="Georgia"/>
              <a:sym typeface="Georgia"/>
            </a:endParaRPr>
          </a:p>
          <a:p>
            <a:pPr indent="0" lvl="0" marL="571500" marR="571500" rtl="0" algn="l">
              <a:lnSpc>
                <a:spcPct val="137500"/>
              </a:lnSpc>
              <a:spcBef>
                <a:spcPts val="1700"/>
              </a:spcBef>
              <a:spcAft>
                <a:spcPts val="1700"/>
              </a:spcAft>
              <a:buNone/>
            </a:pPr>
            <a:r>
              <a:rPr lang="en" sz="1200">
                <a:solidFill>
                  <a:srgbClr val="333333"/>
                </a:solidFill>
                <a:highlight>
                  <a:srgbClr val="F9F7F4"/>
                </a:highlight>
                <a:latin typeface="Georgia"/>
                <a:ea typeface="Georgia"/>
                <a:cs typeface="Georgia"/>
                <a:sym typeface="Georgia"/>
              </a:rPr>
              <a:t>The economist and historian W. B. Sutch described New Zealand’s dominant staples for much of the 19th and 20th centuries as ‘processed grass’. Except for a brief period during the gold rushes of the 1860s, wool, meat and dairy products were by far the highest proportion of New Zealand exports by value, from the 1850s, when statistics were first collected, until the 1970s, when there was a great diversification.</a:t>
            </a:r>
            <a:endParaRPr sz="1200">
              <a:solidFill>
                <a:srgbClr val="333333"/>
              </a:solidFill>
              <a:highlight>
                <a:srgbClr val="F9F7F4"/>
              </a:highlight>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NZ Economy</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following </a:t>
            </a:r>
            <a:r>
              <a:rPr lang="en" sz="3000" u="sng">
                <a:solidFill>
                  <a:schemeClr val="hlink"/>
                </a:solidFill>
                <a:hlinkClick r:id="rId3"/>
              </a:rPr>
              <a:t>video</a:t>
            </a:r>
            <a:r>
              <a:rPr lang="en" sz="3000"/>
              <a:t> about what is the NZ economy?</a:t>
            </a:r>
            <a:endParaRPr sz="3000"/>
          </a:p>
        </p:txBody>
      </p:sp>
      <p:pic>
        <p:nvPicPr>
          <p:cNvPr id="158" name="Google Shape;158;p31"/>
          <p:cNvPicPr preferRelativeResize="0"/>
          <p:nvPr/>
        </p:nvPicPr>
        <p:blipFill>
          <a:blip r:embed="rId4">
            <a:alphaModFix/>
          </a:blip>
          <a:stretch>
            <a:fillRect/>
          </a:stretch>
        </p:blipFill>
        <p:spPr>
          <a:xfrm>
            <a:off x="4018050" y="1380925"/>
            <a:ext cx="4027926" cy="23816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When New Zealand started to use money instead of trading it became more important to the world’s economy.</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Māori had to adapt from doing trading to using money.</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Pakeha Trading</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Pakeha had to use barter as a system with Māori too.</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It was the only way for the two races to work together.</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products that the Pakeha traded on the right explain which ones you think are most important and why.</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Gold</a:t>
            </a: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Iron Tools</a:t>
            </a:r>
            <a:endParaRPr/>
          </a:p>
        </p:txBody>
      </p:sp>
      <p:sp>
        <p:nvSpPr>
          <p:cNvPr id="187" name="Google Shape;187;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8" name="Google Shape;188;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             </a:t>
            </a:r>
            <a:r>
              <a:rPr lang="en">
                <a:solidFill>
                  <a:schemeClr val="dk1"/>
                </a:solidFill>
              </a:rPr>
              <a:t>Butter</a:t>
            </a:r>
            <a:endParaRPr>
              <a:solidFill>
                <a:schemeClr val="dk1"/>
              </a:solidFill>
            </a:endParaRPr>
          </a:p>
        </p:txBody>
      </p:sp>
      <p:sp>
        <p:nvSpPr>
          <p:cNvPr id="190" name="Google Shape;190;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Meat</a:t>
            </a:r>
            <a:r>
              <a:rPr lang="en" sz="1800">
                <a:solidFill>
                  <a:srgbClr val="595959"/>
                </a:solidFill>
              </a:rPr>
              <a:t>    </a:t>
            </a:r>
            <a:endParaRPr>
              <a:solidFill>
                <a:srgbClr val="595959"/>
              </a:solidFill>
            </a:endParaRPr>
          </a:p>
        </p:txBody>
      </p:sp>
      <p:sp>
        <p:nvSpPr>
          <p:cNvPr id="191" name="Google Shape;191;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Cooking Utensils</a:t>
            </a:r>
            <a:endParaRPr/>
          </a:p>
        </p:txBody>
      </p:sp>
      <p:sp>
        <p:nvSpPr>
          <p:cNvPr id="194" name="Google Shape;194;p35"/>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Muskets</a:t>
            </a:r>
            <a:endParaRPr/>
          </a:p>
        </p:txBody>
      </p:sp>
      <p:sp>
        <p:nvSpPr>
          <p:cNvPr id="195" name="Google Shape;195;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6" name="Google Shape;196;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Blankets</a:t>
            </a:r>
            <a:endParaRPr/>
          </a:p>
        </p:txBody>
      </p:sp>
      <p:sp>
        <p:nvSpPr>
          <p:cNvPr id="198" name="Google Shape;198;p35"/>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a:t>
            </a:r>
            <a:r>
              <a:rPr lang="en">
                <a:solidFill>
                  <a:schemeClr val="dk1"/>
                </a:solidFill>
              </a:rPr>
              <a:t>Tobacco</a:t>
            </a:r>
            <a:r>
              <a:rPr lang="en" sz="1800">
                <a:solidFill>
                  <a:schemeClr val="dk2"/>
                </a:solidFill>
              </a:rPr>
              <a:t>    </a:t>
            </a:r>
            <a:endParaRPr/>
          </a:p>
        </p:txBody>
      </p:sp>
      <p:sp>
        <p:nvSpPr>
          <p:cNvPr id="199" name="Google Shape;199;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Trinkets</a:t>
            </a:r>
            <a:endParaRPr/>
          </a:p>
        </p:txBody>
      </p:sp>
      <p:sp>
        <p:nvSpPr>
          <p:cNvPr id="202" name="Google Shape;202;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Clothing</a:t>
            </a:r>
            <a:endParaRPr/>
          </a:p>
        </p:txBody>
      </p:sp>
      <p:pic>
        <p:nvPicPr>
          <p:cNvPr id="203" name="Google Shape;203;p35"/>
          <p:cNvPicPr preferRelativeResize="0"/>
          <p:nvPr/>
        </p:nvPicPr>
        <p:blipFill>
          <a:blip r:embed="rId3">
            <a:alphaModFix/>
          </a:blip>
          <a:stretch>
            <a:fillRect/>
          </a:stretch>
        </p:blipFill>
        <p:spPr>
          <a:xfrm>
            <a:off x="7599150" y="2173925"/>
            <a:ext cx="1252176" cy="621950"/>
          </a:xfrm>
          <a:prstGeom prst="rect">
            <a:avLst/>
          </a:prstGeom>
          <a:noFill/>
          <a:ln>
            <a:noFill/>
          </a:ln>
        </p:spPr>
      </p:pic>
      <p:pic>
        <p:nvPicPr>
          <p:cNvPr id="204" name="Google Shape;204;p35" title="Free photo: alpaca, blanket, wool blanket, winter, warmth, textile ..."/>
          <p:cNvPicPr preferRelativeResize="0"/>
          <p:nvPr/>
        </p:nvPicPr>
        <p:blipFill>
          <a:blip r:embed="rId4">
            <a:alphaModFix/>
          </a:blip>
          <a:stretch>
            <a:fillRect/>
          </a:stretch>
        </p:blipFill>
        <p:spPr>
          <a:xfrm>
            <a:off x="6111750" y="3196075"/>
            <a:ext cx="1252175" cy="621950"/>
          </a:xfrm>
          <a:prstGeom prst="rect">
            <a:avLst/>
          </a:prstGeom>
          <a:noFill/>
          <a:ln>
            <a:noFill/>
          </a:ln>
        </p:spPr>
      </p:pic>
      <p:pic>
        <p:nvPicPr>
          <p:cNvPr id="205" name="Google Shape;205;p35" title="File:DunhillLightFlake.jpg - Wikimedia Commons"/>
          <p:cNvPicPr preferRelativeResize="0"/>
          <p:nvPr/>
        </p:nvPicPr>
        <p:blipFill>
          <a:blip r:embed="rId5">
            <a:alphaModFix/>
          </a:blip>
          <a:stretch>
            <a:fillRect/>
          </a:stretch>
        </p:blipFill>
        <p:spPr>
          <a:xfrm>
            <a:off x="7599150" y="3196075"/>
            <a:ext cx="1252173" cy="621949"/>
          </a:xfrm>
          <a:prstGeom prst="rect">
            <a:avLst/>
          </a:prstGeom>
          <a:noFill/>
          <a:ln>
            <a:noFill/>
          </a:ln>
        </p:spPr>
      </p:pic>
      <p:pic>
        <p:nvPicPr>
          <p:cNvPr id="206" name="Google Shape;206;p35"/>
          <p:cNvPicPr preferRelativeResize="0"/>
          <p:nvPr/>
        </p:nvPicPr>
        <p:blipFill>
          <a:blip r:embed="rId6">
            <a:alphaModFix/>
          </a:blip>
          <a:stretch>
            <a:fillRect/>
          </a:stretch>
        </p:blipFill>
        <p:spPr>
          <a:xfrm>
            <a:off x="6111750" y="4136525"/>
            <a:ext cx="1252176" cy="621950"/>
          </a:xfrm>
          <a:prstGeom prst="rect">
            <a:avLst/>
          </a:prstGeom>
          <a:noFill/>
          <a:ln>
            <a:noFill/>
          </a:ln>
        </p:spPr>
      </p:pic>
      <p:pic>
        <p:nvPicPr>
          <p:cNvPr id="207" name="Google Shape;207;p35"/>
          <p:cNvPicPr preferRelativeResize="0"/>
          <p:nvPr/>
        </p:nvPicPr>
        <p:blipFill>
          <a:blip r:embed="rId7">
            <a:alphaModFix/>
          </a:blip>
          <a:stretch>
            <a:fillRect/>
          </a:stretch>
        </p:blipFill>
        <p:spPr>
          <a:xfrm>
            <a:off x="7599150" y="4136525"/>
            <a:ext cx="1252175" cy="621951"/>
          </a:xfrm>
          <a:prstGeom prst="rect">
            <a:avLst/>
          </a:prstGeom>
          <a:noFill/>
          <a:ln>
            <a:noFill/>
          </a:ln>
        </p:spPr>
      </p:pic>
      <p:pic>
        <p:nvPicPr>
          <p:cNvPr id="208" name="Google Shape;208;p35"/>
          <p:cNvPicPr preferRelativeResize="0"/>
          <p:nvPr/>
        </p:nvPicPr>
        <p:blipFill>
          <a:blip r:embed="rId8">
            <a:alphaModFix/>
          </a:blip>
          <a:stretch>
            <a:fillRect/>
          </a:stretch>
        </p:blipFill>
        <p:spPr>
          <a:xfrm>
            <a:off x="6111750" y="2173925"/>
            <a:ext cx="1252174" cy="621950"/>
          </a:xfrm>
          <a:prstGeom prst="rect">
            <a:avLst/>
          </a:prstGeom>
          <a:noFill/>
          <a:ln>
            <a:noFill/>
          </a:ln>
        </p:spPr>
      </p:pic>
      <p:pic>
        <p:nvPicPr>
          <p:cNvPr id="209" name="Google Shape;209;p35"/>
          <p:cNvPicPr preferRelativeResize="0"/>
          <p:nvPr/>
        </p:nvPicPr>
        <p:blipFill>
          <a:blip r:embed="rId9">
            <a:alphaModFix/>
          </a:blip>
          <a:stretch>
            <a:fillRect/>
          </a:stretch>
        </p:blipFill>
        <p:spPr>
          <a:xfrm>
            <a:off x="6111750" y="1036600"/>
            <a:ext cx="1252175" cy="805600"/>
          </a:xfrm>
          <a:prstGeom prst="rect">
            <a:avLst/>
          </a:prstGeom>
          <a:noFill/>
          <a:ln>
            <a:noFill/>
          </a:ln>
        </p:spPr>
      </p:pic>
      <p:pic>
        <p:nvPicPr>
          <p:cNvPr id="210" name="Google Shape;210;p35"/>
          <p:cNvPicPr preferRelativeResize="0"/>
          <p:nvPr/>
        </p:nvPicPr>
        <p:blipFill>
          <a:blip r:embed="rId10">
            <a:alphaModFix/>
          </a:blip>
          <a:stretch>
            <a:fillRect/>
          </a:stretch>
        </p:blipFill>
        <p:spPr>
          <a:xfrm>
            <a:off x="7599150" y="1036600"/>
            <a:ext cx="1252173" cy="805599"/>
          </a:xfrm>
          <a:prstGeom prst="rect">
            <a:avLst/>
          </a:prstGeom>
          <a:noFill/>
          <a:ln>
            <a:noFill/>
          </a:ln>
        </p:spPr>
      </p:pic>
      <p:pic>
        <p:nvPicPr>
          <p:cNvPr descr="Free picture: cast iron, hand tool, metal, metal gear, metallic ..." id="211" name="Google Shape;211;p35"/>
          <p:cNvPicPr preferRelativeResize="0"/>
          <p:nvPr/>
        </p:nvPicPr>
        <p:blipFill>
          <a:blip r:embed="rId11">
            <a:alphaModFix/>
          </a:blip>
          <a:stretch>
            <a:fillRect/>
          </a:stretch>
        </p:blipFill>
        <p:spPr>
          <a:xfrm>
            <a:off x="6111750" y="112600"/>
            <a:ext cx="1252173" cy="621949"/>
          </a:xfrm>
          <a:prstGeom prst="rect">
            <a:avLst/>
          </a:prstGeom>
          <a:noFill/>
          <a:ln>
            <a:noFill/>
          </a:ln>
        </p:spPr>
      </p:pic>
      <p:pic>
        <p:nvPicPr>
          <p:cNvPr id="212" name="Google Shape;212;p35"/>
          <p:cNvPicPr preferRelativeResize="0"/>
          <p:nvPr/>
        </p:nvPicPr>
        <p:blipFill>
          <a:blip r:embed="rId12">
            <a:alphaModFix/>
          </a:blip>
          <a:stretch>
            <a:fillRect/>
          </a:stretch>
        </p:blipFill>
        <p:spPr>
          <a:xfrm>
            <a:off x="7599150" y="112600"/>
            <a:ext cx="1252176" cy="621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8" name="Google Shape;218;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000000"/>
                </a:solidFill>
                <a:highlight>
                  <a:srgbClr val="FFFFFF"/>
                </a:highlight>
                <a:latin typeface="Comfortaa"/>
                <a:ea typeface="Comfortaa"/>
                <a:cs typeface="Comfortaa"/>
                <a:sym typeface="Comfortaa"/>
              </a:rPr>
              <a:t>The system of bartering or trading was an important system which the Māori and Pakeha used at first</a:t>
            </a:r>
            <a:r>
              <a:rPr lang="en" sz="1400">
                <a:solidFill>
                  <a:srgbClr val="000000"/>
                </a:solidFill>
                <a:highlight>
                  <a:srgbClr val="FFFFFF"/>
                </a:highlight>
                <a:latin typeface="Comfortaa"/>
                <a:ea typeface="Comfortaa"/>
                <a:cs typeface="Comfortaa"/>
                <a:sym typeface="Comfortaa"/>
              </a:rPr>
              <a:t>. But then the Pakeha created money using banknotes and coins which they thought was be easier to use like the rest of the world. The Māori had to adapt to that system as well.</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chemeClr val="dk1"/>
                </a:solidFill>
                <a:latin typeface="Comfortaa"/>
                <a:ea typeface="Comfortaa"/>
                <a:cs typeface="Comfortaa"/>
                <a:sym typeface="Comfortaa"/>
              </a:rPr>
              <a:t>Look at this </a:t>
            </a:r>
            <a:r>
              <a:rPr lang="en" sz="1400" u="sng">
                <a:solidFill>
                  <a:srgbClr val="1155CC"/>
                </a:solidFill>
                <a:latin typeface="Comfortaa"/>
                <a:ea typeface="Comfortaa"/>
                <a:cs typeface="Comfortaa"/>
                <a:sym typeface="Comfortaa"/>
                <a:hlinkClick r:id="rId3">
                  <a:extLst>
                    <a:ext uri="{A12FA001-AC4F-418D-AE19-62706E023703}">
                      <ahyp:hlinkClr val="tx"/>
                    </a:ext>
                  </a:extLst>
                </a:hlinkClick>
              </a:rPr>
              <a:t>link</a:t>
            </a:r>
            <a:r>
              <a:rPr lang="en" sz="1400">
                <a:solidFill>
                  <a:schemeClr val="dk1"/>
                </a:solidFill>
                <a:latin typeface="Comfortaa"/>
                <a:ea typeface="Comfortaa"/>
                <a:cs typeface="Comfortaa"/>
                <a:sym typeface="Comfortaa"/>
              </a:rPr>
              <a:t> about the first money in NZ. Then summarise the main points in your Global Studies books and draw what it is about to </a:t>
            </a:r>
            <a:r>
              <a:rPr b="1" lang="en" sz="1800" u="sng">
                <a:solidFill>
                  <a:srgbClr val="1C1C1C"/>
                </a:solidFill>
              </a:rPr>
              <a:t>AT LEAST A YEAR SEVEN STANDARD</a:t>
            </a:r>
            <a:r>
              <a:rPr lang="en" sz="1400">
                <a:solidFill>
                  <a:srgbClr val="333333"/>
                </a:solidFill>
                <a:highlight>
                  <a:srgbClr val="FFFFFF"/>
                </a:highlight>
                <a:latin typeface="Comfortaa"/>
                <a:ea typeface="Comfortaa"/>
                <a:cs typeface="Comfortaa"/>
                <a:sym typeface="Comfortaa"/>
              </a:rPr>
              <a:t>.</a:t>
            </a:r>
            <a:endParaRPr sz="1400">
              <a:latin typeface="Comfortaa"/>
              <a:ea typeface="Comfortaa"/>
              <a:cs typeface="Comfortaa"/>
              <a:sym typeface="Comfortaa"/>
            </a:endParaRPr>
          </a:p>
        </p:txBody>
      </p:sp>
      <p:pic>
        <p:nvPicPr>
          <p:cNvPr id="219" name="Google Shape;219;p36"/>
          <p:cNvPicPr preferRelativeResize="0"/>
          <p:nvPr/>
        </p:nvPicPr>
        <p:blipFill>
          <a:blip r:embed="rId4">
            <a:alphaModFix/>
          </a:blip>
          <a:stretch>
            <a:fillRect/>
          </a:stretch>
        </p:blipFill>
        <p:spPr>
          <a:xfrm>
            <a:off x="2465363" y="2182250"/>
            <a:ext cx="4213274" cy="280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nvSpPr>
        <p:spPr>
          <a:xfrm>
            <a:off x="0" y="513350"/>
            <a:ext cx="9144000" cy="2681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en" sz="1750">
                <a:solidFill>
                  <a:srgbClr val="010101"/>
                </a:solidFill>
                <a:highlight>
                  <a:srgbClr val="F9F7F4"/>
                </a:highlight>
                <a:latin typeface="Georgia"/>
                <a:ea typeface="Georgia"/>
                <a:cs typeface="Georgia"/>
                <a:sym typeface="Georgia"/>
              </a:rPr>
              <a:t>New Zealand currency</a:t>
            </a:r>
            <a:endParaRPr sz="1750">
              <a:solidFill>
                <a:srgbClr val="010101"/>
              </a:solidFill>
              <a:highlight>
                <a:srgbClr val="F9F7F4"/>
              </a:highlight>
              <a:latin typeface="Georgia"/>
              <a:ea typeface="Georgia"/>
              <a:cs typeface="Georgia"/>
              <a:sym typeface="Georgia"/>
            </a:endParaRPr>
          </a:p>
          <a:p>
            <a:pPr indent="0" lvl="0" marL="0" rtl="0" algn="l">
              <a:lnSpc>
                <a:spcPct val="160000"/>
              </a:lnSpc>
              <a:spcBef>
                <a:spcPts val="800"/>
              </a:spcBef>
              <a:spcAft>
                <a:spcPts val="0"/>
              </a:spcAft>
              <a:buNone/>
            </a:pPr>
            <a:r>
              <a:rPr lang="en" sz="1300">
                <a:solidFill>
                  <a:schemeClr val="dk1"/>
                </a:solidFill>
                <a:highlight>
                  <a:srgbClr val="F9F7F4"/>
                </a:highlight>
                <a:latin typeface="Georgia"/>
                <a:ea typeface="Georgia"/>
                <a:cs typeface="Georgia"/>
                <a:sym typeface="Georgia"/>
              </a:rPr>
              <a:t>New Zealand issued a national currency in the early 1930s – the last British dominion to do so. In the 1920s there had been a move worldwide for countries to establish central banks which issued national currencies, and </a:t>
            </a:r>
            <a:r>
              <a:rPr lang="en" sz="1300">
                <a:solidFill>
                  <a:schemeClr val="dk1"/>
                </a:solidFill>
                <a:highlight>
                  <a:srgbClr val="F9F7F4"/>
                </a:highlight>
                <a:uFill>
                  <a:noFill/>
                </a:uFill>
                <a:latin typeface="Georgia"/>
                <a:ea typeface="Georgia"/>
                <a:cs typeface="Georgia"/>
                <a:sym typeface="Georgia"/>
                <a:hlinkClick r:id="rId3">
                  <a:extLst>
                    <a:ext uri="{A12FA001-AC4F-418D-AE19-62706E023703}">
                      <ahyp:hlinkClr val="tx"/>
                    </a:ext>
                  </a:extLst>
                </a:hlinkClick>
              </a:rPr>
              <a:t>New Zealand’s Reserve Bank </a:t>
            </a:r>
            <a:r>
              <a:rPr lang="en" sz="1300">
                <a:solidFill>
                  <a:schemeClr val="dk1"/>
                </a:solidFill>
                <a:highlight>
                  <a:srgbClr val="F9F7F4"/>
                </a:highlight>
                <a:latin typeface="Georgia"/>
                <a:ea typeface="Georgia"/>
                <a:cs typeface="Georgia"/>
                <a:sym typeface="Georgia"/>
              </a:rPr>
              <a:t>was set up in 1934.</a:t>
            </a:r>
            <a:endParaRPr sz="1300">
              <a:solidFill>
                <a:schemeClr val="dk1"/>
              </a:solidFill>
              <a:highlight>
                <a:srgbClr val="F9F7F4"/>
              </a:highlight>
              <a:latin typeface="Georgia"/>
              <a:ea typeface="Georgia"/>
              <a:cs typeface="Georgia"/>
              <a:sym typeface="Georgia"/>
            </a:endParaRPr>
          </a:p>
          <a:p>
            <a:pPr indent="0" lvl="0" marL="0" rtl="0" algn="l">
              <a:lnSpc>
                <a:spcPct val="160000"/>
              </a:lnSpc>
              <a:spcBef>
                <a:spcPts val="2000"/>
              </a:spcBef>
              <a:spcAft>
                <a:spcPts val="2000"/>
              </a:spcAft>
              <a:buNone/>
            </a:pPr>
            <a:r>
              <a:rPr lang="en" sz="1300">
                <a:solidFill>
                  <a:schemeClr val="dk1"/>
                </a:solidFill>
                <a:highlight>
                  <a:srgbClr val="F9F7F4"/>
                </a:highlight>
                <a:latin typeface="Georgia"/>
                <a:ea typeface="Georgia"/>
                <a:cs typeface="Georgia"/>
                <a:sym typeface="Georgia"/>
              </a:rPr>
              <a:t>New Zealand coins (first issued in 1933) and banknotes (1934) featured New Zealand images, including native birds, Māori designs, the </a:t>
            </a:r>
            <a:r>
              <a:rPr lang="en" sz="1300">
                <a:solidFill>
                  <a:schemeClr val="dk1"/>
                </a:solidFill>
                <a:highlight>
                  <a:srgbClr val="F9F7F4"/>
                </a:highlight>
                <a:uFill>
                  <a:noFill/>
                </a:uFill>
                <a:latin typeface="Georgia"/>
                <a:ea typeface="Georgia"/>
                <a:cs typeface="Georgia"/>
                <a:sym typeface="Georgia"/>
                <a:hlinkClick r:id="rId4">
                  <a:extLst>
                    <a:ext uri="{A12FA001-AC4F-418D-AE19-62706E023703}">
                      <ahyp:hlinkClr val="tx"/>
                    </a:ext>
                  </a:extLst>
                </a:hlinkClick>
              </a:rPr>
              <a:t>coat of arms</a:t>
            </a:r>
            <a:r>
              <a:rPr lang="en" sz="1300">
                <a:solidFill>
                  <a:schemeClr val="dk1"/>
                </a:solidFill>
                <a:highlight>
                  <a:srgbClr val="F9F7F4"/>
                </a:highlight>
                <a:latin typeface="Georgia"/>
                <a:ea typeface="Georgia"/>
                <a:cs typeface="Georgia"/>
                <a:sym typeface="Georgia"/>
              </a:rPr>
              <a:t> and the </a:t>
            </a:r>
            <a:r>
              <a:rPr lang="en" sz="1300">
                <a:solidFill>
                  <a:schemeClr val="dk1"/>
                </a:solidFill>
                <a:highlight>
                  <a:srgbClr val="F9F7F4"/>
                </a:highlight>
                <a:uFill>
                  <a:noFill/>
                </a:uFill>
                <a:latin typeface="Georgia"/>
                <a:ea typeface="Georgia"/>
                <a:cs typeface="Georgia"/>
                <a:sym typeface="Georgia"/>
                <a:hlinkClick r:id="rId5">
                  <a:extLst>
                    <a:ext uri="{A12FA001-AC4F-418D-AE19-62706E023703}">
                      <ahyp:hlinkClr val="tx"/>
                    </a:ext>
                  </a:extLst>
                </a:hlinkClick>
              </a:rPr>
              <a:t>Māori King Tāwhiao</a:t>
            </a:r>
            <a:r>
              <a:rPr lang="en" sz="1300">
                <a:solidFill>
                  <a:schemeClr val="dk1"/>
                </a:solidFill>
                <a:highlight>
                  <a:srgbClr val="F9F7F4"/>
                </a:highlight>
                <a:latin typeface="Georgia"/>
                <a:ea typeface="Georgia"/>
                <a:cs typeface="Georgia"/>
                <a:sym typeface="Georgia"/>
              </a:rPr>
              <a:t>. The first series of notes was temporary, and a second series was issued in 1940.</a:t>
            </a:r>
            <a:endParaRPr sz="1300">
              <a:solidFill>
                <a:schemeClr val="dk1"/>
              </a:solidFill>
              <a:highlight>
                <a:srgbClr val="F9F7F4"/>
              </a:highlight>
              <a:latin typeface="Georgia"/>
              <a:ea typeface="Georgia"/>
              <a:cs typeface="Georgia"/>
              <a:sym typeface="Georgia"/>
            </a:endParaRPr>
          </a:p>
        </p:txBody>
      </p:sp>
      <p:sp>
        <p:nvSpPr>
          <p:cNvPr id="225" name="Google Shape;225;p37"/>
          <p:cNvSpPr txBox="1"/>
          <p:nvPr/>
        </p:nvSpPr>
        <p:spPr>
          <a:xfrm>
            <a:off x="0" y="3102300"/>
            <a:ext cx="9144000" cy="2041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en" sz="1750">
                <a:solidFill>
                  <a:srgbClr val="010101"/>
                </a:solidFill>
                <a:highlight>
                  <a:srgbClr val="F9F7F4"/>
                </a:highlight>
                <a:latin typeface="Georgia"/>
                <a:ea typeface="Georgia"/>
                <a:cs typeface="Georgia"/>
                <a:sym typeface="Georgia"/>
              </a:rPr>
              <a:t>Decimal currency</a:t>
            </a:r>
            <a:endParaRPr sz="1750">
              <a:solidFill>
                <a:srgbClr val="010101"/>
              </a:solidFill>
              <a:highlight>
                <a:srgbClr val="F9F7F4"/>
              </a:highlight>
              <a:latin typeface="Georgia"/>
              <a:ea typeface="Georgia"/>
              <a:cs typeface="Georgia"/>
              <a:sym typeface="Georgia"/>
            </a:endParaRPr>
          </a:p>
          <a:p>
            <a:pPr indent="0" lvl="0" marL="0" rtl="0" algn="l">
              <a:lnSpc>
                <a:spcPct val="160000"/>
              </a:lnSpc>
              <a:spcBef>
                <a:spcPts val="800"/>
              </a:spcBef>
              <a:spcAft>
                <a:spcPts val="0"/>
              </a:spcAft>
              <a:buNone/>
            </a:pPr>
            <a:r>
              <a:rPr lang="en" sz="1300">
                <a:solidFill>
                  <a:srgbClr val="333333"/>
                </a:solidFill>
                <a:highlight>
                  <a:srgbClr val="F9F7F4"/>
                </a:highlight>
                <a:latin typeface="Georgia"/>
                <a:ea typeface="Georgia"/>
                <a:cs typeface="Georgia"/>
                <a:sym typeface="Georgia"/>
              </a:rPr>
              <a:t>New Zealand adopted decimal currency (where units are based on powers of 10) in 1967.</a:t>
            </a:r>
            <a:endParaRPr sz="1300">
              <a:solidFill>
                <a:srgbClr val="333333"/>
              </a:solidFill>
              <a:highlight>
                <a:srgbClr val="F9F7F4"/>
              </a:highlight>
              <a:latin typeface="Georgia"/>
              <a:ea typeface="Georgia"/>
              <a:cs typeface="Georgia"/>
              <a:sym typeface="Georgia"/>
            </a:endParaRPr>
          </a:p>
          <a:p>
            <a:pPr indent="0" lvl="0" marL="0" rtl="0" algn="l">
              <a:lnSpc>
                <a:spcPct val="160000"/>
              </a:lnSpc>
              <a:spcBef>
                <a:spcPts val="2000"/>
              </a:spcBef>
              <a:spcAft>
                <a:spcPts val="2000"/>
              </a:spcAft>
              <a:buNone/>
            </a:pPr>
            <a:r>
              <a:rPr lang="en" sz="1300">
                <a:solidFill>
                  <a:srgbClr val="333333"/>
                </a:solidFill>
                <a:highlight>
                  <a:srgbClr val="F9F7F4"/>
                </a:highlight>
                <a:latin typeface="Georgia"/>
                <a:ea typeface="Georgia"/>
                <a:cs typeface="Georgia"/>
                <a:sym typeface="Georgia"/>
              </a:rPr>
              <a:t>The banknotes all had the same design on the front – </a:t>
            </a:r>
            <a:r>
              <a:rPr lang="en" sz="1300">
                <a:solidFill>
                  <a:srgbClr val="3C5EBF"/>
                </a:solidFill>
                <a:highlight>
                  <a:srgbClr val="F9F7F4"/>
                </a:highlight>
                <a:uFill>
                  <a:noFill/>
                </a:uFill>
                <a:latin typeface="Georgia"/>
                <a:ea typeface="Georgia"/>
                <a:cs typeface="Georgia"/>
                <a:sym typeface="Georgia"/>
                <a:hlinkClick r:id="rId6">
                  <a:extLst>
                    <a:ext uri="{A12FA001-AC4F-418D-AE19-62706E023703}">
                      <ahyp:hlinkClr val="tx"/>
                    </a:ext>
                  </a:extLst>
                </a:hlinkClick>
              </a:rPr>
              <a:t>Queen Elizabeth</a:t>
            </a:r>
            <a:r>
              <a:rPr lang="en" sz="1300">
                <a:solidFill>
                  <a:srgbClr val="333333"/>
                </a:solidFill>
                <a:highlight>
                  <a:srgbClr val="F9F7F4"/>
                </a:highlight>
                <a:latin typeface="Georgia"/>
                <a:ea typeface="Georgia"/>
                <a:cs typeface="Georgia"/>
                <a:sym typeface="Georgia"/>
              </a:rPr>
              <a:t>, and a watermark of British navigator </a:t>
            </a:r>
            <a:r>
              <a:rPr lang="en" sz="1300">
                <a:solidFill>
                  <a:srgbClr val="3C5EBF"/>
                </a:solidFill>
                <a:highlight>
                  <a:srgbClr val="F9F7F4"/>
                </a:highlight>
                <a:uFill>
                  <a:noFill/>
                </a:uFill>
                <a:latin typeface="Georgia"/>
                <a:ea typeface="Georgia"/>
                <a:cs typeface="Georgia"/>
                <a:sym typeface="Georgia"/>
                <a:hlinkClick r:id="rId7">
                  <a:extLst>
                    <a:ext uri="{A12FA001-AC4F-418D-AE19-62706E023703}">
                      <ahyp:hlinkClr val="tx"/>
                    </a:ext>
                  </a:extLst>
                </a:hlinkClick>
              </a:rPr>
              <a:t>James Cook</a:t>
            </a:r>
            <a:r>
              <a:rPr lang="en" sz="1300">
                <a:solidFill>
                  <a:srgbClr val="333333"/>
                </a:solidFill>
                <a:highlight>
                  <a:srgbClr val="F9F7F4"/>
                </a:highlight>
                <a:latin typeface="Georgia"/>
                <a:ea typeface="Georgia"/>
                <a:cs typeface="Georgia"/>
                <a:sym typeface="Georgia"/>
              </a:rPr>
              <a:t>. The reverse sides featured different designs of native birds and plants. Designing the new coins was an extended and controversial process. Designs by New Zealander </a:t>
            </a:r>
            <a:r>
              <a:rPr lang="en" sz="1300">
                <a:solidFill>
                  <a:srgbClr val="3C5EBF"/>
                </a:solidFill>
                <a:highlight>
                  <a:srgbClr val="F9F7F4"/>
                </a:highlight>
                <a:uFill>
                  <a:noFill/>
                </a:uFill>
                <a:latin typeface="Georgia"/>
                <a:ea typeface="Georgia"/>
                <a:cs typeface="Georgia"/>
                <a:sym typeface="Georgia"/>
                <a:hlinkClick r:id="rId8">
                  <a:extLst>
                    <a:ext uri="{A12FA001-AC4F-418D-AE19-62706E023703}">
                      <ahyp:hlinkClr val="tx"/>
                    </a:ext>
                  </a:extLst>
                </a:hlinkClick>
              </a:rPr>
              <a:t>James Berry</a:t>
            </a:r>
            <a:r>
              <a:rPr lang="en" sz="1300">
                <a:solidFill>
                  <a:srgbClr val="333333"/>
                </a:solidFill>
                <a:highlight>
                  <a:srgbClr val="F9F7F4"/>
                </a:highlight>
                <a:latin typeface="Georgia"/>
                <a:ea typeface="Georgia"/>
                <a:cs typeface="Georgia"/>
                <a:sym typeface="Georgia"/>
              </a:rPr>
              <a:t> were eventually chosen.</a:t>
            </a:r>
            <a:endParaRPr sz="1300">
              <a:solidFill>
                <a:srgbClr val="333333"/>
              </a:solidFill>
              <a:highlight>
                <a:srgbClr val="F9F7F4"/>
              </a:highlight>
              <a:latin typeface="Georgia"/>
              <a:ea typeface="Georgia"/>
              <a:cs typeface="Georgia"/>
              <a:sym typeface="Georgia"/>
            </a:endParaRPr>
          </a:p>
        </p:txBody>
      </p:sp>
      <p:sp>
        <p:nvSpPr>
          <p:cNvPr id="226" name="Google Shape;226;p37"/>
          <p:cNvSpPr txBox="1"/>
          <p:nvPr/>
        </p:nvSpPr>
        <p:spPr>
          <a:xfrm>
            <a:off x="2280525" y="49350"/>
            <a:ext cx="4531500" cy="47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u="sng">
                <a:solidFill>
                  <a:schemeClr val="dk2"/>
                </a:solidFill>
              </a:rPr>
              <a:t>First Banknotes And Coins In NZ</a:t>
            </a:r>
            <a:endParaRPr b="1" sz="1800" u="sng">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32" name="Google Shape;232;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250 years after Pakeha came to NZ was when the world impacted on NZ’s economy. </a:t>
            </a:r>
            <a:r>
              <a:rPr lang="en" sz="1800">
                <a:solidFill>
                  <a:srgbClr val="333333"/>
                </a:solidFill>
                <a:highlight>
                  <a:schemeClr val="lt1"/>
                </a:highlight>
              </a:rPr>
              <a:t>NZ became a more specialised economy within the country and in the world economy.</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NZ’s economic history</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“Economic history of NZ.”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topic from the link about the events of the economy.</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Maori would find it to be important from that topic.</a:t>
            </a:r>
            <a:endParaRPr sz="1800">
              <a:solidFill>
                <a:schemeClr val="dk1"/>
              </a:solidFill>
              <a:highlight>
                <a:schemeClr val="lt1"/>
              </a:highlight>
            </a:endParaRPr>
          </a:p>
        </p:txBody>
      </p:sp>
      <p:pic>
        <p:nvPicPr>
          <p:cNvPr id="233" name="Google Shape;233;p38"/>
          <p:cNvPicPr preferRelativeResize="0"/>
          <p:nvPr/>
        </p:nvPicPr>
        <p:blipFill>
          <a:blip r:embed="rId4">
            <a:alphaModFix/>
          </a:blip>
          <a:stretch>
            <a:fillRect/>
          </a:stretch>
        </p:blipFill>
        <p:spPr>
          <a:xfrm>
            <a:off x="6545375" y="197450"/>
            <a:ext cx="2398975" cy="15006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