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7232650" cx="12858750"/>
  <p:notesSz cx="6858000" cy="91440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ikv5NwfEX2X/Dcza1N+FQfSxfM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183" orient="horz"/>
        <p:guide pos="7497"/>
        <p:guide pos="69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sWD9SYj9z3nuFbQWo9J_vHQYYN2Qj-GJ/edit#slide=id.gd2863401fe_0_87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binary-binary-code-binary-system-2910663/" TargetMode="External"/><Relationship Id="rId3" Type="http://schemas.openxmlformats.org/officeDocument/2006/relationships/hyperlink" Target="https://pixabay.com/photos/technology-computer-code-javascript-1283624/" TargetMode="External"/><Relationship Id="rId4" Type="http://schemas.openxmlformats.org/officeDocument/2006/relationships/hyperlink" Target="https://pixabay.com/photos/code-html-digital-coding-web-1076533/" TargetMode="External"/><Relationship Id="rId9" Type="http://schemas.openxmlformats.org/officeDocument/2006/relationships/hyperlink" Target="https://www.bromefields.com/free-twinkle-lights-chevron-infinity-scarf-knitting-pattern/" TargetMode="External"/><Relationship Id="rId5" Type="http://schemas.openxmlformats.org/officeDocument/2006/relationships/hyperlink" Target="https://unsplash.com/photos/io0ZLYbu31s?utm_source=unsplash&amp;utm_medium=referral&amp;utm_content=creditShareLink" TargetMode="External"/><Relationship Id="rId6" Type="http://schemas.openxmlformats.org/officeDocument/2006/relationships/hyperlink" Target="https://unsplash.com/photos/hLvQ4-QEBAE?utm_source=unsplash&amp;utm_medium=referral&amp;utm_content=creditShareLink" TargetMode="External"/><Relationship Id="rId7" Type="http://schemas.openxmlformats.org/officeDocument/2006/relationships/hyperlink" Target="https://unsplash.com/photos/RLw-UC03Gwc?utm_source=unsplash&amp;utm_medium=referral&amp;utm_content=creditShareLink" TargetMode="External"/><Relationship Id="rId8" Type="http://schemas.openxmlformats.org/officeDocument/2006/relationships/hyperlink" Target="https://en.wikipedia.org/wiki/File:Lava_lamp_flowchart.sv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bc.co.uk/bitesize/guides/zpp49j6/revision/1" TargetMode="External"/><Relationship Id="rId3" Type="http://schemas.openxmlformats.org/officeDocument/2006/relationships/hyperlink" Target="https://pixabay.com/photos/tea-hot-cup-table-tea-time-break-2356764/" TargetMode="External"/><Relationship Id="rId4" Type="http://schemas.openxmlformats.org/officeDocument/2006/relationships/hyperlink" Target="https://pixabay.com/photos/phone-display-apps-applications-292994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web-web-developer-1935737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2" name="Google Shape;32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3" name="Google Shape;33;p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ed5bf489f_0_2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ced5bf489f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ced5bf489f_0_2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gced5bf489f_0_253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33" name="Google Shape;233;gced5bf489f_0_253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34" name="Google Shape;234;gced5bf489f_0_253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c52ec288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cc52ec28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cc52ec2884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gcc52ec2884_0_5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48" name="Google Shape;248;gcc52ec2884_0_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49" name="Google Shape;249;gcc52ec2884_0_5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c5fec1c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cc5fec1c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Handouts for Students</a:t>
            </a:r>
            <a:endParaRPr/>
          </a:p>
        </p:txBody>
      </p:sp>
      <p:sp>
        <p:nvSpPr>
          <p:cNvPr id="266" name="Google Shape;266;gcc5fec1cf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gcc5fec1cfa_0_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68" name="Google Shape;268;gcc5fec1cfa_0_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69" name="Google Shape;269;gcc5fec1cfa_0_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c5fec1cfa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cc5fec1cf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cc5fec1cfa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gcc5fec1cfa_0_1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84" name="Google Shape;284;gcc5fec1cfa_0_1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85" name="Google Shape;285;gcc5fec1cfa_0_1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c5fec1cfa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cc5fec1cf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cc5fec1cfa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gcc5fec1cfa_0_4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00" name="Google Shape;300;gcc5fec1cfa_0_4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01" name="Google Shape;301;gcc5fec1cfa_0_4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c5fec1cfa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cc5fec1cf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cc5fec1cfa_0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gcc5fec1cfa_0_6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17" name="Google Shape;317;gcc5fec1cfa_0_6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18" name="Google Shape;318;gcc5fec1cfa_0_6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ed5bf489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Binary -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https://pixabay.com/photos/binary-binary-code-binary-system-2910663/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Javascript Program: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https://pixabay.com/photos/technology-computer-code-javascript-1283624/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html program: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https://pixabay.com/photos/code-html-digital-coding-web-1076533/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wireframe: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https://unsplash.com/photos/io0ZLYbu31s?utm_source=unsplash&amp;utm_medium=referral&amp;utm_content=creditShareLink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block program: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https://unsplash.com/photos/hLvQ4-QEBAE?utm_source=unsplash&amp;utm_medium=referral&amp;utm_content=creditShareLink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written plan: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https://unsplash.com/photos/RLw-UC03Gwc?utm_source=unsplash&amp;utm_medium=referral&amp;utm_content=creditShareLink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flowchart: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https://en.wikipedia.org/wiki/File:Lava_lamp_flowchart.svg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knitting: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https://www.bromefields.com/free-twinkle-lights-chevron-infinity-scarf-knitting-pattern/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ced5bf489f_0_0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7f7576bb5_0_5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c7f7576bb5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c7f7576bb5_0_5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gc7f7576bb5_0_543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59" name="Google Shape;359;gc7f7576bb5_0_543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60" name="Google Shape;360;gc7f7576bb5_0_543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ed5bf489f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gced5bf489f_0_34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ed373a7a1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gced373a7a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gced373a7a1_0_1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gced373a7a1_0_115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52" name="Google Shape;52;gced373a7a1_0_11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53" name="Google Shape;53;gced373a7a1_0_115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72" name="Google Shape;72;p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73" name="Google Shape;73;p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7f7576bb5_0_5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c7f7576bb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c7f7576bb5_0_5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gc7f7576bb5_0_52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15" name="Google Shape;115;gc7f7576bb5_0_52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16" name="Google Shape;116;gc7f7576bb5_0_52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33" name="Google Shape;133;p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34" name="Google Shape;134;p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7f7576bb5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c7f7576bb5_0_322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7f7576bb5_0_3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c7f7576bb5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</a:t>
            </a:r>
            <a:r>
              <a:rPr lang="en-US" u="sng">
                <a:solidFill>
                  <a:srgbClr val="F58344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https://www.bbc.co.uk/bitesize/guides/zpp49j6/revision/1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cup of tea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https://pixabay.com/photos/tea-hot-cup-table-tea-time-break-2356764/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apps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https://pixabay.com/photos/phone-display-apps-applications-292994/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c7f7576bb5_0_3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gc7f7576bb5_0_35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79" name="Google Shape;179;gc7f7576bb5_0_35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80" name="Google Shape;180;gc7f7576bb5_0_35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f1d0f338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cf1d0f33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python - https://pixabay.com/illustrations/mobile-phone-python-1513945/</a:t>
            </a:r>
            <a:endParaRPr/>
          </a:p>
        </p:txBody>
      </p:sp>
      <p:sp>
        <p:nvSpPr>
          <p:cNvPr id="196" name="Google Shape;196;gcf1d0f338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gcf1d0f3385_0_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98" name="Google Shape;198;gcf1d0f3385_0_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99" name="Google Shape;199;gcf1d0f3385_0_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ed373a7a1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ced373a7a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https://pixabay.com/illustrations/web-web-developer-1935737/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ced373a7a1_0_1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gced373a7a1_0_17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17" name="Google Shape;217;gced373a7a1_0_17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18" name="Google Shape;218;gced373a7a1_0_17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7f7576bb5_0_103"/>
          <p:cNvSpPr txBox="1"/>
          <p:nvPr>
            <p:ph type="title"/>
          </p:nvPr>
        </p:nvSpPr>
        <p:spPr>
          <a:xfrm>
            <a:off x="884039" y="385072"/>
            <a:ext cx="110907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c7f7576bb5_0_103"/>
          <p:cNvSpPr txBox="1"/>
          <p:nvPr>
            <p:ph idx="1" type="body"/>
          </p:nvPr>
        </p:nvSpPr>
        <p:spPr>
          <a:xfrm>
            <a:off x="884039" y="1925358"/>
            <a:ext cx="11090700" cy="4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" name="Google Shape;23;gc7f7576bb5_0_103"/>
          <p:cNvSpPr txBox="1"/>
          <p:nvPr>
            <p:ph idx="10" type="dt"/>
          </p:nvPr>
        </p:nvSpPr>
        <p:spPr>
          <a:xfrm>
            <a:off x="884039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c7f7576bb5_0_103"/>
          <p:cNvSpPr txBox="1"/>
          <p:nvPr>
            <p:ph idx="11" type="ftr"/>
          </p:nvPr>
        </p:nvSpPr>
        <p:spPr>
          <a:xfrm>
            <a:off x="4259461" y="6703595"/>
            <a:ext cx="433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c7f7576bb5_0_103"/>
          <p:cNvSpPr txBox="1"/>
          <p:nvPr>
            <p:ph idx="12" type="sldNum"/>
          </p:nvPr>
        </p:nvSpPr>
        <p:spPr>
          <a:xfrm>
            <a:off x="9081492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空白">
  <p:cSld name="4_空白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transition spd="slow" p14:dur="1600">
    <p:blinds dir="vert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vrvoom-education.web.app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11" Type="http://schemas.openxmlformats.org/officeDocument/2006/relationships/image" Target="../media/image28.png"/><Relationship Id="rId10" Type="http://schemas.openxmlformats.org/officeDocument/2006/relationships/image" Target="../media/image24.png"/><Relationship Id="rId9" Type="http://schemas.openxmlformats.org/officeDocument/2006/relationships/image" Target="../media/image26.jpg"/><Relationship Id="rId5" Type="http://schemas.openxmlformats.org/officeDocument/2006/relationships/image" Target="../media/image15.jpg"/><Relationship Id="rId6" Type="http://schemas.openxmlformats.org/officeDocument/2006/relationships/image" Target="../media/image23.jpg"/><Relationship Id="rId7" Type="http://schemas.openxmlformats.org/officeDocument/2006/relationships/image" Target="../media/image20.jpg"/><Relationship Id="rId8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, cake, small, sitting&#10;&#10;Description automatically generated" id="35" name="Google Shape;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49" y="164076"/>
            <a:ext cx="5303520" cy="52718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/>
          <p:nvPr/>
        </p:nvSpPr>
        <p:spPr>
          <a:xfrm>
            <a:off x="7112632" y="5316786"/>
            <a:ext cx="54374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</a:t>
            </a:r>
            <a:endParaRPr b="0" i="0" sz="2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4685426" y="3058925"/>
            <a:ext cx="78645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VR programming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game design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principles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"/>
          <p:cNvCxnSpPr/>
          <p:nvPr/>
        </p:nvCxnSpPr>
        <p:spPr>
          <a:xfrm rot="10800000">
            <a:off x="7941543" y="2859006"/>
            <a:ext cx="4917207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" name="Google Shape;39;p1"/>
          <p:cNvCxnSpPr/>
          <p:nvPr/>
        </p:nvCxnSpPr>
        <p:spPr>
          <a:xfrm rot="10800000">
            <a:off x="6429375" y="2536205"/>
            <a:ext cx="6429376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1"/>
          <p:cNvCxnSpPr/>
          <p:nvPr/>
        </p:nvCxnSpPr>
        <p:spPr>
          <a:xfrm rot="10800000">
            <a:off x="3837086" y="5704557"/>
            <a:ext cx="9021664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p1"/>
          <p:cNvPicPr preferRelativeResize="0"/>
          <p:nvPr/>
        </p:nvPicPr>
        <p:blipFill rotWithShape="1">
          <a:blip r:embed="rId4">
            <a:alphaModFix/>
          </a:blip>
          <a:srcRect b="-48758" l="4905" r="4904" t="-20028"/>
          <a:stretch/>
        </p:blipFill>
        <p:spPr>
          <a:xfrm>
            <a:off x="-1" y="4835244"/>
            <a:ext cx="12858751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42" name="Google Shape;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>
            <p:ph idx="12" type="sldNum"/>
          </p:nvPr>
        </p:nvSpPr>
        <p:spPr>
          <a:xfrm>
            <a:off x="11752236" y="6704013"/>
            <a:ext cx="222277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4123944" y="6830568"/>
            <a:ext cx="5980176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14725" y="5835075"/>
            <a:ext cx="43707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ao mariko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Virtual Reality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ed5bf489f_0_253"/>
          <p:cNvSpPr txBox="1"/>
          <p:nvPr/>
        </p:nvSpPr>
        <p:spPr>
          <a:xfrm>
            <a:off x="390269" y="1373254"/>
            <a:ext cx="117831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Elements of programming languages</a:t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There are different elements that make up a programming language, for example: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Syntax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form or structure of the language, e.g. some use graphics like Bolt and Scratch and some are text based using words, numbers and punctuation like C#, Python and Javascript.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Semantics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the meaning of language. Does the programming language typed into a computer make sense?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Variables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- how data, such as numbers,  is stored by the computer which can then be used later for mathematical calculations or decision making depending on the program.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37" name="Google Shape;237;gced5bf489f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ed5bf489f_0_253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gced5bf489f_0_253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ced5bf489f_0_253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ced5bf489f_0_253"/>
          <p:cNvSpPr txBox="1"/>
          <p:nvPr/>
        </p:nvSpPr>
        <p:spPr>
          <a:xfrm>
            <a:off x="304800" y="6184075"/>
            <a:ext cx="64428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reo 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programming languages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ced5bf489f_0_253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c52ec2884_0_5"/>
          <p:cNvSpPr txBox="1"/>
          <p:nvPr/>
        </p:nvSpPr>
        <p:spPr>
          <a:xfrm>
            <a:off x="390269" y="1373254"/>
            <a:ext cx="117831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So, what is the difference between an </a:t>
            </a:r>
            <a:r>
              <a:rPr b="1" i="0" lang="en-US" sz="24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a </a:t>
            </a:r>
            <a:r>
              <a:rPr b="1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52" name="Google Shape;252;gcc52ec2884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cc52ec2884_0_5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gcc52ec2884_0_5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cc52ec2884_0_5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cc52ec2884_0_5"/>
          <p:cNvSpPr txBox="1"/>
          <p:nvPr/>
        </p:nvSpPr>
        <p:spPr>
          <a:xfrm>
            <a:off x="304800" y="6184075"/>
            <a:ext cx="3819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cc52ec2884_0_5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cc52ec2884_0_5"/>
          <p:cNvSpPr txBox="1"/>
          <p:nvPr/>
        </p:nvSpPr>
        <p:spPr>
          <a:xfrm>
            <a:off x="7917675" y="1867550"/>
            <a:ext cx="4538700" cy="48366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b="1" i="0" lang="en-US" sz="21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algorithm </a:t>
            </a:r>
            <a:r>
              <a:rPr b="0" i="0" lang="en-US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is a </a:t>
            </a:r>
            <a:r>
              <a:rPr b="0" i="0" lang="en-US" sz="2100" u="none" cap="none" strike="noStrike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rPr>
              <a:t>set of steps or instructions that describes how to perform a task. They are ideas and can be in the form of text, images, flowcharts, pseudocode etc.They are created by humans for humans.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-US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b="1" i="0" lang="en-US" sz="21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 created when we convert an algorithm into instructions for a computer to carry out. A program is executed by a computer not a human. It is written in a language that can be interpreted by a machine. </a:t>
            </a:r>
            <a:endParaRPr b="0" i="1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cc52ec2884_0_5"/>
          <p:cNvPicPr preferRelativeResize="0"/>
          <p:nvPr/>
        </p:nvPicPr>
        <p:blipFill rotWithShape="1">
          <a:blip r:embed="rId4">
            <a:alphaModFix/>
          </a:blip>
          <a:srcRect b="47424" l="0" r="55968" t="11995"/>
          <a:stretch/>
        </p:blipFill>
        <p:spPr>
          <a:xfrm>
            <a:off x="3581515" y="2305700"/>
            <a:ext cx="4026472" cy="35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cc52ec2884_0_5"/>
          <p:cNvSpPr txBox="1"/>
          <p:nvPr/>
        </p:nvSpPr>
        <p:spPr>
          <a:xfrm>
            <a:off x="167125" y="2897050"/>
            <a:ext cx="31047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INPUT user presses button A</a:t>
            </a:r>
            <a:b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STORE increase the score by 1</a:t>
            </a:r>
            <a:b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PROCESS  pause for 100ms</a:t>
            </a:r>
            <a:b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OUTPUT 'Wins: (insert score total)”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cc52ec2884_0_5"/>
          <p:cNvSpPr txBox="1"/>
          <p:nvPr/>
        </p:nvSpPr>
        <p:spPr>
          <a:xfrm>
            <a:off x="830725" y="5375850"/>
            <a:ext cx="24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cc52ec2884_0_5"/>
          <p:cNvSpPr txBox="1"/>
          <p:nvPr/>
        </p:nvSpPr>
        <p:spPr>
          <a:xfrm>
            <a:off x="4489125" y="5398950"/>
            <a:ext cx="24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c5fec1cfa_0_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Programs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cc5fec1cfa_0_0"/>
          <p:cNvSpPr txBox="1"/>
          <p:nvPr/>
        </p:nvSpPr>
        <p:spPr>
          <a:xfrm>
            <a:off x="390269" y="1373254"/>
            <a:ext cx="117831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Turning </a:t>
            </a:r>
            <a:r>
              <a:rPr b="1" i="0" lang="en-US" sz="24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into </a:t>
            </a:r>
            <a:r>
              <a:rPr b="1" i="0" lang="en-US" sz="24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Programs</a:t>
            </a:r>
            <a:endParaRPr b="1" i="0" sz="24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now try turning an Algorithm into a program. Turn the image of the Flowchart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“Testing a light bulb”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a program. Lets first turn it into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Pseudocode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better see the structure.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help? Try: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decisions needed by the program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order of decisions and outputs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to a list first then pseudocode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73" name="Google Shape;273;gcc5fec1cf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cc5fec1cfa_0_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gcc5fec1cfa_0_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cc5fec1cfa_0_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cc5fec1cfa_0_0"/>
          <p:cNvSpPr txBox="1"/>
          <p:nvPr/>
        </p:nvSpPr>
        <p:spPr>
          <a:xfrm>
            <a:off x="304800" y="6184075"/>
            <a:ext cx="3819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cc5fec1cf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3075" y="2507075"/>
            <a:ext cx="4639151" cy="37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c5fec1cfa_0_16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Programs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cc5fec1cfa_0_16"/>
          <p:cNvSpPr txBox="1"/>
          <p:nvPr/>
        </p:nvSpPr>
        <p:spPr>
          <a:xfrm>
            <a:off x="390269" y="1373254"/>
            <a:ext cx="11783100" cy="60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Pseudocode from a flowchart</a:t>
            </a:r>
            <a:endParaRPr b="1" i="0" sz="24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Below is an example of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possible solution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LOOP{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IF LightBulbTurnsOn = true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OUTPUT “The Light Bulb Works!”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EXIT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ELSE IF LightBulbIsBlown = true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OUTPUT “The Light Bulb needs changing”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EXIT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ELSE IF RoomHasPower = true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OUTPUT “Call an Electrician”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EXIT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ELSE IF FuseIsBlown = false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OUTPUT “Call an Electrician”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EXIT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OUTPUT “Flick the fuse back on and try again”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	CHANGE FuseIsBlown =&gt; false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图片包含 游戏机, 标志&#10;&#10;描述已自动生成" id="289" name="Google Shape;289;gcc5fec1cfa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cc5fec1cfa_0_16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gcc5fec1cfa_0_16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cc5fec1cfa_0_16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cc5fec1cfa_0_16"/>
          <p:cNvSpPr txBox="1"/>
          <p:nvPr/>
        </p:nvSpPr>
        <p:spPr>
          <a:xfrm>
            <a:off x="304800" y="6184075"/>
            <a:ext cx="3819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cc5fec1cfa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0260" y="1277525"/>
            <a:ext cx="6481890" cy="52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c5fec1cfa_0_48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Programs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cc5fec1cfa_0_48"/>
          <p:cNvSpPr txBox="1"/>
          <p:nvPr/>
        </p:nvSpPr>
        <p:spPr>
          <a:xfrm>
            <a:off x="390269" y="1373254"/>
            <a:ext cx="11783100" cy="51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Converting pseudocode into C#</a:t>
            </a:r>
            <a:endParaRPr b="1" i="0" sz="24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we will look at what a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program for this same algorithm looks like. Look for the similarities the program shares with Pseudocode and even flowcharts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can see that given the same inputs (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responses) we should achieve the same 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outcome as our flowchart!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图片包含 游戏机, 标志&#10;&#10;描述已自动生成" id="305" name="Google Shape;305;gcc5fec1cfa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cc5fec1cfa_0_48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gcc5fec1cfa_0_48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cc5fec1cfa_0_48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cc5fec1cfa_0_48"/>
          <p:cNvSpPr txBox="1"/>
          <p:nvPr/>
        </p:nvSpPr>
        <p:spPr>
          <a:xfrm>
            <a:off x="304800" y="6184075"/>
            <a:ext cx="3819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cc5fec1cfa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0600" y="2417104"/>
            <a:ext cx="6251749" cy="42869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11" name="Google Shape;311;gcc5fec1cfa_0_48"/>
          <p:cNvPicPr preferRelativeResize="0"/>
          <p:nvPr/>
        </p:nvPicPr>
        <p:blipFill rotWithShape="1">
          <a:blip r:embed="rId5">
            <a:alphaModFix/>
          </a:blip>
          <a:srcRect b="0" l="2940" r="0" t="12441"/>
          <a:stretch/>
        </p:blipFill>
        <p:spPr>
          <a:xfrm>
            <a:off x="304800" y="2854288"/>
            <a:ext cx="4724350" cy="1673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c5fec1cfa_0_66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Programs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cc5fec1cfa_0_66"/>
          <p:cNvSpPr txBox="1"/>
          <p:nvPr/>
        </p:nvSpPr>
        <p:spPr>
          <a:xfrm>
            <a:off x="390269" y="1373254"/>
            <a:ext cx="117831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Edit the program from Lesson 3 found at </a:t>
            </a:r>
            <a:r>
              <a:rPr b="1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vrvoom-education.web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editing the program yourself and complete the missing sections. Add the correct sentences to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图片包含 游戏机, 标志&#10;&#10;描述已自动生成" id="322" name="Google Shape;322;gcc5fec1cfa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cc5fec1cfa_0_66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gcc5fec1cfa_0_66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cc5fec1cfa_0_66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cc5fec1cfa_0_66"/>
          <p:cNvSpPr txBox="1"/>
          <p:nvPr/>
        </p:nvSpPr>
        <p:spPr>
          <a:xfrm>
            <a:off x="304800" y="6184075"/>
            <a:ext cx="3819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cc5fec1cfa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3925" y="2626425"/>
            <a:ext cx="6792849" cy="38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cc5fec1cfa_0_66"/>
          <p:cNvSpPr/>
          <p:nvPr/>
        </p:nvSpPr>
        <p:spPr>
          <a:xfrm>
            <a:off x="5382200" y="4277900"/>
            <a:ext cx="1940100" cy="27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cc5fec1cfa_0_66"/>
          <p:cNvSpPr/>
          <p:nvPr/>
        </p:nvSpPr>
        <p:spPr>
          <a:xfrm>
            <a:off x="5382200" y="5464950"/>
            <a:ext cx="1940100" cy="27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ed5bf489f_0_0"/>
          <p:cNvSpPr/>
          <p:nvPr/>
        </p:nvSpPr>
        <p:spPr>
          <a:xfrm>
            <a:off x="0" y="0"/>
            <a:ext cx="12858901" cy="723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ced5bf489f_0_0"/>
          <p:cNvPicPr preferRelativeResize="0"/>
          <p:nvPr/>
        </p:nvPicPr>
        <p:blipFill rotWithShape="1">
          <a:blip r:embed="rId3">
            <a:alphaModFix/>
          </a:blip>
          <a:srcRect b="0" l="36950" r="36949" t="0"/>
          <a:stretch/>
        </p:blipFill>
        <p:spPr>
          <a:xfrm>
            <a:off x="3420030" y="11"/>
            <a:ext cx="9441519" cy="7235190"/>
          </a:xfrm>
          <a:custGeom>
            <a:rect b="b" l="l" r="r" t="t"/>
            <a:pathLst>
              <a:path extrusionOk="0" h="6858000" w="8949307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36" name="Google Shape;336;gced5bf489f_0_0"/>
          <p:cNvSpPr/>
          <p:nvPr/>
        </p:nvSpPr>
        <p:spPr>
          <a:xfrm>
            <a:off x="-1" y="0"/>
            <a:ext cx="4700735" cy="723519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019"/>
              </a:srgbClr>
            </a:outerShdw>
          </a:effectLst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ced5bf489f_0_0"/>
          <p:cNvSpPr/>
          <p:nvPr/>
        </p:nvSpPr>
        <p:spPr>
          <a:xfrm>
            <a:off x="0" y="0"/>
            <a:ext cx="4691088" cy="723519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ced5bf489f_0_0"/>
          <p:cNvSpPr txBox="1"/>
          <p:nvPr/>
        </p:nvSpPr>
        <p:spPr>
          <a:xfrm>
            <a:off x="391400" y="1809325"/>
            <a:ext cx="42996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Kua mutu?  </a:t>
            </a:r>
            <a:endParaRPr b="1" i="0" sz="42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5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Finished?</a:t>
            </a:r>
            <a:endParaRPr b="1" i="0" sz="3500" u="none" cap="none" strike="noStrike">
              <a:solidFill>
                <a:srgbClr val="65A1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65A1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What to try next...</a:t>
            </a:r>
            <a:endParaRPr b="0" i="1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ced5bf489f_0_0"/>
          <p:cNvSpPr/>
          <p:nvPr/>
        </p:nvSpPr>
        <p:spPr>
          <a:xfrm rot="5400000">
            <a:off x="698791" y="638816"/>
            <a:ext cx="77100" cy="57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ced5bf489f_0_0"/>
          <p:cNvSpPr/>
          <p:nvPr/>
        </p:nvSpPr>
        <p:spPr>
          <a:xfrm>
            <a:off x="451664" y="2576966"/>
            <a:ext cx="3519900" cy="192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ced5bf489f_0_0"/>
          <p:cNvSpPr txBox="1"/>
          <p:nvPr/>
        </p:nvSpPr>
        <p:spPr>
          <a:xfrm>
            <a:off x="391400" y="3576423"/>
            <a:ext cx="4063500" cy="26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examples shown.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think they are </a:t>
            </a:r>
            <a:r>
              <a:rPr b="1" i="0" lang="en-US" sz="19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are they </a:t>
            </a:r>
            <a:r>
              <a:rPr b="1" i="0" lang="en-US" sz="19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programs</a:t>
            </a: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Bonus points if you can name them!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ced5bf489f_0_0"/>
          <p:cNvSpPr txBox="1"/>
          <p:nvPr>
            <p:ph idx="11" type="ftr"/>
          </p:nvPr>
        </p:nvSpPr>
        <p:spPr>
          <a:xfrm>
            <a:off x="4492400" y="7069810"/>
            <a:ext cx="45771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11 - Data sizes and basics of 3D VR Game Design &amp; Programming</a:t>
            </a:r>
            <a:endParaRPr/>
          </a:p>
        </p:txBody>
      </p:sp>
      <p:sp>
        <p:nvSpPr>
          <p:cNvPr id="343" name="Google Shape;343;gced5bf489f_0_0"/>
          <p:cNvSpPr txBox="1"/>
          <p:nvPr>
            <p:ph idx="12" type="sldNum"/>
          </p:nvPr>
        </p:nvSpPr>
        <p:spPr>
          <a:xfrm>
            <a:off x="9574143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图片包含 游戏机, 标志&#10;&#10;描述已自动生成" id="344" name="Google Shape;344;gced5bf489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ced5bf489f_0_0"/>
          <p:cNvSpPr txBox="1"/>
          <p:nvPr/>
        </p:nvSpPr>
        <p:spPr>
          <a:xfrm>
            <a:off x="3420030" y="6509386"/>
            <a:ext cx="9438600" cy="723300"/>
          </a:xfrm>
          <a:prstGeom prst="rect">
            <a:avLst/>
          </a:prstGeom>
          <a:solidFill>
            <a:srgbClr val="000000">
              <a:alpha val="49019"/>
            </a:srgbClr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ced5bf489f_0_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chnology, Computer, Code, Javascript, Developer" id="347" name="Google Shape;347;gced5bf489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1578" y="354175"/>
            <a:ext cx="3056501" cy="1719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de, Html, Digital, Coding, Web, Programming, Computer" id="348" name="Google Shape;348;gced5bf489f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8862" y="2737188"/>
            <a:ext cx="3061474" cy="17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ced5bf489f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5880" y="354175"/>
            <a:ext cx="3272187" cy="21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ced5bf489f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5193200" y="4658549"/>
            <a:ext cx="2973676" cy="198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ced5bf489f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49358" y="4522674"/>
            <a:ext cx="3276964" cy="2180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Lava lamp flowchart.svg" id="352" name="Google Shape;352;gced5bf489f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80400" y="2396675"/>
            <a:ext cx="2148976" cy="24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ced5bf489f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69827" y="2218427"/>
            <a:ext cx="3056498" cy="204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c7f7576bb5_0_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086994" y="-200099"/>
            <a:ext cx="7232650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c7f7576bb5_0_543"/>
          <p:cNvSpPr txBox="1"/>
          <p:nvPr/>
        </p:nvSpPr>
        <p:spPr>
          <a:xfrm rot="5400000">
            <a:off x="500788" y="2767092"/>
            <a:ext cx="468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Lesson 3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4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c7f7576bb5_0_543"/>
          <p:cNvSpPr txBox="1"/>
          <p:nvPr/>
        </p:nvSpPr>
        <p:spPr>
          <a:xfrm rot="5400000">
            <a:off x="892530" y="2816310"/>
            <a:ext cx="278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14577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 b="1" i="0" sz="3200" u="none" cap="none" strike="noStrike">
              <a:solidFill>
                <a:srgbClr val="1145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c7f7576bb5_0_543"/>
          <p:cNvSpPr/>
          <p:nvPr/>
        </p:nvSpPr>
        <p:spPr>
          <a:xfrm>
            <a:off x="6735949" y="1469894"/>
            <a:ext cx="5399700" cy="463371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583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gc7f7576bb5_0_543"/>
          <p:cNvCxnSpPr/>
          <p:nvPr/>
        </p:nvCxnSpPr>
        <p:spPr>
          <a:xfrm>
            <a:off x="6789415" y="2104157"/>
            <a:ext cx="5416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67" name="Google Shape;367;gc7f7576bb5_0_543"/>
          <p:cNvGrpSpPr/>
          <p:nvPr/>
        </p:nvGrpSpPr>
        <p:grpSpPr>
          <a:xfrm>
            <a:off x="6931705" y="2664586"/>
            <a:ext cx="277652" cy="276823"/>
            <a:chOff x="2138511" y="2464802"/>
            <a:chExt cx="354012" cy="352956"/>
          </a:xfrm>
        </p:grpSpPr>
        <p:sp>
          <p:nvSpPr>
            <p:cNvPr id="368" name="Google Shape;368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gc7f7576bb5_0_543"/>
          <p:cNvGrpSpPr/>
          <p:nvPr/>
        </p:nvGrpSpPr>
        <p:grpSpPr>
          <a:xfrm>
            <a:off x="6931705" y="3946765"/>
            <a:ext cx="277652" cy="276823"/>
            <a:chOff x="2138511" y="2464802"/>
            <a:chExt cx="354012" cy="352956"/>
          </a:xfrm>
        </p:grpSpPr>
        <p:sp>
          <p:nvSpPr>
            <p:cNvPr id="371" name="Google Shape;371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gc7f7576bb5_0_543"/>
          <p:cNvGrpSpPr/>
          <p:nvPr/>
        </p:nvGrpSpPr>
        <p:grpSpPr>
          <a:xfrm>
            <a:off x="6931705" y="5056674"/>
            <a:ext cx="277652" cy="276823"/>
            <a:chOff x="2138511" y="2464802"/>
            <a:chExt cx="354012" cy="352956"/>
          </a:xfrm>
        </p:grpSpPr>
        <p:sp>
          <p:nvSpPr>
            <p:cNvPr id="374" name="Google Shape;374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gc7f7576bb5_0_543"/>
          <p:cNvSpPr txBox="1"/>
          <p:nvPr/>
        </p:nvSpPr>
        <p:spPr>
          <a:xfrm>
            <a:off x="7437487" y="2392189"/>
            <a:ext cx="45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programs?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c7f7576bb5_0_543"/>
          <p:cNvSpPr txBox="1"/>
          <p:nvPr/>
        </p:nvSpPr>
        <p:spPr>
          <a:xfrm>
            <a:off x="7437486" y="3684578"/>
            <a:ext cx="4636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the main differences between algorithms and programs?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c7f7576bb5_0_543"/>
          <p:cNvSpPr txBox="1"/>
          <p:nvPr/>
        </p:nvSpPr>
        <p:spPr>
          <a:xfrm>
            <a:off x="7449104" y="4984477"/>
            <a:ext cx="463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different types of programming languages can you think of?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379" name="Google Shape;379;gc7f7576bb5_0_5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c7f7576bb5_0_543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gc7f7576bb5_0_543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c7f7576bb5_0_543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gc7f7576bb5_0_543"/>
          <p:cNvGrpSpPr/>
          <p:nvPr/>
        </p:nvGrpSpPr>
        <p:grpSpPr>
          <a:xfrm>
            <a:off x="4917069" y="1312912"/>
            <a:ext cx="7774533" cy="777359"/>
            <a:chOff x="4687158" y="1514899"/>
            <a:chExt cx="7371321" cy="737113"/>
          </a:xfrm>
        </p:grpSpPr>
        <p:sp>
          <p:nvSpPr>
            <p:cNvPr id="384" name="Google Shape;384;gc7f7576bb5_0_543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85" name="Google Shape;385;gc7f7576bb5_0_543"/>
            <p:cNvSpPr txBox="1"/>
            <p:nvPr/>
          </p:nvSpPr>
          <p:spPr>
            <a:xfrm flipH="1">
              <a:off x="5195828" y="1551512"/>
              <a:ext cx="1437900" cy="7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386" name="Google Shape;386;gc7f7576bb5_0_543"/>
            <p:cNvSpPr txBox="1"/>
            <p:nvPr/>
          </p:nvSpPr>
          <p:spPr>
            <a:xfrm>
              <a:off x="6799383" y="1541137"/>
              <a:ext cx="45864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can we understand the difference between an algorithm and a program?</a:t>
              </a:r>
              <a:endParaRPr b="0" i="0" sz="3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gc7f7576bb5_0_543"/>
          <p:cNvSpPr txBox="1"/>
          <p:nvPr/>
        </p:nvSpPr>
        <p:spPr>
          <a:xfrm rot="5400000">
            <a:off x="334350" y="42312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Puumahara</a:t>
            </a:r>
            <a:endParaRPr b="0" i="1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游戏机, 标志&#10;&#10;描述已自动生成" id="392" name="Google Shape;392;gced5bf489f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ced5bf489f_0_34"/>
          <p:cNvSpPr txBox="1"/>
          <p:nvPr>
            <p:ph idx="12" type="sldNum"/>
          </p:nvPr>
        </p:nvSpPr>
        <p:spPr>
          <a:xfrm>
            <a:off x="9578136" y="7069810"/>
            <a:ext cx="30513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4" name="Google Shape;394;gced5bf489f_0_34"/>
          <p:cNvGrpSpPr/>
          <p:nvPr/>
        </p:nvGrpSpPr>
        <p:grpSpPr>
          <a:xfrm>
            <a:off x="8985511" y="2834068"/>
            <a:ext cx="2812086" cy="2812619"/>
            <a:chOff x="9367977" y="3165325"/>
            <a:chExt cx="2667001" cy="2667001"/>
          </a:xfrm>
        </p:grpSpPr>
        <p:sp>
          <p:nvSpPr>
            <p:cNvPr id="395" name="Google Shape;395;gced5bf489f_0_34"/>
            <p:cNvSpPr/>
            <p:nvPr/>
          </p:nvSpPr>
          <p:spPr>
            <a:xfrm>
              <a:off x="9367977" y="3165325"/>
              <a:ext cx="2667001" cy="2667001"/>
            </a:xfrm>
            <a:custGeom>
              <a:rect b="b" l="l" r="r" t="t"/>
              <a:pathLst>
                <a:path extrusionOk="0" h="2116" w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ced5bf489f_0_34"/>
            <p:cNvSpPr/>
            <p:nvPr/>
          </p:nvSpPr>
          <p:spPr>
            <a:xfrm>
              <a:off x="10353815" y="4136875"/>
              <a:ext cx="722313" cy="725488"/>
            </a:xfrm>
            <a:custGeom>
              <a:rect b="b" l="l" r="r" t="t"/>
              <a:pathLst>
                <a:path extrusionOk="0" h="575" w="574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gced5bf489f_0_34"/>
          <p:cNvGrpSpPr/>
          <p:nvPr/>
        </p:nvGrpSpPr>
        <p:grpSpPr>
          <a:xfrm>
            <a:off x="7823614" y="4539349"/>
            <a:ext cx="1508149" cy="1506759"/>
            <a:chOff x="8266030" y="4782316"/>
            <a:chExt cx="1430338" cy="1428749"/>
          </a:xfrm>
        </p:grpSpPr>
        <p:sp>
          <p:nvSpPr>
            <p:cNvPr id="398" name="Google Shape;398;gced5bf489f_0_34"/>
            <p:cNvSpPr/>
            <p:nvPr/>
          </p:nvSpPr>
          <p:spPr>
            <a:xfrm>
              <a:off x="8266030" y="4782316"/>
              <a:ext cx="1430338" cy="1428749"/>
            </a:xfrm>
            <a:custGeom>
              <a:rect b="b" l="l" r="r" t="t"/>
              <a:pathLst>
                <a:path extrusionOk="0" h="1134" w="1135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ced5bf489f_0_34"/>
            <p:cNvSpPr/>
            <p:nvPr/>
          </p:nvSpPr>
          <p:spPr>
            <a:xfrm>
              <a:off x="8764505" y="5282379"/>
              <a:ext cx="431800" cy="433387"/>
            </a:xfrm>
            <a:custGeom>
              <a:rect b="b" l="l" r="r" t="t"/>
              <a:pathLst>
                <a:path extrusionOk="0" h="343" w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gced5bf489f_0_34"/>
          <p:cNvGrpSpPr/>
          <p:nvPr/>
        </p:nvGrpSpPr>
        <p:grpSpPr>
          <a:xfrm>
            <a:off x="7001513" y="1780175"/>
            <a:ext cx="2445510" cy="2445974"/>
            <a:chOff x="7488377" y="2179487"/>
            <a:chExt cx="2319338" cy="2319338"/>
          </a:xfrm>
        </p:grpSpPr>
        <p:sp>
          <p:nvSpPr>
            <p:cNvPr id="401" name="Google Shape;401;gced5bf489f_0_34"/>
            <p:cNvSpPr/>
            <p:nvPr/>
          </p:nvSpPr>
          <p:spPr>
            <a:xfrm>
              <a:off x="7488377" y="2179487"/>
              <a:ext cx="2319338" cy="2319338"/>
            </a:xfrm>
            <a:custGeom>
              <a:rect b="b" l="l" r="r" t="t"/>
              <a:pathLst>
                <a:path extrusionOk="0" h="1840" w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ced5bf489f_0_34"/>
            <p:cNvSpPr/>
            <p:nvPr/>
          </p:nvSpPr>
          <p:spPr>
            <a:xfrm>
              <a:off x="8332927" y="3025625"/>
              <a:ext cx="630238" cy="628650"/>
            </a:xfrm>
            <a:custGeom>
              <a:rect b="b" l="l" r="r" t="t"/>
              <a:pathLst>
                <a:path extrusionOk="0" h="499" w="500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gced5bf489f_0_34"/>
          <p:cNvGrpSpPr/>
          <p:nvPr/>
        </p:nvGrpSpPr>
        <p:grpSpPr>
          <a:xfrm>
            <a:off x="10574002" y="2022091"/>
            <a:ext cx="980882" cy="981068"/>
            <a:chOff x="10874515" y="2395387"/>
            <a:chExt cx="930275" cy="930275"/>
          </a:xfrm>
        </p:grpSpPr>
        <p:sp>
          <p:nvSpPr>
            <p:cNvPr id="404" name="Google Shape;404;gced5bf489f_0_34"/>
            <p:cNvSpPr/>
            <p:nvPr/>
          </p:nvSpPr>
          <p:spPr>
            <a:xfrm>
              <a:off x="11209477" y="2741462"/>
              <a:ext cx="254000" cy="238125"/>
            </a:xfrm>
            <a:custGeom>
              <a:rect b="b" l="l" r="r" t="t"/>
              <a:pathLst>
                <a:path extrusionOk="0" h="189" w="202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ced5bf489f_0_34"/>
            <p:cNvSpPr/>
            <p:nvPr/>
          </p:nvSpPr>
          <p:spPr>
            <a:xfrm>
              <a:off x="10874515" y="2395387"/>
              <a:ext cx="930275" cy="930275"/>
            </a:xfrm>
            <a:custGeom>
              <a:rect b="b" l="l" r="r" t="t"/>
              <a:pathLst>
                <a:path extrusionOk="0" h="738" w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gced5bf489f_0_34"/>
          <p:cNvGrpSpPr/>
          <p:nvPr/>
        </p:nvGrpSpPr>
        <p:grpSpPr>
          <a:xfrm>
            <a:off x="9081243" y="978183"/>
            <a:ext cx="1704627" cy="1763523"/>
            <a:chOff x="9418777" y="1417488"/>
            <a:chExt cx="1682751" cy="1682751"/>
          </a:xfrm>
        </p:grpSpPr>
        <p:sp>
          <p:nvSpPr>
            <p:cNvPr id="407" name="Google Shape;407;gced5bf489f_0_34"/>
            <p:cNvSpPr/>
            <p:nvPr/>
          </p:nvSpPr>
          <p:spPr>
            <a:xfrm>
              <a:off x="9418777" y="1417488"/>
              <a:ext cx="1682751" cy="1682751"/>
            </a:xfrm>
            <a:custGeom>
              <a:rect b="b" l="l" r="r" t="t"/>
              <a:pathLst>
                <a:path extrusionOk="0" h="1335" w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ced5bf489f_0_34"/>
            <p:cNvSpPr/>
            <p:nvPr/>
          </p:nvSpPr>
          <p:spPr>
            <a:xfrm>
              <a:off x="10033140" y="2033437"/>
              <a:ext cx="457200" cy="457200"/>
            </a:xfrm>
            <a:custGeom>
              <a:rect b="b" l="l" r="r" t="t"/>
              <a:pathLst>
                <a:path extrusionOk="0" h="363" w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gced5bf489f_0_34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ced5bf489f_0_34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ced5bf489f_0_34"/>
          <p:cNvSpPr txBox="1"/>
          <p:nvPr/>
        </p:nvSpPr>
        <p:spPr>
          <a:xfrm>
            <a:off x="1025350" y="2189375"/>
            <a:ext cx="39642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Kia ora koe!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ced5bf489f_0_34"/>
          <p:cNvSpPr txBox="1"/>
          <p:nvPr/>
        </p:nvSpPr>
        <p:spPr>
          <a:xfrm>
            <a:off x="2472950" y="3235375"/>
            <a:ext cx="3051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Ka pai!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Well done!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dling, Seed, Growth, Plant, Green, Agriculture, Soil" id="413" name="Google Shape;413;gced5bf489f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520" y="4307208"/>
            <a:ext cx="1397599" cy="2410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414" name="Google Shape;414;gced5bf489f_0_34"/>
          <p:cNvPicPr preferRelativeResize="0"/>
          <p:nvPr/>
        </p:nvPicPr>
        <p:blipFill rotWithShape="1">
          <a:blip r:embed="rId5">
            <a:alphaModFix amt="72000"/>
          </a:blip>
          <a:srcRect b="0" l="0" r="0" t="0"/>
          <a:stretch/>
        </p:blipFill>
        <p:spPr>
          <a:xfrm>
            <a:off x="586300" y="4226147"/>
            <a:ext cx="1886650" cy="242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ed373a7a1_0_115"/>
          <p:cNvSpPr/>
          <p:nvPr/>
        </p:nvSpPr>
        <p:spPr>
          <a:xfrm>
            <a:off x="7112632" y="5316786"/>
            <a:ext cx="543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</a:t>
            </a:r>
            <a:endParaRPr b="0" i="0" sz="2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ced373a7a1_0_115"/>
          <p:cNvSpPr/>
          <p:nvPr/>
        </p:nvSpPr>
        <p:spPr>
          <a:xfrm>
            <a:off x="4685425" y="3058925"/>
            <a:ext cx="78645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Poipoia te kākano kia puāwai</a:t>
            </a:r>
            <a:endParaRPr b="1" i="0" sz="4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Nurture the seed and it will blossom</a:t>
            </a:r>
            <a:endParaRPr b="1" i="1" sz="22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gced373a7a1_0_115"/>
          <p:cNvCxnSpPr/>
          <p:nvPr/>
        </p:nvCxnSpPr>
        <p:spPr>
          <a:xfrm rot="10800000">
            <a:off x="7941450" y="2859006"/>
            <a:ext cx="49173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" name="Google Shape;58;gced373a7a1_0_115"/>
          <p:cNvCxnSpPr/>
          <p:nvPr/>
        </p:nvCxnSpPr>
        <p:spPr>
          <a:xfrm rot="10800000">
            <a:off x="6429451" y="2536205"/>
            <a:ext cx="64293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gced373a7a1_0_115"/>
          <p:cNvCxnSpPr/>
          <p:nvPr/>
        </p:nvCxnSpPr>
        <p:spPr>
          <a:xfrm rot="10800000">
            <a:off x="3837150" y="5704557"/>
            <a:ext cx="90216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gced373a7a1_0_115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4835244"/>
            <a:ext cx="12858754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61" name="Google Shape;61;gced373a7a1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ced373a7a1_0_115"/>
          <p:cNvSpPr txBox="1"/>
          <p:nvPr>
            <p:ph idx="12" type="sldNum"/>
          </p:nvPr>
        </p:nvSpPr>
        <p:spPr>
          <a:xfrm>
            <a:off x="11752236" y="6704013"/>
            <a:ext cx="22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gced373a7a1_0_115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ced373a7a1_0_115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dling, Seed, Growth, Plant, Green, Agriculture, Soil" id="65" name="Google Shape;65;gced373a7a1_0_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950" y="854776"/>
            <a:ext cx="2517774" cy="4008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66" name="Google Shape;66;gced373a7a1_0_115"/>
          <p:cNvPicPr preferRelativeResize="0"/>
          <p:nvPr/>
        </p:nvPicPr>
        <p:blipFill rotWithShape="1">
          <a:blip r:embed="rId6">
            <a:alphaModFix amt="72000"/>
          </a:blip>
          <a:srcRect b="0" l="0" r="0" t="0"/>
          <a:stretch/>
        </p:blipFill>
        <p:spPr>
          <a:xfrm>
            <a:off x="560700" y="720000"/>
            <a:ext cx="3398799" cy="40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1515025" y="1499518"/>
            <a:ext cx="9041031" cy="4757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16606" y="4316130"/>
            <a:ext cx="24630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what technological systems are and how they work, both in the physical world and in digital technologies.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6"/>
          <p:cNvCxnSpPr/>
          <p:nvPr/>
        </p:nvCxnSpPr>
        <p:spPr>
          <a:xfrm flipH="1" rot="10800000">
            <a:off x="2675255" y="4108938"/>
            <a:ext cx="1" cy="1270207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8" name="Google Shape;78;p6"/>
          <p:cNvCxnSpPr/>
          <p:nvPr/>
        </p:nvCxnSpPr>
        <p:spPr>
          <a:xfrm flipH="1" rot="10800000">
            <a:off x="3666974" y="2560126"/>
            <a:ext cx="1" cy="18039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9" name="Google Shape;79;p6"/>
          <p:cNvCxnSpPr/>
          <p:nvPr/>
        </p:nvCxnSpPr>
        <p:spPr>
          <a:xfrm flipH="1" rot="10800000">
            <a:off x="4879301" y="1686670"/>
            <a:ext cx="1" cy="1877028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0" name="Google Shape;80;p6"/>
          <p:cNvCxnSpPr/>
          <p:nvPr/>
        </p:nvCxnSpPr>
        <p:spPr>
          <a:xfrm flipH="1" rot="10800000">
            <a:off x="5932967" y="4039365"/>
            <a:ext cx="1" cy="1449096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1" name="Google Shape;81;p6"/>
          <p:cNvSpPr/>
          <p:nvPr/>
        </p:nvSpPr>
        <p:spPr>
          <a:xfrm>
            <a:off x="2481675" y="3916973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3470330" y="2348758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4688308" y="1322777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5739363" y="5417497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2622342" y="5333764"/>
            <a:ext cx="105820" cy="105820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3584655" y="4283958"/>
            <a:ext cx="164632" cy="164632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4773489" y="3461205"/>
            <a:ext cx="211623" cy="211621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799264" y="3911111"/>
            <a:ext cx="261698" cy="26169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633634" y="2677061"/>
            <a:ext cx="28368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decompose problems to create simple algorithms using computational thinking.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124320" y="1632211"/>
            <a:ext cx="19284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closer look at Virtual Reality and its impact on society and the environment in today’s world.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6192575" y="4535075"/>
            <a:ext cx="2305800" cy="18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program in C# using sequence, loops, input, output, variables and conditionals. Learn to debug problems and modify and improve digital content.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2557505" y="3952717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3546166" y="2400817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4767607" y="1374840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5815196" y="5448471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0645260" y="1264989"/>
            <a:ext cx="2135956" cy="2135956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1394811" y="1303952"/>
            <a:ext cx="636876" cy="651024"/>
          </a:xfrm>
          <a:custGeom>
            <a:rect b="b" l="l" r="r" t="t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10697275" y="1954975"/>
            <a:ext cx="20319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85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153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how to create authentic programs using C# and understand game design principles for the world of VR.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153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6"/>
          <p:cNvCxnSpPr/>
          <p:nvPr/>
        </p:nvCxnSpPr>
        <p:spPr>
          <a:xfrm rot="10800000">
            <a:off x="8601919" y="2937351"/>
            <a:ext cx="0" cy="2839214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0" name="Google Shape;100;p6"/>
          <p:cNvSpPr/>
          <p:nvPr/>
        </p:nvSpPr>
        <p:spPr>
          <a:xfrm>
            <a:off x="8408338" y="5648640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8417305" y="2899956"/>
            <a:ext cx="386034" cy="386034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8484171" y="5700702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400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8729913" y="4789489"/>
            <a:ext cx="2757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a range of computer programs in C# for different needs and purposes.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393357" y="659130"/>
            <a:ext cx="9124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en-US" sz="3500">
                <a:solidFill>
                  <a:srgbClr val="F58344"/>
                </a:solidFill>
              </a:rPr>
              <a:t>Module</a:t>
            </a: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 One Outline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">
            <a:off x="250432" y="314275"/>
            <a:ext cx="1267634" cy="95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f7576bb5_0_521"/>
          <p:cNvSpPr/>
          <p:nvPr/>
        </p:nvSpPr>
        <p:spPr>
          <a:xfrm>
            <a:off x="303375" y="299300"/>
            <a:ext cx="111294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Assessment Rubric: </a:t>
            </a:r>
            <a:r>
              <a:rPr b="1" i="0" lang="en-US" sz="40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Technological Systems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c7f7576bb5_0_521"/>
          <p:cNvCxnSpPr/>
          <p:nvPr/>
        </p:nvCxnSpPr>
        <p:spPr>
          <a:xfrm rot="10800000">
            <a:off x="7941450" y="2859006"/>
            <a:ext cx="49173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gc7f7576bb5_0_521"/>
          <p:cNvCxnSpPr/>
          <p:nvPr/>
        </p:nvCxnSpPr>
        <p:spPr>
          <a:xfrm rot="10800000">
            <a:off x="6429451" y="2536205"/>
            <a:ext cx="64293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gc7f7576bb5_0_521"/>
          <p:cNvCxnSpPr/>
          <p:nvPr/>
        </p:nvCxnSpPr>
        <p:spPr>
          <a:xfrm rot="10800000">
            <a:off x="3837150" y="5704557"/>
            <a:ext cx="90216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" name="Google Shape;122;gc7f7576bb5_0_521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4835244"/>
            <a:ext cx="12858754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123" name="Google Shape;123;gc7f7576bb5_0_5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c7f7576bb5_0_521"/>
          <p:cNvSpPr txBox="1"/>
          <p:nvPr>
            <p:ph idx="12" type="sldNum"/>
          </p:nvPr>
        </p:nvSpPr>
        <p:spPr>
          <a:xfrm>
            <a:off x="11752236" y="6704013"/>
            <a:ext cx="22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c7f7576bb5_0_521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c7f7576bb5_0_521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c7f7576bb5_0_5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7625" y="1461550"/>
            <a:ext cx="10014558" cy="577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1" y="2297112"/>
            <a:ext cx="12858750" cy="2638425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175" y="2776536"/>
            <a:ext cx="2406455" cy="18048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"/>
          <p:cNvCxnSpPr/>
          <p:nvPr/>
        </p:nvCxnSpPr>
        <p:spPr>
          <a:xfrm>
            <a:off x="4133851" y="2795587"/>
            <a:ext cx="0" cy="1439141"/>
          </a:xfrm>
          <a:prstGeom prst="straightConnector1">
            <a:avLst/>
          </a:prstGeom>
          <a:noFill/>
          <a:ln cap="flat" cmpd="sng" w="9525">
            <a:solidFill>
              <a:srgbClr val="A4A3A4">
                <a:alpha val="6784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8"/>
          <p:cNvSpPr txBox="1"/>
          <p:nvPr/>
        </p:nvSpPr>
        <p:spPr>
          <a:xfrm>
            <a:off x="4555197" y="3246085"/>
            <a:ext cx="6385843" cy="7404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36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3: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8"/>
          <p:cNvCxnSpPr/>
          <p:nvPr/>
        </p:nvCxnSpPr>
        <p:spPr>
          <a:xfrm>
            <a:off x="-88899" y="5056485"/>
            <a:ext cx="13071002" cy="0"/>
          </a:xfrm>
          <a:prstGeom prst="straightConnector1">
            <a:avLst/>
          </a:prstGeom>
          <a:noFill/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8"/>
          <p:cNvCxnSpPr/>
          <p:nvPr/>
        </p:nvCxnSpPr>
        <p:spPr>
          <a:xfrm>
            <a:off x="-88899" y="2176165"/>
            <a:ext cx="13193613" cy="0"/>
          </a:xfrm>
          <a:prstGeom prst="straightConnector1">
            <a:avLst/>
          </a:prstGeom>
          <a:noFill/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图片包含 游戏机, 标志&#10;&#10;描述已自动生成"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7f7576bb5_0_322"/>
          <p:cNvSpPr txBox="1"/>
          <p:nvPr/>
        </p:nvSpPr>
        <p:spPr>
          <a:xfrm>
            <a:off x="2077425" y="512075"/>
            <a:ext cx="835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Lesson Three Learning</a:t>
            </a:r>
            <a:r>
              <a:rPr b="0" i="0" lang="en-US" sz="4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 i="0" sz="42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gc7f7576bb5_0_322"/>
          <p:cNvGrpSpPr/>
          <p:nvPr/>
        </p:nvGrpSpPr>
        <p:grpSpPr>
          <a:xfrm>
            <a:off x="4943545" y="1597613"/>
            <a:ext cx="7774533" cy="777360"/>
            <a:chOff x="4687158" y="1514899"/>
            <a:chExt cx="7371321" cy="737113"/>
          </a:xfrm>
        </p:grpSpPr>
        <p:sp>
          <p:nvSpPr>
            <p:cNvPr id="151" name="Google Shape;151;gc7f7576bb5_0_322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2" name="Google Shape;152;gc7f7576bb5_0_322"/>
            <p:cNvSpPr txBox="1"/>
            <p:nvPr/>
          </p:nvSpPr>
          <p:spPr>
            <a:xfrm flipH="1">
              <a:off x="5195828" y="1551512"/>
              <a:ext cx="1437900" cy="7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53" name="Google Shape;153;gc7f7576bb5_0_322"/>
            <p:cNvSpPr txBox="1"/>
            <p:nvPr/>
          </p:nvSpPr>
          <p:spPr>
            <a:xfrm>
              <a:off x="6799383" y="1541137"/>
              <a:ext cx="45864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can we understand the difference between an algorithm and a program?</a:t>
              </a:r>
              <a:endParaRPr b="0" i="0" sz="3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gc7f7576bb5_0_322"/>
          <p:cNvGrpSpPr/>
          <p:nvPr/>
        </p:nvGrpSpPr>
        <p:grpSpPr>
          <a:xfrm>
            <a:off x="124304" y="2590820"/>
            <a:ext cx="7774533" cy="769430"/>
            <a:chOff x="117857" y="2456685"/>
            <a:chExt cx="7371321" cy="729594"/>
          </a:xfrm>
        </p:grpSpPr>
        <p:sp>
          <p:nvSpPr>
            <p:cNvPr id="155" name="Google Shape;155;gc7f7576bb5_0_322"/>
            <p:cNvSpPr/>
            <p:nvPr/>
          </p:nvSpPr>
          <p:spPr>
            <a:xfrm flipH="1">
              <a:off x="117857" y="2456685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323925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6" name="Google Shape;156;gc7f7576bb5_0_322"/>
            <p:cNvSpPr txBox="1"/>
            <p:nvPr/>
          </p:nvSpPr>
          <p:spPr>
            <a:xfrm flipH="1">
              <a:off x="5997484" y="2485984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01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57" name="Google Shape;157;gc7f7576bb5_0_322"/>
            <p:cNvSpPr txBox="1"/>
            <p:nvPr/>
          </p:nvSpPr>
          <p:spPr>
            <a:xfrm>
              <a:off x="832924" y="2475597"/>
              <a:ext cx="45864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explore the differences between algorithms and programs. 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gc7f7576bb5_0_322"/>
          <p:cNvGrpSpPr/>
          <p:nvPr/>
        </p:nvGrpSpPr>
        <p:grpSpPr>
          <a:xfrm>
            <a:off x="4943545" y="3509494"/>
            <a:ext cx="7774533" cy="774331"/>
            <a:chOff x="4687158" y="3327796"/>
            <a:chExt cx="7371321" cy="734241"/>
          </a:xfrm>
        </p:grpSpPr>
        <p:sp>
          <p:nvSpPr>
            <p:cNvPr id="159" name="Google Shape;159;gc7f7576bb5_0_322"/>
            <p:cNvSpPr/>
            <p:nvPr/>
          </p:nvSpPr>
          <p:spPr>
            <a:xfrm>
              <a:off x="4687158" y="3327796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0" name="Google Shape;160;gc7f7576bb5_0_322"/>
            <p:cNvSpPr txBox="1"/>
            <p:nvPr/>
          </p:nvSpPr>
          <p:spPr>
            <a:xfrm flipH="1">
              <a:off x="5195703" y="3405337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02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61" name="Google Shape;161;gc7f7576bb5_0_322"/>
            <p:cNvSpPr txBox="1"/>
            <p:nvPr/>
          </p:nvSpPr>
          <p:spPr>
            <a:xfrm>
              <a:off x="6799383" y="3342290"/>
              <a:ext cx="45864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Understand the different types of programming languages.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gc7f7576bb5_0_322"/>
          <p:cNvGrpSpPr/>
          <p:nvPr/>
        </p:nvGrpSpPr>
        <p:grpSpPr>
          <a:xfrm>
            <a:off x="124304" y="4519269"/>
            <a:ext cx="7774533" cy="771087"/>
            <a:chOff x="117857" y="4285292"/>
            <a:chExt cx="7371321" cy="731166"/>
          </a:xfrm>
        </p:grpSpPr>
        <p:sp>
          <p:nvSpPr>
            <p:cNvPr id="163" name="Google Shape;163;gc7f7576bb5_0_322"/>
            <p:cNvSpPr/>
            <p:nvPr/>
          </p:nvSpPr>
          <p:spPr>
            <a:xfrm flipH="1">
              <a:off x="117857" y="4285292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323925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4" name="Google Shape;164;gc7f7576bb5_0_322"/>
            <p:cNvSpPr txBox="1"/>
            <p:nvPr/>
          </p:nvSpPr>
          <p:spPr>
            <a:xfrm flipH="1">
              <a:off x="5997483" y="4359758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03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65" name="Google Shape;165;gc7f7576bb5_0_322"/>
            <p:cNvSpPr txBox="1"/>
            <p:nvPr/>
          </p:nvSpPr>
          <p:spPr>
            <a:xfrm>
              <a:off x="832924" y="4312138"/>
              <a:ext cx="45864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How to convert an algorithm into a program.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图片包含 游戏机, 标志&#10;&#10;描述已自动生成" id="166" name="Google Shape;166;gc7f7576bb5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c7f7576bb5_0_322"/>
          <p:cNvSpPr txBox="1"/>
          <p:nvPr>
            <p:ph idx="12" type="sldNum"/>
          </p:nvPr>
        </p:nvSpPr>
        <p:spPr>
          <a:xfrm>
            <a:off x="9081492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8" name="Google Shape;168;gc7f7576bb5_0_322"/>
          <p:cNvGrpSpPr/>
          <p:nvPr/>
        </p:nvGrpSpPr>
        <p:grpSpPr>
          <a:xfrm>
            <a:off x="4946293" y="5483478"/>
            <a:ext cx="7774533" cy="774331"/>
            <a:chOff x="4689763" y="5199581"/>
            <a:chExt cx="7371321" cy="734241"/>
          </a:xfrm>
        </p:grpSpPr>
        <p:sp>
          <p:nvSpPr>
            <p:cNvPr id="169" name="Google Shape;169;gc7f7576bb5_0_322"/>
            <p:cNvSpPr/>
            <p:nvPr/>
          </p:nvSpPr>
          <p:spPr>
            <a:xfrm>
              <a:off x="4689763" y="5199581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0" name="Google Shape;170;gc7f7576bb5_0_322"/>
            <p:cNvSpPr txBox="1"/>
            <p:nvPr/>
          </p:nvSpPr>
          <p:spPr>
            <a:xfrm flipH="1">
              <a:off x="5198308" y="5277122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04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71" name="Google Shape;171;gc7f7576bb5_0_322"/>
            <p:cNvSpPr txBox="1"/>
            <p:nvPr/>
          </p:nvSpPr>
          <p:spPr>
            <a:xfrm>
              <a:off x="6792880" y="5204962"/>
              <a:ext cx="49815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Using sequence, inputs, outputs, decomposition and debugging when programming 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gc7f7576bb5_0_322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c7f7576bb5_0_322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7f7576bb5_0_35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Algorithms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c7f7576bb5_0_350"/>
          <p:cNvSpPr txBox="1"/>
          <p:nvPr/>
        </p:nvSpPr>
        <p:spPr>
          <a:xfrm>
            <a:off x="390269" y="1373254"/>
            <a:ext cx="117831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What are algorithms? 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remember about algorithms from the last lesson?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algorithms?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can you find them?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they help in digital technologies?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184" name="Google Shape;184;gc7f7576bb5_0_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c7f7576bb5_0_35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gc7f7576bb5_0_35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c7f7576bb5_0_35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c7f7576bb5_0_350"/>
          <p:cNvSpPr txBox="1"/>
          <p:nvPr/>
        </p:nvSpPr>
        <p:spPr>
          <a:xfrm>
            <a:off x="304800" y="6184075"/>
            <a:ext cx="31689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hātepe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a, Hot, Cup, Table, Tea-Time, Break, Herbal, Leaf" id="189" name="Google Shape;189;gc7f7576bb5_0_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325" y="2526386"/>
            <a:ext cx="2892300" cy="1915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e, Display, Apps, Applications, Screen" id="190" name="Google Shape;190;gc7f7576bb5_0_3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3729" y="1626150"/>
            <a:ext cx="2678400" cy="17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c7f7576bb5_0_3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900" y="3922267"/>
            <a:ext cx="2305800" cy="271825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c7f7576bb5_0_350"/>
          <p:cNvSpPr txBox="1"/>
          <p:nvPr/>
        </p:nvSpPr>
        <p:spPr>
          <a:xfrm>
            <a:off x="4882550" y="4719275"/>
            <a:ext cx="42759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OUTPUT 'What is your name?'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INPUT user inputs their name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STORE the user's input in the </a:t>
            </a:r>
            <a:r>
              <a:rPr b="1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 variable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OUTPUT 'Hello' + name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OUTPUT 'How old are you?'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INPUT user inputs their age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STORE the user's input in the </a:t>
            </a:r>
            <a:r>
              <a:rPr b="1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 variable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IF age &gt;= 70 THEN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	OUTPUT 'You are aged to perfection!'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ELSE</a:t>
            </a:r>
            <a:b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445B93"/>
                </a:solidFill>
                <a:latin typeface="Arial"/>
                <a:ea typeface="Arial"/>
                <a:cs typeface="Arial"/>
                <a:sym typeface="Arial"/>
              </a:rPr>
              <a:t>	OUTPUT 'You are a spring chicken!'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f1d0f3385_0_6"/>
          <p:cNvSpPr txBox="1"/>
          <p:nvPr/>
        </p:nvSpPr>
        <p:spPr>
          <a:xfrm>
            <a:off x="390269" y="1373254"/>
            <a:ext cx="117831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is a program?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-US" sz="20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computer program</a:t>
            </a:r>
            <a:r>
              <a:rPr b="0" i="0" lang="en-US" sz="2000" u="none" cap="none" strike="noStrike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is a list of instructions that tell a computer what to do. Everything a computer does is done by using a computer program. Programs stored in the memory of a computer let the computer do one thing after another, even with breaks in between.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recognise any of these programs?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02" name="Google Shape;202;gcf1d0f338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cf1d0f3385_0_6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cf1d0f3385_0_6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cf1d0f3385_0_6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cf1d0f3385_0_6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cf1d0f3385_0_6"/>
          <p:cNvSpPr txBox="1"/>
          <p:nvPr/>
        </p:nvSpPr>
        <p:spPr>
          <a:xfrm>
            <a:off x="304800" y="6184075"/>
            <a:ext cx="3819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obile Phone, Python, Programming Language" id="208" name="Google Shape;208;gcf1d0f3385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3703" y="3003250"/>
            <a:ext cx="4265652" cy="318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cf1d0f3385_0_6"/>
          <p:cNvPicPr preferRelativeResize="0"/>
          <p:nvPr/>
        </p:nvPicPr>
        <p:blipFill rotWithShape="1">
          <a:blip r:embed="rId5">
            <a:alphaModFix/>
          </a:blip>
          <a:srcRect b="0" l="0" r="16309" t="0"/>
          <a:stretch/>
        </p:blipFill>
        <p:spPr>
          <a:xfrm>
            <a:off x="5028975" y="3003250"/>
            <a:ext cx="3477475" cy="1654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10" name="Google Shape;210;gcf1d0f3385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0100" y="5029829"/>
            <a:ext cx="12763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cf1d0f3385_0_6"/>
          <p:cNvPicPr preferRelativeResize="0"/>
          <p:nvPr/>
        </p:nvPicPr>
        <p:blipFill rotWithShape="1">
          <a:blip r:embed="rId7">
            <a:alphaModFix/>
          </a:blip>
          <a:srcRect b="12188" l="13060" r="15724" t="0"/>
          <a:stretch/>
        </p:blipFill>
        <p:spPr>
          <a:xfrm>
            <a:off x="3804175" y="5029825"/>
            <a:ext cx="3088670" cy="1428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ed373a7a1_0_171"/>
          <p:cNvSpPr txBox="1"/>
          <p:nvPr/>
        </p:nvSpPr>
        <p:spPr>
          <a:xfrm>
            <a:off x="390269" y="1373254"/>
            <a:ext cx="11783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languages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different types of programming languages used to instruct a computer. They are a formal language that is used to convert an algorithm into a computer program. Here are a selection of some of those languages: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recognise any of these logo’s?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21" name="Google Shape;221;gced373a7a1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ced373a7a1_0_171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gced373a7a1_0_171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ced373a7a1_0_171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ced373a7a1_0_171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eb, Web Developer, Full Stack Developer, Www" id="226" name="Google Shape;226;gced373a7a1_0_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700" y="2868925"/>
            <a:ext cx="7372675" cy="34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ced373a7a1_0_171"/>
          <p:cNvSpPr txBox="1"/>
          <p:nvPr/>
        </p:nvSpPr>
        <p:spPr>
          <a:xfrm>
            <a:off x="304800" y="6184075"/>
            <a:ext cx="64428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reo papatono   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programming languages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自定义设计方案">
  <a:themeElements>
    <a:clrScheme name="自定义 1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4577"/>
      </a:accent1>
      <a:accent2>
        <a:srgbClr val="9CC3AE"/>
      </a:accent2>
      <a:accent3>
        <a:srgbClr val="F58344"/>
      </a:accent3>
      <a:accent4>
        <a:srgbClr val="B086B8"/>
      </a:accent4>
      <a:accent5>
        <a:srgbClr val="114577"/>
      </a:accent5>
      <a:accent6>
        <a:srgbClr val="9CC3AE"/>
      </a:accent6>
      <a:hlink>
        <a:srgbClr val="F58344"/>
      </a:hlink>
      <a:folHlink>
        <a:srgbClr val="B086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2016-11-27T09:21:22Z</dcterms:created>
</cp:coreProperties>
</file>