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y="7232650" cx="12858750"/>
  <p:notesSz cx="6858000" cy="9144000"/>
  <p:embeddedFontLst>
    <p:embeddedFont>
      <p:font typeface="Open Sans"/>
      <p:regular r:id="rId24"/>
      <p:bold r:id="rId25"/>
      <p:italic r:id="rId26"/>
      <p:boldItalic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28">
          <p15:clr>
            <a:srgbClr val="A4A3A4"/>
          </p15:clr>
        </p15:guide>
        <p15:guide id="2" pos="4050">
          <p15:clr>
            <a:srgbClr val="A4A3A4"/>
          </p15:clr>
        </p15:guide>
        <p15:guide id="3" pos="557">
          <p15:clr>
            <a:srgbClr val="A4A3A4"/>
          </p15:clr>
        </p15:guide>
        <p15:guide id="4" orient="horz" pos="4183">
          <p15:clr>
            <a:srgbClr val="A4A3A4"/>
          </p15:clr>
        </p15:guide>
        <p15:guide id="5" pos="7497">
          <p15:clr>
            <a:srgbClr val="A4A3A4"/>
          </p15:clr>
        </p15:guide>
        <p15:guide id="6" pos="6908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28" roundtripDataSignature="AMtx7mikv5NwfEX2X/Dcza1N+FQfSxfMw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28" orient="horz"/>
        <p:guide pos="4050"/>
        <p:guide pos="557"/>
        <p:guide pos="4183" orient="horz"/>
        <p:guide pos="7497"/>
        <p:guide pos="6908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OpenSans-regular.fntdata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OpenSans-italic.fntdata"/><Relationship Id="rId25" Type="http://schemas.openxmlformats.org/officeDocument/2006/relationships/font" Target="fonts/OpenSans-bold.fntdata"/><Relationship Id="rId28" Type="http://customschemas.google.com/relationships/presentationmetadata" Target="metadata"/><Relationship Id="rId27" Type="http://schemas.openxmlformats.org/officeDocument/2006/relationships/font" Target="fonts/OpenSans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docs.google.com/presentation/d/1sWD9SYj9z3nuFbQWo9J_vHQYYN2Qj-GJ/edit#slide=id.gd2863401fe_0_87" TargetMode="Externa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pixabay.com/photos/binary-binary-code-binary-system-2910663/" TargetMode="External"/><Relationship Id="rId3" Type="http://schemas.openxmlformats.org/officeDocument/2006/relationships/hyperlink" Target="https://pixabay.com/photos/technology-computer-code-javascript-1283624/" TargetMode="External"/><Relationship Id="rId4" Type="http://schemas.openxmlformats.org/officeDocument/2006/relationships/hyperlink" Target="https://pixabay.com/photos/code-html-digital-coding-web-1076533/" TargetMode="External"/><Relationship Id="rId9" Type="http://schemas.openxmlformats.org/officeDocument/2006/relationships/hyperlink" Target="https://www.bromefields.com/free-twinkle-lights-chevron-infinity-scarf-knitting-pattern/" TargetMode="External"/><Relationship Id="rId5" Type="http://schemas.openxmlformats.org/officeDocument/2006/relationships/hyperlink" Target="https://unsplash.com/photos/io0ZLYbu31s?utm_source=unsplash&amp;utm_medium=referral&amp;utm_content=creditShareLink" TargetMode="External"/><Relationship Id="rId6" Type="http://schemas.openxmlformats.org/officeDocument/2006/relationships/hyperlink" Target="https://unsplash.com/photos/hLvQ4-QEBAE?utm_source=unsplash&amp;utm_medium=referral&amp;utm_content=creditShareLink" TargetMode="External"/><Relationship Id="rId7" Type="http://schemas.openxmlformats.org/officeDocument/2006/relationships/hyperlink" Target="https://unsplash.com/photos/RLw-UC03Gwc?utm_source=unsplash&amp;utm_medium=referral&amp;utm_content=creditShareLink" TargetMode="External"/><Relationship Id="rId8" Type="http://schemas.openxmlformats.org/officeDocument/2006/relationships/hyperlink" Target="https://en.wikipedia.org/wiki/File:Lava_lamp_flowchart.svg" TargetMode="Externa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bbc.co.uk/bitesize/guides/zpp49j6/revision/1" TargetMode="External"/><Relationship Id="rId3" Type="http://schemas.openxmlformats.org/officeDocument/2006/relationships/hyperlink" Target="https://pixabay.com/photos/tea-hot-cup-table-tea-time-break-2356764/" TargetMode="External"/><Relationship Id="rId4" Type="http://schemas.openxmlformats.org/officeDocument/2006/relationships/hyperlink" Target="https://pixabay.com/photos/phone-display-apps-applications-292994/" TargetMode="Externa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pixabay.com/illustrations/web-web-developer-1935737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" name="Google Shape;29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0" name="Google Shape;30;p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1" name="Google Shape;31;p1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32" name="Google Shape;32;p1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33" name="Google Shape;33;p1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ced5bf489f_0_25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0" name="Google Shape;230;gced5bf489f_0_2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31" name="Google Shape;231;gced5bf489f_0_25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2" name="Google Shape;232;gced5bf489f_0_253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233" name="Google Shape;233;gced5bf489f_0_253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234" name="Google Shape;234;gced5bf489f_0_253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cc52ec2884_0_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" name="Google Shape;245;gcc52ec2884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46" name="Google Shape;246;gcc52ec2884_0_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7" name="Google Shape;247;gcc52ec2884_0_5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248" name="Google Shape;248;gcc52ec2884_0_5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249" name="Google Shape;249;gcc52ec2884_0_5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cc5fec1cfa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5" name="Google Shape;265;gcc5fec1cf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1155CC"/>
                </a:solidFill>
                <a:latin typeface="Open Sans"/>
                <a:ea typeface="Open Sans"/>
                <a:cs typeface="Open Sans"/>
                <a:sym typeface="Open Sans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Link to Handouts for Students</a:t>
            </a:r>
            <a:endParaRPr/>
          </a:p>
        </p:txBody>
      </p:sp>
      <p:sp>
        <p:nvSpPr>
          <p:cNvPr id="266" name="Google Shape;266;gcc5fec1cfa_0_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67" name="Google Shape;267;gcc5fec1cfa_0_0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268" name="Google Shape;268;gcc5fec1cfa_0_0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269" name="Google Shape;269;gcc5fec1cfa_0_0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cc5fec1cfa_0_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1" name="Google Shape;281;gcc5fec1cfa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2" name="Google Shape;282;gcc5fec1cfa_0_1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83" name="Google Shape;283;gcc5fec1cfa_0_16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284" name="Google Shape;284;gcc5fec1cfa_0_16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285" name="Google Shape;285;gcc5fec1cfa_0_16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cc5fec1cfa_0_4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7" name="Google Shape;297;gcc5fec1cfa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8" name="Google Shape;298;gcc5fec1cfa_0_4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99" name="Google Shape;299;gcc5fec1cfa_0_48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300" name="Google Shape;300;gcc5fec1cfa_0_48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301" name="Google Shape;301;gcc5fec1cfa_0_48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cc5fec1cfa_0_6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4" name="Google Shape;314;gcc5fec1cfa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5" name="Google Shape;315;gcc5fec1cfa_0_6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16" name="Google Shape;316;gcc5fec1cfa_0_66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317" name="Google Shape;317;gcc5fec1cfa_0_66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318" name="Google Shape;318;gcc5fec1cfa_0_66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ced5bf489f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SzPts val="1400"/>
              <a:buNone/>
            </a:pPr>
            <a:r>
              <a:rPr lang="en-US"/>
              <a:t>Attribution: Binary - </a:t>
            </a:r>
            <a:r>
              <a:rPr lang="en-US" u="sng">
                <a:solidFill>
                  <a:schemeClr val="hlink"/>
                </a:solidFill>
                <a:hlinkClick r:id="rId2"/>
              </a:rPr>
              <a:t>https://pixabay.com/photos/binary-binary-code-binary-system-2910663/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SzPts val="1400"/>
              <a:buNone/>
            </a:pPr>
            <a:r>
              <a:rPr lang="en-US"/>
              <a:t>Javascript Program: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https://pixabay.com/photos/technology-computer-code-javascript-1283624/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SzPts val="1400"/>
              <a:buNone/>
            </a:pPr>
            <a:r>
              <a:rPr lang="en-US"/>
              <a:t>html program: </a:t>
            </a:r>
            <a:r>
              <a:rPr lang="en-US" u="sng">
                <a:solidFill>
                  <a:schemeClr val="hlink"/>
                </a:solidFill>
                <a:hlinkClick r:id="rId4"/>
              </a:rPr>
              <a:t>https://pixabay.com/photos/code-html-digital-coding-web-1076533/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SzPts val="1400"/>
              <a:buNone/>
            </a:pPr>
            <a:r>
              <a:rPr lang="en-US"/>
              <a:t>wireframe: </a:t>
            </a:r>
            <a:r>
              <a:rPr lang="en-US" u="sng">
                <a:solidFill>
                  <a:schemeClr val="hlink"/>
                </a:solidFill>
                <a:hlinkClick r:id="rId5"/>
              </a:rPr>
              <a:t>https://unsplash.com/photos/io0ZLYbu31s?utm_source=unsplash&amp;utm_medium=referral&amp;utm_content=creditShareLink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SzPts val="1400"/>
              <a:buNone/>
            </a:pPr>
            <a:r>
              <a:rPr lang="en-US"/>
              <a:t>block program: </a:t>
            </a:r>
            <a:r>
              <a:rPr lang="en-US" u="sng">
                <a:solidFill>
                  <a:schemeClr val="hlink"/>
                </a:solidFill>
                <a:hlinkClick r:id="rId6"/>
              </a:rPr>
              <a:t>https://unsplash.com/photos/hLvQ4-QEBAE?utm_source=unsplash&amp;utm_medium=referral&amp;utm_content=creditShareLink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SzPts val="1400"/>
              <a:buNone/>
            </a:pPr>
            <a:r>
              <a:rPr lang="en-US"/>
              <a:t>written plan:</a:t>
            </a:r>
            <a:r>
              <a:rPr lang="en-US" u="sng">
                <a:solidFill>
                  <a:schemeClr val="hlink"/>
                </a:solidFill>
                <a:hlinkClick r:id="rId7"/>
              </a:rPr>
              <a:t>https://unsplash.com/photos/RLw-UC03Gwc?utm_source=unsplash&amp;utm_medium=referral&amp;utm_content=creditShareLink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SzPts val="1400"/>
              <a:buNone/>
            </a:pPr>
            <a:r>
              <a:rPr lang="en-US"/>
              <a:t>flowchart: </a:t>
            </a:r>
            <a:r>
              <a:rPr lang="en-US" u="sng">
                <a:solidFill>
                  <a:schemeClr val="hlink"/>
                </a:solidFill>
                <a:hlinkClick r:id="rId8"/>
              </a:rPr>
              <a:t>https://en.wikipedia.org/wiki/File:Lava_lamp_flowchart.svg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SzPts val="1400"/>
              <a:buNone/>
            </a:pPr>
            <a:r>
              <a:rPr lang="en-US"/>
              <a:t>knitting: </a:t>
            </a:r>
            <a:r>
              <a:rPr lang="en-US" u="sng">
                <a:solidFill>
                  <a:schemeClr val="hlink"/>
                </a:solidFill>
                <a:hlinkClick r:id="rId9"/>
              </a:rPr>
              <a:t>https://www.bromefields.com/free-twinkle-lights-chevron-infinity-scarf-knitting-pattern/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32" name="Google Shape;332;gced5bf489f_0_0:notes"/>
          <p:cNvSpPr/>
          <p:nvPr>
            <p:ph idx="2" type="sldImg"/>
          </p:nvPr>
        </p:nvSpPr>
        <p:spPr>
          <a:xfrm>
            <a:off x="685649" y="1143000"/>
            <a:ext cx="54867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c7f7576bb5_0_54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6" name="Google Shape;356;gc7f7576bb5_0_5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57" name="Google Shape;357;gc7f7576bb5_0_54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58" name="Google Shape;358;gc7f7576bb5_0_543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359" name="Google Shape;359;gc7f7576bb5_0_543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360" name="Google Shape;360;gc7f7576bb5_0_543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ced5bf489f_0_3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90" name="Google Shape;390;gced5bf489f_0_34:notes"/>
          <p:cNvSpPr/>
          <p:nvPr>
            <p:ph idx="2" type="sldImg"/>
          </p:nvPr>
        </p:nvSpPr>
        <p:spPr>
          <a:xfrm>
            <a:off x="685649" y="1143000"/>
            <a:ext cx="54867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ced373a7a1_0_1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" name="Google Shape;49;gced373a7a1_0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0" name="Google Shape;50;gced373a7a1_0_11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1" name="Google Shape;51;gced373a7a1_0_115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52" name="Google Shape;52;gced373a7a1_0_115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53" name="Google Shape;53;gced373a7a1_0_115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" name="Google Shape;6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0" name="Google Shape;70;p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1" name="Google Shape;71;p6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72" name="Google Shape;72;p6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73" name="Google Shape;73;p6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c7f7576bb5_0_5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2" name="Google Shape;112;gc7f7576bb5_0_5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3" name="Google Shape;113;gc7f7576bb5_0_52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4" name="Google Shape;114;gc7f7576bb5_0_521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115" name="Google Shape;115;gc7f7576bb5_0_521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116" name="Google Shape;116;gc7f7576bb5_0_521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0" name="Google Shape;13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1" name="Google Shape;131;p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2" name="Google Shape;132;p8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133" name="Google Shape;133;p8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134" name="Google Shape;134;p8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c7f7576bb5_0_32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7" name="Google Shape;147;gc7f7576bb5_0_322:notes"/>
          <p:cNvSpPr/>
          <p:nvPr>
            <p:ph idx="2" type="sldImg"/>
          </p:nvPr>
        </p:nvSpPr>
        <p:spPr>
          <a:xfrm>
            <a:off x="685649" y="1143000"/>
            <a:ext cx="54867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c7f7576bb5_0_35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6" name="Google Shape;176;gc7f7576bb5_0_3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Attribution: </a:t>
            </a:r>
            <a:r>
              <a:rPr lang="en-US" u="sng">
                <a:solidFill>
                  <a:srgbClr val="F58344"/>
                </a:solidFill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https://www.bbc.co.uk/bitesize/guides/zpp49j6/revision/1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cup of tea -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https://pixabay.com/photos/tea-hot-cup-table-tea-time-break-2356764/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apps - </a:t>
            </a:r>
            <a:r>
              <a:rPr lang="en-US" u="sng">
                <a:solidFill>
                  <a:schemeClr val="hlink"/>
                </a:solidFill>
                <a:hlinkClick r:id="rId4"/>
              </a:rPr>
              <a:t>https://pixabay.com/photos/phone-display-apps-applications-292994/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7" name="Google Shape;177;gc7f7576bb5_0_35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8" name="Google Shape;178;gc7f7576bb5_0_350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179" name="Google Shape;179;gc7f7576bb5_0_350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180" name="Google Shape;180;gc7f7576bb5_0_350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cf1d0f3385_0_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5" name="Google Shape;195;gcf1d0f3385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Attribution: python - https://pixabay.com/illustrations/mobile-phone-python-1513945/</a:t>
            </a:r>
            <a:endParaRPr/>
          </a:p>
        </p:txBody>
      </p:sp>
      <p:sp>
        <p:nvSpPr>
          <p:cNvPr id="196" name="Google Shape;196;gcf1d0f3385_0_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7" name="Google Shape;197;gcf1d0f3385_0_6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198" name="Google Shape;198;gcf1d0f3385_0_6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199" name="Google Shape;199;gcf1d0f3385_0_6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ced373a7a1_0_17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4" name="Google Shape;214;gced373a7a1_0_1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Attribution: </a:t>
            </a:r>
            <a:r>
              <a:rPr lang="en-US" u="sng">
                <a:solidFill>
                  <a:schemeClr val="hlink"/>
                </a:solidFill>
                <a:hlinkClick r:id="rId2"/>
              </a:rPr>
              <a:t>https://pixabay.com/illustrations/web-web-developer-1935737/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5" name="Google Shape;215;gced373a7a1_0_17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6" name="Google Shape;216;gced373a7a1_0_171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217" name="Google Shape;217;gced373a7a1_0_171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218" name="Google Shape;218;gced373a7a1_0_171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空白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5"/>
          <p:cNvSpPr txBox="1"/>
          <p:nvPr>
            <p:ph idx="10" type="dt"/>
          </p:nvPr>
        </p:nvSpPr>
        <p:spPr>
          <a:xfrm>
            <a:off x="884238" y="6704013"/>
            <a:ext cx="2892425" cy="384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5"/>
          <p:cNvSpPr txBox="1"/>
          <p:nvPr>
            <p:ph idx="11" type="ftr"/>
          </p:nvPr>
        </p:nvSpPr>
        <p:spPr>
          <a:xfrm>
            <a:off x="4259263" y="6704013"/>
            <a:ext cx="4340225" cy="384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35"/>
          <p:cNvSpPr txBox="1"/>
          <p:nvPr>
            <p:ph idx="12" type="sldNum"/>
          </p:nvPr>
        </p:nvSpPr>
        <p:spPr>
          <a:xfrm>
            <a:off x="9082088" y="6704013"/>
            <a:ext cx="2892425" cy="384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 p14:dur="1600">
    <p:blinds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自定义版式">
  <p:cSld name="自定义版式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p14:dur="1600">
    <p:blinds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gc7f7576bb5_0_103"/>
          <p:cNvSpPr txBox="1"/>
          <p:nvPr>
            <p:ph type="title"/>
          </p:nvPr>
        </p:nvSpPr>
        <p:spPr>
          <a:xfrm>
            <a:off x="884039" y="385072"/>
            <a:ext cx="11090700" cy="139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8200" lIns="96425" spcFirstLastPara="1" rIns="96425" wrap="square" tIns="482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gc7f7576bb5_0_103"/>
          <p:cNvSpPr txBox="1"/>
          <p:nvPr>
            <p:ph idx="1" type="body"/>
          </p:nvPr>
        </p:nvSpPr>
        <p:spPr>
          <a:xfrm>
            <a:off x="884039" y="1925358"/>
            <a:ext cx="11090700" cy="458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8200" lIns="96425" spcFirstLastPara="1" rIns="96425" wrap="square" tIns="48200">
            <a:normAutofit/>
          </a:bodyPr>
          <a:lstStyle>
            <a:lvl1pPr indent="-349250" lvl="0" marL="4572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indent="-34925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indent="-34925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indent="-34925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indent="-34925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indent="-34925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indent="-34925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indent="-34925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indent="-34925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/>
        </p:txBody>
      </p:sp>
      <p:sp>
        <p:nvSpPr>
          <p:cNvPr id="23" name="Google Shape;23;gc7f7576bb5_0_103"/>
          <p:cNvSpPr txBox="1"/>
          <p:nvPr>
            <p:ph idx="10" type="dt"/>
          </p:nvPr>
        </p:nvSpPr>
        <p:spPr>
          <a:xfrm>
            <a:off x="884039" y="6703595"/>
            <a:ext cx="28932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8200" lIns="96425" spcFirstLastPara="1" rIns="96425" wrap="square" tIns="482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gc7f7576bb5_0_103"/>
          <p:cNvSpPr txBox="1"/>
          <p:nvPr>
            <p:ph idx="11" type="ftr"/>
          </p:nvPr>
        </p:nvSpPr>
        <p:spPr>
          <a:xfrm>
            <a:off x="4259461" y="6703595"/>
            <a:ext cx="43398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8200" lIns="96425" spcFirstLastPara="1" rIns="96425" wrap="square" tIns="482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gc7f7576bb5_0_103"/>
          <p:cNvSpPr txBox="1"/>
          <p:nvPr>
            <p:ph idx="12" type="sldNum"/>
          </p:nvPr>
        </p:nvSpPr>
        <p:spPr>
          <a:xfrm>
            <a:off x="9081492" y="6703595"/>
            <a:ext cx="28932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8200" lIns="96425" spcFirstLastPara="1" rIns="96425" wrap="square" tIns="482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空白">
  <p:cSld name="4_空白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p14:dur="1600">
    <p:blinds dir="vert"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4"/>
          <p:cNvSpPr txBox="1"/>
          <p:nvPr>
            <p:ph type="title"/>
          </p:nvPr>
        </p:nvSpPr>
        <p:spPr>
          <a:xfrm>
            <a:off x="884238" y="385763"/>
            <a:ext cx="11090275" cy="139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34"/>
          <p:cNvSpPr txBox="1"/>
          <p:nvPr>
            <p:ph idx="1" type="body"/>
          </p:nvPr>
        </p:nvSpPr>
        <p:spPr>
          <a:xfrm>
            <a:off x="884238" y="1925638"/>
            <a:ext cx="11090275" cy="45894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34"/>
          <p:cNvSpPr txBox="1"/>
          <p:nvPr>
            <p:ph idx="10" type="dt"/>
          </p:nvPr>
        </p:nvSpPr>
        <p:spPr>
          <a:xfrm>
            <a:off x="884238" y="6704013"/>
            <a:ext cx="2892425" cy="384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34"/>
          <p:cNvSpPr txBox="1"/>
          <p:nvPr>
            <p:ph idx="11" type="ftr"/>
          </p:nvPr>
        </p:nvSpPr>
        <p:spPr>
          <a:xfrm>
            <a:off x="4259263" y="6704013"/>
            <a:ext cx="4340225" cy="384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34"/>
          <p:cNvSpPr txBox="1"/>
          <p:nvPr>
            <p:ph idx="12" type="sldNum"/>
          </p:nvPr>
        </p:nvSpPr>
        <p:spPr>
          <a:xfrm>
            <a:off x="9082088" y="6704013"/>
            <a:ext cx="2892425" cy="384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</p:sldLayoutIdLst>
  <p:transition spd="slow" p14:dur="1600">
    <p:blinds dir="vert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image" Target="../media/image2.png"/><Relationship Id="rId5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Relationship Id="rId4" Type="http://schemas.openxmlformats.org/officeDocument/2006/relationships/image" Target="../media/image1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png"/><Relationship Id="rId4" Type="http://schemas.openxmlformats.org/officeDocument/2006/relationships/image" Target="../media/image1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png"/><Relationship Id="rId4" Type="http://schemas.openxmlformats.org/officeDocument/2006/relationships/image" Target="../media/image1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.png"/><Relationship Id="rId4" Type="http://schemas.openxmlformats.org/officeDocument/2006/relationships/image" Target="../media/image18.png"/><Relationship Id="rId5" Type="http://schemas.openxmlformats.org/officeDocument/2006/relationships/image" Target="../media/image2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vrvoom-education.web.app/" TargetMode="External"/><Relationship Id="rId4" Type="http://schemas.openxmlformats.org/officeDocument/2006/relationships/image" Target="../media/image5.png"/><Relationship Id="rId5" Type="http://schemas.openxmlformats.org/officeDocument/2006/relationships/image" Target="../media/image1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9.png"/><Relationship Id="rId4" Type="http://schemas.openxmlformats.org/officeDocument/2006/relationships/image" Target="../media/image5.png"/><Relationship Id="rId11" Type="http://schemas.openxmlformats.org/officeDocument/2006/relationships/image" Target="../media/image28.png"/><Relationship Id="rId10" Type="http://schemas.openxmlformats.org/officeDocument/2006/relationships/image" Target="../media/image24.png"/><Relationship Id="rId9" Type="http://schemas.openxmlformats.org/officeDocument/2006/relationships/image" Target="../media/image26.jpg"/><Relationship Id="rId5" Type="http://schemas.openxmlformats.org/officeDocument/2006/relationships/image" Target="../media/image15.jpg"/><Relationship Id="rId6" Type="http://schemas.openxmlformats.org/officeDocument/2006/relationships/image" Target="../media/image23.jpg"/><Relationship Id="rId7" Type="http://schemas.openxmlformats.org/officeDocument/2006/relationships/image" Target="../media/image20.jpg"/><Relationship Id="rId8" Type="http://schemas.openxmlformats.org/officeDocument/2006/relationships/image" Target="../media/image22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5.png"/><Relationship Id="rId4" Type="http://schemas.openxmlformats.org/officeDocument/2006/relationships/image" Target="../media/image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.png"/><Relationship Id="rId4" Type="http://schemas.openxmlformats.org/officeDocument/2006/relationships/image" Target="../media/image1.png"/><Relationship Id="rId5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5.png"/><Relationship Id="rId5" Type="http://schemas.openxmlformats.org/officeDocument/2006/relationships/image" Target="../media/image1.png"/><Relationship Id="rId6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5.png"/><Relationship Id="rId5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Relationship Id="rId4" Type="http://schemas.openxmlformats.org/officeDocument/2006/relationships/image" Target="../media/image9.jpg"/><Relationship Id="rId5" Type="http://schemas.openxmlformats.org/officeDocument/2006/relationships/image" Target="../media/image8.jpg"/><Relationship Id="rId6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Relationship Id="rId4" Type="http://schemas.openxmlformats.org/officeDocument/2006/relationships/image" Target="../media/image11.jpg"/><Relationship Id="rId5" Type="http://schemas.openxmlformats.org/officeDocument/2006/relationships/image" Target="../media/image13.png"/><Relationship Id="rId6" Type="http://schemas.openxmlformats.org/officeDocument/2006/relationships/image" Target="../media/image12.png"/><Relationship Id="rId7" Type="http://schemas.openxmlformats.org/officeDocument/2006/relationships/image" Target="../media/image1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0EFEF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table, cake, small, sitting&#10;&#10;Description automatically generated" id="35" name="Google Shape;35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7149" y="164076"/>
            <a:ext cx="5303520" cy="5271802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1"/>
          <p:cNvSpPr/>
          <p:nvPr/>
        </p:nvSpPr>
        <p:spPr>
          <a:xfrm>
            <a:off x="7112632" y="5316786"/>
            <a:ext cx="5437423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</a:pPr>
            <a:r>
              <a:rPr lang="en-US" sz="2200">
                <a:solidFill>
                  <a:schemeClr val="accent1"/>
                </a:solidFill>
              </a:rPr>
              <a:t>Module</a:t>
            </a:r>
            <a:r>
              <a:rPr b="0" i="0" lang="en-US" sz="2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One</a:t>
            </a:r>
            <a:endParaRPr b="0" i="0" sz="2200" u="none" cap="none" strike="noStrik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"/>
          <p:cNvSpPr/>
          <p:nvPr/>
        </p:nvSpPr>
        <p:spPr>
          <a:xfrm>
            <a:off x="4685426" y="3058925"/>
            <a:ext cx="7864500" cy="16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3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Introduction to</a:t>
            </a:r>
            <a:r>
              <a:rPr b="1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40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textRoundtripDataId="0"/>
                  </a:ext>
                </a:extLst>
              </a:rPr>
              <a:t>VR programming</a:t>
            </a:r>
            <a:r>
              <a:rPr b="1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and</a:t>
            </a:r>
            <a:r>
              <a:rPr b="1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4000" u="none" cap="none" strike="noStrik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game design</a:t>
            </a:r>
            <a:r>
              <a:rPr b="1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principles</a:t>
            </a:r>
            <a:r>
              <a:rPr b="1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1" i="0" sz="8300" u="none" cap="none" strike="noStrike">
              <a:solidFill>
                <a:srgbClr val="11406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8" name="Google Shape;38;p1"/>
          <p:cNvCxnSpPr/>
          <p:nvPr/>
        </p:nvCxnSpPr>
        <p:spPr>
          <a:xfrm rot="10800000">
            <a:off x="7941543" y="2859006"/>
            <a:ext cx="4917207" cy="0"/>
          </a:xfrm>
          <a:prstGeom prst="straightConnector1">
            <a:avLst/>
          </a:prstGeom>
          <a:noFill/>
          <a:ln cap="flat" cmpd="sng" w="9525">
            <a:solidFill>
              <a:srgbClr val="F5834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9" name="Google Shape;39;p1"/>
          <p:cNvCxnSpPr/>
          <p:nvPr/>
        </p:nvCxnSpPr>
        <p:spPr>
          <a:xfrm rot="10800000">
            <a:off x="6429375" y="2536205"/>
            <a:ext cx="6429376" cy="0"/>
          </a:xfrm>
          <a:prstGeom prst="straightConnector1">
            <a:avLst/>
          </a:prstGeom>
          <a:noFill/>
          <a:ln cap="flat" cmpd="sng" w="9525">
            <a:solidFill>
              <a:srgbClr val="9CC3AE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40" name="Google Shape;40;p1"/>
          <p:cNvCxnSpPr/>
          <p:nvPr/>
        </p:nvCxnSpPr>
        <p:spPr>
          <a:xfrm rot="10800000">
            <a:off x="3837086" y="5704557"/>
            <a:ext cx="9021664" cy="0"/>
          </a:xfrm>
          <a:prstGeom prst="straightConnector1">
            <a:avLst/>
          </a:prstGeom>
          <a:noFill/>
          <a:ln cap="flat" cmpd="sng" w="9525">
            <a:solidFill>
              <a:srgbClr val="B086B8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41" name="Google Shape;41;p1"/>
          <p:cNvPicPr preferRelativeResize="0"/>
          <p:nvPr/>
        </p:nvPicPr>
        <p:blipFill rotWithShape="1">
          <a:blip r:embed="rId4">
            <a:alphaModFix/>
          </a:blip>
          <a:srcRect b="-48758" l="4905" r="4904" t="-20028"/>
          <a:stretch/>
        </p:blipFill>
        <p:spPr>
          <a:xfrm>
            <a:off x="-1" y="4835244"/>
            <a:ext cx="12858751" cy="6508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图片包含 游戏机, 标志&#10;&#10;描述已自动生成" id="42" name="Google Shape;42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253466" y="145395"/>
            <a:ext cx="1438135" cy="1078435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1"/>
          <p:cNvSpPr txBox="1"/>
          <p:nvPr>
            <p:ph idx="12" type="sldNum"/>
          </p:nvPr>
        </p:nvSpPr>
        <p:spPr>
          <a:xfrm>
            <a:off x="11752236" y="6704013"/>
            <a:ext cx="222277" cy="384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4" name="Google Shape;44;p1"/>
          <p:cNvSpPr txBox="1"/>
          <p:nvPr/>
        </p:nvSpPr>
        <p:spPr>
          <a:xfrm>
            <a:off x="167149" y="6880015"/>
            <a:ext cx="230587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1"/>
          <p:cNvSpPr txBox="1"/>
          <p:nvPr/>
        </p:nvSpPr>
        <p:spPr>
          <a:xfrm>
            <a:off x="4123944" y="6830568"/>
            <a:ext cx="5980176" cy="384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Course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1"/>
          <p:cNvSpPr txBox="1"/>
          <p:nvPr/>
        </p:nvSpPr>
        <p:spPr>
          <a:xfrm>
            <a:off x="314725" y="5835075"/>
            <a:ext cx="4370700" cy="646500"/>
          </a:xfrm>
          <a:prstGeom prst="rect">
            <a:avLst/>
          </a:prstGeom>
          <a:noFill/>
          <a:ln cap="flat" cmpd="sng" w="9525">
            <a:solidFill>
              <a:srgbClr val="65A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ao mariko </a:t>
            </a:r>
            <a:r>
              <a:rPr b="1" i="1" lang="en-US" sz="2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Virtual Reality</a:t>
            </a:r>
            <a:endParaRPr b="1" i="1" sz="22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 p14:dur="1600">
    <p:blinds dir="vert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64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64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364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0EFEF"/>
        </a:solidFill>
      </p:bgPr>
    </p:bg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ced5bf489f_0_253"/>
          <p:cNvSpPr txBox="1"/>
          <p:nvPr/>
        </p:nvSpPr>
        <p:spPr>
          <a:xfrm>
            <a:off x="390269" y="1373254"/>
            <a:ext cx="11783100" cy="447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textRoundtripDataId="1"/>
                  </a:ext>
                </a:extLst>
              </a:rPr>
              <a:t>Elements of programming languages</a:t>
            </a:r>
            <a:endParaRPr b="1" i="1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  <a:extLst>
                <a:ext uri="http://customooxmlschemas.google.com/">
                  <go:slidesCustomData xmlns:go="http://customooxmlschemas.google.com/" textRoundtripDataId="2"/>
                </a:ext>
              </a:extLst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textRoundtripDataId="3"/>
                  </a:ext>
                </a:extLst>
              </a:rPr>
              <a:t>There are different elements that make up a programming language, for example: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b="1" i="0" lang="en-US" sz="2000" u="none" cap="none" strike="noStrike">
                <a:solidFill>
                  <a:srgbClr val="65A181"/>
                </a:solidFill>
                <a:latin typeface="Calibri"/>
                <a:ea typeface="Calibri"/>
                <a:cs typeface="Calibri"/>
                <a:sym typeface="Calibri"/>
              </a:rPr>
              <a:t>Syntax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the form or structure of the language, e.g. some use graphics like Bolt and Scratch and some are text based using words, numbers and punctuation like C#, Python and Javascript.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b="1" i="0" lang="en-US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Semantics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- the meaning of language. Does the programming language typed into a computer make sense?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b="1" i="0" lang="en-US" sz="2000" u="none" cap="none" strike="noStrike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textRoundtripDataId="4"/>
                  </a:ext>
                </a:extLst>
              </a:rPr>
              <a:t>Variables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textRoundtripDataId="5"/>
                  </a:ext>
                </a:extLst>
              </a:rPr>
              <a:t>- how data, such as numbers,  is stored by the computer which can then be used later for mathematical calculations or decision making depending on the program.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图片包含 游戏机, 标志&#10;&#10;描述已自动生成" id="237" name="Google Shape;237;gced5bf489f_0_2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53466" y="145395"/>
            <a:ext cx="1438135" cy="1078435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gced5bf489f_0_253"/>
          <p:cNvSpPr txBox="1"/>
          <p:nvPr>
            <p:ph idx="12" type="sldNum"/>
          </p:nvPr>
        </p:nvSpPr>
        <p:spPr>
          <a:xfrm>
            <a:off x="9082088" y="6704013"/>
            <a:ext cx="28923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9" name="Google Shape;239;gced5bf489f_0_253"/>
          <p:cNvSpPr txBox="1"/>
          <p:nvPr/>
        </p:nvSpPr>
        <p:spPr>
          <a:xfrm>
            <a:off x="167149" y="6880015"/>
            <a:ext cx="23058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gced5bf489f_0_253"/>
          <p:cNvSpPr txBox="1"/>
          <p:nvPr/>
        </p:nvSpPr>
        <p:spPr>
          <a:xfrm>
            <a:off x="4123944" y="6830568"/>
            <a:ext cx="59802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Course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gced5bf489f_0_253"/>
          <p:cNvSpPr txBox="1"/>
          <p:nvPr/>
        </p:nvSpPr>
        <p:spPr>
          <a:xfrm>
            <a:off x="304800" y="6184075"/>
            <a:ext cx="6442800" cy="646500"/>
          </a:xfrm>
          <a:prstGeom prst="rect">
            <a:avLst/>
          </a:prstGeom>
          <a:noFill/>
          <a:ln cap="flat" cmpd="sng" w="9525">
            <a:solidFill>
              <a:srgbClr val="65A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reo papatono    </a:t>
            </a:r>
            <a:r>
              <a:rPr b="1" i="1" lang="en-US" sz="2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programming languages</a:t>
            </a:r>
            <a:endParaRPr b="1" i="1" sz="22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gced5bf489f_0_253"/>
          <p:cNvSpPr txBox="1"/>
          <p:nvPr/>
        </p:nvSpPr>
        <p:spPr>
          <a:xfrm>
            <a:off x="393348" y="659125"/>
            <a:ext cx="104028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i="0" lang="en-US" sz="3500" u="none" cap="none" strike="noStrike">
                <a:solidFill>
                  <a:srgbClr val="F58344"/>
                </a:solidFill>
                <a:latin typeface="Arial"/>
                <a:ea typeface="Arial"/>
                <a:cs typeface="Arial"/>
                <a:sym typeface="Arial"/>
              </a:rPr>
              <a:t>Computational Thinking: Programs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0EFEF"/>
        </a:solidFill>
      </p:bgPr>
    </p:bg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cc52ec2884_0_5"/>
          <p:cNvSpPr txBox="1"/>
          <p:nvPr/>
        </p:nvSpPr>
        <p:spPr>
          <a:xfrm>
            <a:off x="390269" y="1373254"/>
            <a:ext cx="11783100" cy="217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So, what is the difference between an </a:t>
            </a:r>
            <a:r>
              <a:rPr b="1" i="0" lang="en-US" sz="2400" u="none" cap="none" strike="noStrike">
                <a:solidFill>
                  <a:srgbClr val="65A181"/>
                </a:solidFill>
                <a:latin typeface="Calibri"/>
                <a:ea typeface="Calibri"/>
                <a:cs typeface="Calibri"/>
                <a:sym typeface="Calibri"/>
              </a:rPr>
              <a:t>algorithm</a:t>
            </a:r>
            <a:r>
              <a:rPr b="1" i="0" lang="en-US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and a </a:t>
            </a:r>
            <a:r>
              <a:rPr b="1" i="0" lang="en-US" sz="2400" u="none" cap="none" strike="noStrik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program</a:t>
            </a:r>
            <a:r>
              <a:rPr b="1" i="0" lang="en-US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b="1" i="0" sz="24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图片包含 游戏机, 标志&#10;&#10;描述已自动生成" id="252" name="Google Shape;252;gcc52ec2884_0_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53466" y="145395"/>
            <a:ext cx="1438135" cy="1078435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gcc52ec2884_0_5"/>
          <p:cNvSpPr txBox="1"/>
          <p:nvPr>
            <p:ph idx="12" type="sldNum"/>
          </p:nvPr>
        </p:nvSpPr>
        <p:spPr>
          <a:xfrm>
            <a:off x="9082088" y="6704013"/>
            <a:ext cx="28923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54" name="Google Shape;254;gcc52ec2884_0_5"/>
          <p:cNvSpPr txBox="1"/>
          <p:nvPr/>
        </p:nvSpPr>
        <p:spPr>
          <a:xfrm>
            <a:off x="167149" y="6880015"/>
            <a:ext cx="23058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gcc52ec2884_0_5"/>
          <p:cNvSpPr txBox="1"/>
          <p:nvPr/>
        </p:nvSpPr>
        <p:spPr>
          <a:xfrm>
            <a:off x="4123944" y="6830568"/>
            <a:ext cx="59802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Course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gcc52ec2884_0_5"/>
          <p:cNvSpPr txBox="1"/>
          <p:nvPr/>
        </p:nvSpPr>
        <p:spPr>
          <a:xfrm>
            <a:off x="304800" y="6184075"/>
            <a:ext cx="3819300" cy="646500"/>
          </a:xfrm>
          <a:prstGeom prst="rect">
            <a:avLst/>
          </a:prstGeom>
          <a:noFill/>
          <a:ln cap="flat" cmpd="sng" w="9525">
            <a:solidFill>
              <a:srgbClr val="65A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papatono    </a:t>
            </a:r>
            <a:r>
              <a:rPr b="1" i="1" lang="en-US" sz="2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program</a:t>
            </a:r>
            <a:endParaRPr b="1" i="1" sz="22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gcc52ec2884_0_5"/>
          <p:cNvSpPr txBox="1"/>
          <p:nvPr/>
        </p:nvSpPr>
        <p:spPr>
          <a:xfrm>
            <a:off x="393348" y="659125"/>
            <a:ext cx="104028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i="0" lang="en-US" sz="3500" u="none" cap="none" strike="noStrike">
                <a:solidFill>
                  <a:srgbClr val="F58344"/>
                </a:solidFill>
                <a:latin typeface="Arial"/>
                <a:ea typeface="Arial"/>
                <a:cs typeface="Arial"/>
                <a:sym typeface="Arial"/>
              </a:rPr>
              <a:t>Computational Thinking: Programs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gcc52ec2884_0_5"/>
          <p:cNvSpPr txBox="1"/>
          <p:nvPr/>
        </p:nvSpPr>
        <p:spPr>
          <a:xfrm>
            <a:off x="7917675" y="1867550"/>
            <a:ext cx="4538700" cy="4836600"/>
          </a:xfrm>
          <a:prstGeom prst="rect">
            <a:avLst/>
          </a:prstGeom>
          <a:noFill/>
          <a:ln cap="flat" cmpd="sng" w="9525">
            <a:solidFill>
              <a:srgbClr val="65A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-US" sz="21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An </a:t>
            </a:r>
            <a:r>
              <a:rPr b="1" i="0" lang="en-US" sz="2100" u="none" cap="none" strike="noStrike">
                <a:solidFill>
                  <a:srgbClr val="65A181"/>
                </a:solidFill>
                <a:latin typeface="Calibri"/>
                <a:ea typeface="Calibri"/>
                <a:cs typeface="Calibri"/>
                <a:sym typeface="Calibri"/>
              </a:rPr>
              <a:t>algorithm </a:t>
            </a:r>
            <a:r>
              <a:rPr b="0" i="0" lang="en-US" sz="21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is a </a:t>
            </a:r>
            <a:r>
              <a:rPr b="0" i="0" lang="en-US" sz="2100" u="none" cap="none" strike="noStrike">
                <a:solidFill>
                  <a:srgbClr val="4C4C4C"/>
                </a:solidFill>
                <a:latin typeface="Calibri"/>
                <a:ea typeface="Calibri"/>
                <a:cs typeface="Calibri"/>
                <a:sym typeface="Calibri"/>
              </a:rPr>
              <a:t>set of steps or instructions that describes how to perform a task. They are ideas and can be in the form of text, images, flowcharts, pseudocode etc.They are created by humans for humans.</a:t>
            </a:r>
            <a:endParaRPr b="0" i="0" sz="21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-US" sz="21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 </a:t>
            </a:r>
            <a:r>
              <a:rPr b="1" i="0" lang="en-US" sz="2100" u="none" cap="none" strike="noStrik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program</a:t>
            </a:r>
            <a:r>
              <a:rPr b="1" i="0" lang="en-US" sz="2100" u="none" cap="none" strike="noStrike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en-US" sz="21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is created when we convert an algorithm into instructions for a computer to carry out. A program is executed by a computer not a human. It is written in a language that can be interpreted by a machine. </a:t>
            </a:r>
            <a:endParaRPr b="0" i="1" sz="21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9" name="Google Shape;259;gcc52ec2884_0_5"/>
          <p:cNvPicPr preferRelativeResize="0"/>
          <p:nvPr/>
        </p:nvPicPr>
        <p:blipFill rotWithShape="1">
          <a:blip r:embed="rId4">
            <a:alphaModFix/>
          </a:blip>
          <a:srcRect b="47424" l="0" r="55968" t="11995"/>
          <a:stretch/>
        </p:blipFill>
        <p:spPr>
          <a:xfrm>
            <a:off x="3581515" y="2305700"/>
            <a:ext cx="4026472" cy="3578175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gcc52ec2884_0_5"/>
          <p:cNvSpPr txBox="1"/>
          <p:nvPr/>
        </p:nvSpPr>
        <p:spPr>
          <a:xfrm>
            <a:off x="167125" y="2897050"/>
            <a:ext cx="3104700" cy="20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b="0" i="0" lang="en-US" sz="1600" u="none" cap="none" strike="noStrike">
                <a:solidFill>
                  <a:srgbClr val="445B93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600" u="none" cap="none" strike="noStrike">
                <a:solidFill>
                  <a:srgbClr val="445B93"/>
                </a:solidFill>
                <a:latin typeface="Arial"/>
                <a:ea typeface="Arial"/>
                <a:cs typeface="Arial"/>
                <a:sym typeface="Arial"/>
              </a:rPr>
              <a:t>INPUT user presses button A</a:t>
            </a:r>
            <a:br>
              <a:rPr b="0" i="0" lang="en-US" sz="1600" u="none" cap="none" strike="noStrike">
                <a:solidFill>
                  <a:srgbClr val="445B93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600" u="none" cap="none" strike="noStrike">
                <a:solidFill>
                  <a:srgbClr val="445B93"/>
                </a:solidFill>
                <a:latin typeface="Arial"/>
                <a:ea typeface="Arial"/>
                <a:cs typeface="Arial"/>
                <a:sym typeface="Arial"/>
              </a:rPr>
              <a:t>STORE increase the score by 1</a:t>
            </a:r>
            <a:br>
              <a:rPr b="0" i="0" lang="en-US" sz="1600" u="none" cap="none" strike="noStrike">
                <a:solidFill>
                  <a:srgbClr val="445B93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600" u="none" cap="none" strike="noStrike">
                <a:solidFill>
                  <a:srgbClr val="445B93"/>
                </a:solidFill>
                <a:latin typeface="Arial"/>
                <a:ea typeface="Arial"/>
                <a:cs typeface="Arial"/>
                <a:sym typeface="Arial"/>
              </a:rPr>
              <a:t>PROCESS  pause for 100ms</a:t>
            </a:r>
            <a:br>
              <a:rPr b="0" i="0" lang="en-US" sz="1600" u="none" cap="none" strike="noStrike">
                <a:solidFill>
                  <a:srgbClr val="445B93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600" u="none" cap="none" strike="noStrike">
                <a:solidFill>
                  <a:srgbClr val="445B93"/>
                </a:solidFill>
                <a:latin typeface="Arial"/>
                <a:ea typeface="Arial"/>
                <a:cs typeface="Arial"/>
                <a:sym typeface="Arial"/>
              </a:rPr>
              <a:t>OUTPUT 'Wins: (insert score total)”</a:t>
            </a:r>
            <a:br>
              <a:rPr b="0" i="0" lang="en-US" sz="1100" u="none" cap="none" strike="noStrike">
                <a:solidFill>
                  <a:srgbClr val="445B93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gcc52ec2884_0_5"/>
          <p:cNvSpPr txBox="1"/>
          <p:nvPr/>
        </p:nvSpPr>
        <p:spPr>
          <a:xfrm>
            <a:off x="830725" y="5375850"/>
            <a:ext cx="24411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2400" u="none" cap="none" strike="noStrike">
                <a:solidFill>
                  <a:srgbClr val="65A181"/>
                </a:solidFill>
                <a:latin typeface="Calibri"/>
                <a:ea typeface="Calibri"/>
                <a:cs typeface="Calibri"/>
                <a:sym typeface="Calibri"/>
              </a:rPr>
              <a:t>algorithm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gcc52ec2884_0_5"/>
          <p:cNvSpPr txBox="1"/>
          <p:nvPr/>
        </p:nvSpPr>
        <p:spPr>
          <a:xfrm>
            <a:off x="4489125" y="5398950"/>
            <a:ext cx="24411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b="1" i="0" lang="en-US" sz="2400" u="none" cap="none" strike="noStrik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program</a:t>
            </a:r>
            <a:endParaRPr b="0" i="0" sz="1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0EFEF"/>
        </a:solidFill>
      </p:bgPr>
    </p:bg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cc5fec1cfa_0_0"/>
          <p:cNvSpPr txBox="1"/>
          <p:nvPr/>
        </p:nvSpPr>
        <p:spPr>
          <a:xfrm>
            <a:off x="393348" y="659125"/>
            <a:ext cx="104028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i="0" lang="en-US" sz="3500" u="none" cap="none" strike="noStrike">
                <a:solidFill>
                  <a:srgbClr val="65A181"/>
                </a:solidFill>
                <a:latin typeface="Arial"/>
                <a:ea typeface="Arial"/>
                <a:cs typeface="Arial"/>
                <a:sym typeface="Arial"/>
              </a:rPr>
              <a:t>Digital Technologies: Programs</a:t>
            </a:r>
            <a:endParaRPr b="0" i="0" sz="1400" u="none" cap="none" strike="noStrike">
              <a:solidFill>
                <a:srgbClr val="65A18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gcc5fec1cfa_0_0"/>
          <p:cNvSpPr txBox="1"/>
          <p:nvPr/>
        </p:nvSpPr>
        <p:spPr>
          <a:xfrm>
            <a:off x="390269" y="1373254"/>
            <a:ext cx="11783100" cy="455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-US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Kua reri?    </a:t>
            </a:r>
            <a:r>
              <a:rPr b="1" i="1" lang="en-US" sz="2000" u="none" cap="none" strike="noStrike">
                <a:solidFill>
                  <a:srgbClr val="65A181"/>
                </a:solidFill>
                <a:latin typeface="Calibri"/>
                <a:ea typeface="Calibri"/>
                <a:cs typeface="Calibri"/>
                <a:sym typeface="Calibri"/>
              </a:rPr>
              <a:t>Ready?</a:t>
            </a:r>
            <a:r>
              <a:rPr b="1" i="1" lang="en-US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   It’s your turn… </a:t>
            </a:r>
            <a:r>
              <a:rPr b="1" i="0" lang="en-US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Turning </a:t>
            </a:r>
            <a:r>
              <a:rPr b="1" i="0" lang="en-US" sz="2400" u="none" cap="none" strike="noStrike">
                <a:solidFill>
                  <a:srgbClr val="F58344"/>
                </a:solidFill>
                <a:latin typeface="Calibri"/>
                <a:ea typeface="Calibri"/>
                <a:cs typeface="Calibri"/>
                <a:sym typeface="Calibri"/>
              </a:rPr>
              <a:t>Algorithms</a:t>
            </a:r>
            <a:r>
              <a:rPr b="1" i="0" lang="en-US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into </a:t>
            </a:r>
            <a:r>
              <a:rPr b="1" i="0" lang="en-US" sz="2400" u="none" cap="none" strike="noStrike">
                <a:solidFill>
                  <a:srgbClr val="F58344"/>
                </a:solidFill>
                <a:latin typeface="Calibri"/>
                <a:ea typeface="Calibri"/>
                <a:cs typeface="Calibri"/>
                <a:sym typeface="Calibri"/>
              </a:rPr>
              <a:t>Programs</a:t>
            </a:r>
            <a:endParaRPr b="1" i="0" sz="2400" u="none" cap="none" strike="noStrike">
              <a:solidFill>
                <a:srgbClr val="F5834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Lets now try turning an Algorithm into a program. Turn the image of the Flowchart </a:t>
            </a:r>
            <a:r>
              <a:rPr b="0" i="1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“Testing a light bulb”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into a program. Lets first turn it into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Pseudocode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to better see the structure.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Need help? Try: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Identifying the decisions needed by the program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Identifying the order of decisions and outputs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Convert to a list first then pseudocode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图片包含 游戏机, 标志&#10;&#10;描述已自动生成" id="273" name="Google Shape;273;gcc5fec1cfa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53466" y="145395"/>
            <a:ext cx="1438135" cy="1078435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gcc5fec1cfa_0_0"/>
          <p:cNvSpPr txBox="1"/>
          <p:nvPr>
            <p:ph idx="12" type="sldNum"/>
          </p:nvPr>
        </p:nvSpPr>
        <p:spPr>
          <a:xfrm>
            <a:off x="9082088" y="6704013"/>
            <a:ext cx="28923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75" name="Google Shape;275;gcc5fec1cfa_0_0"/>
          <p:cNvSpPr txBox="1"/>
          <p:nvPr/>
        </p:nvSpPr>
        <p:spPr>
          <a:xfrm>
            <a:off x="167149" y="6880015"/>
            <a:ext cx="23058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gcc5fec1cfa_0_0"/>
          <p:cNvSpPr txBox="1"/>
          <p:nvPr/>
        </p:nvSpPr>
        <p:spPr>
          <a:xfrm>
            <a:off x="4123944" y="6830568"/>
            <a:ext cx="59802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Course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gcc5fec1cfa_0_0"/>
          <p:cNvSpPr txBox="1"/>
          <p:nvPr/>
        </p:nvSpPr>
        <p:spPr>
          <a:xfrm>
            <a:off x="304800" y="6184075"/>
            <a:ext cx="3819300" cy="646500"/>
          </a:xfrm>
          <a:prstGeom prst="rect">
            <a:avLst/>
          </a:prstGeom>
          <a:noFill/>
          <a:ln cap="flat" cmpd="sng" w="9525">
            <a:solidFill>
              <a:srgbClr val="65A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papatono    </a:t>
            </a:r>
            <a:r>
              <a:rPr b="1" i="1" lang="en-US" sz="2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program</a:t>
            </a:r>
            <a:endParaRPr b="1" i="1" sz="22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8" name="Google Shape;278;gcc5fec1cfa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53075" y="2507075"/>
            <a:ext cx="4639151" cy="3746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0EFEF"/>
        </a:solidFill>
      </p:bgPr>
    </p:bg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cc5fec1cfa_0_16"/>
          <p:cNvSpPr txBox="1"/>
          <p:nvPr/>
        </p:nvSpPr>
        <p:spPr>
          <a:xfrm>
            <a:off x="393348" y="659125"/>
            <a:ext cx="104028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i="0" lang="en-US" sz="3500" u="none" cap="none" strike="noStrike">
                <a:solidFill>
                  <a:srgbClr val="65A181"/>
                </a:solidFill>
                <a:latin typeface="Arial"/>
                <a:ea typeface="Arial"/>
                <a:cs typeface="Arial"/>
                <a:sym typeface="Arial"/>
              </a:rPr>
              <a:t>Digital Technologies: Programs</a:t>
            </a:r>
            <a:endParaRPr b="0" i="0" sz="1400" u="none" cap="none" strike="noStrike">
              <a:solidFill>
                <a:srgbClr val="65A18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gcc5fec1cfa_0_16"/>
          <p:cNvSpPr txBox="1"/>
          <p:nvPr/>
        </p:nvSpPr>
        <p:spPr>
          <a:xfrm>
            <a:off x="390269" y="1373254"/>
            <a:ext cx="11783100" cy="604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Pseudocode from a flowchart</a:t>
            </a:r>
            <a:endParaRPr b="1" i="0" sz="2400" u="none" cap="none" strike="noStrike">
              <a:solidFill>
                <a:srgbClr val="F5834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Below is an example of </a:t>
            </a:r>
            <a:r>
              <a:rPr b="1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one</a:t>
            </a: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possible solution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1000" u="none" cap="none" strike="noStrike">
                <a:solidFill>
                  <a:srgbClr val="274E13"/>
                </a:solidFill>
                <a:latin typeface="Courier New"/>
                <a:ea typeface="Courier New"/>
                <a:cs typeface="Courier New"/>
                <a:sym typeface="Courier New"/>
              </a:rPr>
              <a:t>LOOP{</a:t>
            </a:r>
            <a:endParaRPr b="1" i="0" sz="1000" u="none" cap="none" strike="noStrike">
              <a:solidFill>
                <a:srgbClr val="274E13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1000" u="none" cap="none" strike="noStrike">
                <a:solidFill>
                  <a:srgbClr val="274E13"/>
                </a:solidFill>
                <a:latin typeface="Courier New"/>
                <a:ea typeface="Courier New"/>
                <a:cs typeface="Courier New"/>
                <a:sym typeface="Courier New"/>
              </a:rPr>
              <a:t>IF LightBulbTurnsOn = true</a:t>
            </a:r>
            <a:endParaRPr b="1" i="0" sz="1000" u="none" cap="none" strike="noStrike">
              <a:solidFill>
                <a:srgbClr val="274E13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1000" u="none" cap="none" strike="noStrike">
                <a:solidFill>
                  <a:srgbClr val="274E13"/>
                </a:solidFill>
                <a:latin typeface="Courier New"/>
                <a:ea typeface="Courier New"/>
                <a:cs typeface="Courier New"/>
                <a:sym typeface="Courier New"/>
              </a:rPr>
              <a:t>	OUTPUT “The Light Bulb Works!”</a:t>
            </a:r>
            <a:endParaRPr b="1" i="0" sz="1000" u="none" cap="none" strike="noStrike">
              <a:solidFill>
                <a:srgbClr val="274E13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1000" u="none" cap="none" strike="noStrike">
                <a:solidFill>
                  <a:srgbClr val="274E13"/>
                </a:solidFill>
                <a:latin typeface="Courier New"/>
                <a:ea typeface="Courier New"/>
                <a:cs typeface="Courier New"/>
                <a:sym typeface="Courier New"/>
              </a:rPr>
              <a:t>	EXIT</a:t>
            </a:r>
            <a:endParaRPr b="1" i="0" sz="1000" u="none" cap="none" strike="noStrike">
              <a:solidFill>
                <a:srgbClr val="274E13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1000" u="none" cap="none" strike="noStrike">
                <a:solidFill>
                  <a:srgbClr val="274E13"/>
                </a:solidFill>
                <a:latin typeface="Courier New"/>
                <a:ea typeface="Courier New"/>
                <a:cs typeface="Courier New"/>
                <a:sym typeface="Courier New"/>
              </a:rPr>
              <a:t>ELSE IF LightBulbIsBlown = true</a:t>
            </a:r>
            <a:endParaRPr b="1" i="0" sz="1000" u="none" cap="none" strike="noStrike">
              <a:solidFill>
                <a:srgbClr val="274E13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1000" u="none" cap="none" strike="noStrike">
                <a:solidFill>
                  <a:srgbClr val="274E13"/>
                </a:solidFill>
                <a:latin typeface="Courier New"/>
                <a:ea typeface="Courier New"/>
                <a:cs typeface="Courier New"/>
                <a:sym typeface="Courier New"/>
              </a:rPr>
              <a:t>	OUTPUT “The Light Bulb needs changing”</a:t>
            </a:r>
            <a:endParaRPr b="1" i="0" sz="1000" u="none" cap="none" strike="noStrike">
              <a:solidFill>
                <a:srgbClr val="274E13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1000" u="none" cap="none" strike="noStrike">
                <a:solidFill>
                  <a:srgbClr val="274E13"/>
                </a:solidFill>
                <a:latin typeface="Courier New"/>
                <a:ea typeface="Courier New"/>
                <a:cs typeface="Courier New"/>
                <a:sym typeface="Courier New"/>
              </a:rPr>
              <a:t>	EXIT</a:t>
            </a:r>
            <a:endParaRPr b="1" i="0" sz="1000" u="none" cap="none" strike="noStrike">
              <a:solidFill>
                <a:srgbClr val="274E13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1000" u="none" cap="none" strike="noStrike">
                <a:solidFill>
                  <a:srgbClr val="274E13"/>
                </a:solidFill>
                <a:latin typeface="Courier New"/>
                <a:ea typeface="Courier New"/>
                <a:cs typeface="Courier New"/>
                <a:sym typeface="Courier New"/>
              </a:rPr>
              <a:t>ELSE IF RoomHasPower = true</a:t>
            </a:r>
            <a:endParaRPr b="1" i="0" sz="1000" u="none" cap="none" strike="noStrike">
              <a:solidFill>
                <a:srgbClr val="274E13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1000" u="none" cap="none" strike="noStrike">
                <a:solidFill>
                  <a:srgbClr val="274E13"/>
                </a:solidFill>
                <a:latin typeface="Courier New"/>
                <a:ea typeface="Courier New"/>
                <a:cs typeface="Courier New"/>
                <a:sym typeface="Courier New"/>
              </a:rPr>
              <a:t>	OUTPUT “Call an Electrician”</a:t>
            </a:r>
            <a:endParaRPr b="1" i="0" sz="1000" u="none" cap="none" strike="noStrike">
              <a:solidFill>
                <a:srgbClr val="274E13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1000" u="none" cap="none" strike="noStrike">
                <a:solidFill>
                  <a:srgbClr val="274E13"/>
                </a:solidFill>
                <a:latin typeface="Courier New"/>
                <a:ea typeface="Courier New"/>
                <a:cs typeface="Courier New"/>
                <a:sym typeface="Courier New"/>
              </a:rPr>
              <a:t>	EXIT</a:t>
            </a:r>
            <a:endParaRPr b="1" i="0" sz="1000" u="none" cap="none" strike="noStrike">
              <a:solidFill>
                <a:srgbClr val="274E13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1000" u="none" cap="none" strike="noStrike">
                <a:solidFill>
                  <a:srgbClr val="274E13"/>
                </a:solidFill>
                <a:latin typeface="Courier New"/>
                <a:ea typeface="Courier New"/>
                <a:cs typeface="Courier New"/>
                <a:sym typeface="Courier New"/>
              </a:rPr>
              <a:t>ELSE IF FuseIsBlown = false</a:t>
            </a:r>
            <a:endParaRPr b="1" i="0" sz="1000" u="none" cap="none" strike="noStrike">
              <a:solidFill>
                <a:srgbClr val="274E13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4572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1000" u="none" cap="none" strike="noStrike">
                <a:solidFill>
                  <a:srgbClr val="274E13"/>
                </a:solidFill>
                <a:latin typeface="Courier New"/>
                <a:ea typeface="Courier New"/>
                <a:cs typeface="Courier New"/>
                <a:sym typeface="Courier New"/>
              </a:rPr>
              <a:t>OUTPUT “Call an Electrician”</a:t>
            </a:r>
            <a:endParaRPr b="1" i="0" sz="1000" u="none" cap="none" strike="noStrike">
              <a:solidFill>
                <a:srgbClr val="274E13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1000" u="none" cap="none" strike="noStrike">
                <a:solidFill>
                  <a:srgbClr val="274E13"/>
                </a:solidFill>
                <a:latin typeface="Courier New"/>
                <a:ea typeface="Courier New"/>
                <a:cs typeface="Courier New"/>
                <a:sym typeface="Courier New"/>
              </a:rPr>
              <a:t>	EXIT</a:t>
            </a:r>
            <a:endParaRPr b="1" i="0" sz="1000" u="none" cap="none" strike="noStrike">
              <a:solidFill>
                <a:srgbClr val="274E13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1000" u="none" cap="none" strike="noStrike">
                <a:solidFill>
                  <a:srgbClr val="274E13"/>
                </a:solidFill>
                <a:latin typeface="Courier New"/>
                <a:ea typeface="Courier New"/>
                <a:cs typeface="Courier New"/>
                <a:sym typeface="Courier New"/>
              </a:rPr>
              <a:t>ELSE</a:t>
            </a:r>
            <a:endParaRPr b="1" i="0" sz="1000" u="none" cap="none" strike="noStrike">
              <a:solidFill>
                <a:srgbClr val="274E13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4572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1000" u="none" cap="none" strike="noStrike">
                <a:solidFill>
                  <a:srgbClr val="274E13"/>
                </a:solidFill>
                <a:latin typeface="Courier New"/>
                <a:ea typeface="Courier New"/>
                <a:cs typeface="Courier New"/>
                <a:sym typeface="Courier New"/>
              </a:rPr>
              <a:t>OUTPUT “Flick the fuse back on and try again”</a:t>
            </a:r>
            <a:endParaRPr b="1" i="0" sz="1000" u="none" cap="none" strike="noStrike">
              <a:solidFill>
                <a:srgbClr val="274E13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1000" u="none" cap="none" strike="noStrike">
                <a:solidFill>
                  <a:srgbClr val="274E13"/>
                </a:solidFill>
                <a:latin typeface="Courier New"/>
                <a:ea typeface="Courier New"/>
                <a:cs typeface="Courier New"/>
                <a:sym typeface="Courier New"/>
              </a:rPr>
              <a:t>	CHANGE FuseIsBlown =&gt; false</a:t>
            </a:r>
            <a:endParaRPr b="1" i="0" sz="1000" u="none" cap="none" strike="noStrike">
              <a:solidFill>
                <a:srgbClr val="274E13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rgbClr val="274E13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1000" u="none" cap="none" strike="noStrike">
                <a:solidFill>
                  <a:srgbClr val="274E13"/>
                </a:solidFill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b="1" i="0" sz="1000" u="none" cap="none" strike="noStrike">
              <a:solidFill>
                <a:srgbClr val="274E13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rgbClr val="274E13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rgbClr val="274E1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700"/>
              </a:spcBef>
              <a:spcAft>
                <a:spcPts val="7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rgbClr val="274E13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descr="图片包含 游戏机, 标志&#10;&#10;描述已自动生成" id="289" name="Google Shape;289;gcc5fec1cfa_0_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53466" y="145395"/>
            <a:ext cx="1438135" cy="1078435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gcc5fec1cfa_0_16"/>
          <p:cNvSpPr txBox="1"/>
          <p:nvPr>
            <p:ph idx="12" type="sldNum"/>
          </p:nvPr>
        </p:nvSpPr>
        <p:spPr>
          <a:xfrm>
            <a:off x="9082088" y="6704013"/>
            <a:ext cx="28923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91" name="Google Shape;291;gcc5fec1cfa_0_16"/>
          <p:cNvSpPr txBox="1"/>
          <p:nvPr/>
        </p:nvSpPr>
        <p:spPr>
          <a:xfrm>
            <a:off x="167149" y="6880015"/>
            <a:ext cx="23058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gcc5fec1cfa_0_16"/>
          <p:cNvSpPr txBox="1"/>
          <p:nvPr/>
        </p:nvSpPr>
        <p:spPr>
          <a:xfrm>
            <a:off x="4123944" y="6830568"/>
            <a:ext cx="59802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Course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gcc5fec1cfa_0_16"/>
          <p:cNvSpPr txBox="1"/>
          <p:nvPr/>
        </p:nvSpPr>
        <p:spPr>
          <a:xfrm>
            <a:off x="304800" y="6184075"/>
            <a:ext cx="3819300" cy="646500"/>
          </a:xfrm>
          <a:prstGeom prst="rect">
            <a:avLst/>
          </a:prstGeom>
          <a:noFill/>
          <a:ln cap="flat" cmpd="sng" w="9525">
            <a:solidFill>
              <a:srgbClr val="65A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papatono    </a:t>
            </a:r>
            <a:r>
              <a:rPr b="1" i="1" lang="en-US" sz="2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program</a:t>
            </a:r>
            <a:endParaRPr b="1" i="1" sz="22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4" name="Google Shape;294;gcc5fec1cfa_0_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90260" y="1277525"/>
            <a:ext cx="6481890" cy="5234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0EFEF"/>
        </a:solidFill>
      </p:bgPr>
    </p:bg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cc5fec1cfa_0_48"/>
          <p:cNvSpPr txBox="1"/>
          <p:nvPr/>
        </p:nvSpPr>
        <p:spPr>
          <a:xfrm>
            <a:off x="393348" y="659125"/>
            <a:ext cx="104028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i="0" lang="en-US" sz="3500" u="none" cap="none" strike="noStrike">
                <a:solidFill>
                  <a:srgbClr val="65A181"/>
                </a:solidFill>
                <a:latin typeface="Arial"/>
                <a:ea typeface="Arial"/>
                <a:cs typeface="Arial"/>
                <a:sym typeface="Arial"/>
              </a:rPr>
              <a:t>Digital technologies: Programs</a:t>
            </a:r>
            <a:endParaRPr b="0" i="0" sz="1400" u="none" cap="none" strike="noStrike">
              <a:solidFill>
                <a:srgbClr val="65A18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gcc5fec1cfa_0_48"/>
          <p:cNvSpPr txBox="1"/>
          <p:nvPr/>
        </p:nvSpPr>
        <p:spPr>
          <a:xfrm>
            <a:off x="390269" y="1373254"/>
            <a:ext cx="11783100" cy="51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Converting pseudocode into C#</a:t>
            </a:r>
            <a:endParaRPr b="1" i="0" sz="2400" u="none" cap="none" strike="noStrike">
              <a:solidFill>
                <a:srgbClr val="F5834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Next we will look at what a </a:t>
            </a:r>
            <a:r>
              <a:rPr b="1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C#</a:t>
            </a: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program for this same algorithm looks like. Look for the similarities the program shares with Pseudocode and even flowcharts</a:t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We can see that given the same inputs (</a:t>
            </a:r>
            <a:r>
              <a:rPr b="1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Yes</a:t>
            </a: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or</a:t>
            </a:r>
            <a:b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 </a:t>
            </a: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responses) we should achieve the same </a:t>
            </a:r>
            <a:b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outcome as our flowchart!</a:t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rgbClr val="274E1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700"/>
              </a:spcBef>
              <a:spcAft>
                <a:spcPts val="7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rgbClr val="274E13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descr="图片包含 游戏机, 标志&#10;&#10;描述已自动生成" id="305" name="Google Shape;305;gcc5fec1cfa_0_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53466" y="145395"/>
            <a:ext cx="1438135" cy="1078435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gcc5fec1cfa_0_48"/>
          <p:cNvSpPr txBox="1"/>
          <p:nvPr>
            <p:ph idx="12" type="sldNum"/>
          </p:nvPr>
        </p:nvSpPr>
        <p:spPr>
          <a:xfrm>
            <a:off x="9082088" y="6704013"/>
            <a:ext cx="28923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07" name="Google Shape;307;gcc5fec1cfa_0_48"/>
          <p:cNvSpPr txBox="1"/>
          <p:nvPr/>
        </p:nvSpPr>
        <p:spPr>
          <a:xfrm>
            <a:off x="167149" y="6880015"/>
            <a:ext cx="23058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gcc5fec1cfa_0_48"/>
          <p:cNvSpPr txBox="1"/>
          <p:nvPr/>
        </p:nvSpPr>
        <p:spPr>
          <a:xfrm>
            <a:off x="4123944" y="6830568"/>
            <a:ext cx="59802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Course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gcc5fec1cfa_0_48"/>
          <p:cNvSpPr txBox="1"/>
          <p:nvPr/>
        </p:nvSpPr>
        <p:spPr>
          <a:xfrm>
            <a:off x="304800" y="6184075"/>
            <a:ext cx="3819300" cy="646500"/>
          </a:xfrm>
          <a:prstGeom prst="rect">
            <a:avLst/>
          </a:prstGeom>
          <a:noFill/>
          <a:ln cap="flat" cmpd="sng" w="9525">
            <a:solidFill>
              <a:srgbClr val="65A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papatono    </a:t>
            </a:r>
            <a:r>
              <a:rPr b="1" i="1" lang="en-US" sz="2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program</a:t>
            </a:r>
            <a:endParaRPr b="1" i="1" sz="22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0" name="Google Shape;310;gcc5fec1cfa_0_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20600" y="2417104"/>
            <a:ext cx="6251749" cy="4286924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803"/>
              </a:srgbClr>
            </a:outerShdw>
          </a:effectLst>
        </p:spPr>
      </p:pic>
      <p:pic>
        <p:nvPicPr>
          <p:cNvPr id="311" name="Google Shape;311;gcc5fec1cfa_0_48"/>
          <p:cNvPicPr preferRelativeResize="0"/>
          <p:nvPr/>
        </p:nvPicPr>
        <p:blipFill rotWithShape="1">
          <a:blip r:embed="rId5">
            <a:alphaModFix/>
          </a:blip>
          <a:srcRect b="0" l="2940" r="0" t="12441"/>
          <a:stretch/>
        </p:blipFill>
        <p:spPr>
          <a:xfrm>
            <a:off x="304800" y="2854288"/>
            <a:ext cx="4724350" cy="16734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803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0EFEF"/>
        </a:solidFill>
      </p:bgPr>
    </p:bg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cc5fec1cfa_0_66"/>
          <p:cNvSpPr txBox="1"/>
          <p:nvPr/>
        </p:nvSpPr>
        <p:spPr>
          <a:xfrm>
            <a:off x="393348" y="659125"/>
            <a:ext cx="104028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i="0" lang="en-US" sz="3500" u="none" cap="none" strike="noStrike">
                <a:solidFill>
                  <a:srgbClr val="65A181"/>
                </a:solidFill>
                <a:latin typeface="Arial"/>
                <a:ea typeface="Arial"/>
                <a:cs typeface="Arial"/>
                <a:sym typeface="Arial"/>
              </a:rPr>
              <a:t>Digital technologies: Programs</a:t>
            </a:r>
            <a:endParaRPr b="0" i="0" sz="1400" u="none" cap="none" strike="noStrike">
              <a:solidFill>
                <a:srgbClr val="65A18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gcc5fec1cfa_0_66"/>
          <p:cNvSpPr txBox="1"/>
          <p:nvPr/>
        </p:nvSpPr>
        <p:spPr>
          <a:xfrm>
            <a:off x="390269" y="1373254"/>
            <a:ext cx="11783100" cy="141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Edit the program from Lesson 3 found at </a:t>
            </a:r>
            <a:r>
              <a:rPr b="1" i="0" lang="en-US" sz="24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vrvoom-education.web</a:t>
            </a:r>
            <a:endParaRPr b="1" i="0" sz="24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Try editing the program yourself and complete the missing sections. Add the correct sentences to </a:t>
            </a:r>
            <a:r>
              <a:rPr b="1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Output</a:t>
            </a: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rgbClr val="274E1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700"/>
              </a:spcBef>
              <a:spcAft>
                <a:spcPts val="7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rgbClr val="274E13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descr="图片包含 游戏机, 标志&#10;&#10;描述已自动生成" id="322" name="Google Shape;322;gcc5fec1cfa_0_6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53466" y="145395"/>
            <a:ext cx="1438135" cy="1078435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gcc5fec1cfa_0_66"/>
          <p:cNvSpPr txBox="1"/>
          <p:nvPr>
            <p:ph idx="12" type="sldNum"/>
          </p:nvPr>
        </p:nvSpPr>
        <p:spPr>
          <a:xfrm>
            <a:off x="9082088" y="6704013"/>
            <a:ext cx="28923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24" name="Google Shape;324;gcc5fec1cfa_0_66"/>
          <p:cNvSpPr txBox="1"/>
          <p:nvPr/>
        </p:nvSpPr>
        <p:spPr>
          <a:xfrm>
            <a:off x="167149" y="6880015"/>
            <a:ext cx="23058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gcc5fec1cfa_0_66"/>
          <p:cNvSpPr txBox="1"/>
          <p:nvPr/>
        </p:nvSpPr>
        <p:spPr>
          <a:xfrm>
            <a:off x="4123944" y="6830568"/>
            <a:ext cx="59802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Course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gcc5fec1cfa_0_66"/>
          <p:cNvSpPr txBox="1"/>
          <p:nvPr/>
        </p:nvSpPr>
        <p:spPr>
          <a:xfrm>
            <a:off x="304800" y="6184075"/>
            <a:ext cx="3819300" cy="646500"/>
          </a:xfrm>
          <a:prstGeom prst="rect">
            <a:avLst/>
          </a:prstGeom>
          <a:noFill/>
          <a:ln cap="flat" cmpd="sng" w="9525">
            <a:solidFill>
              <a:srgbClr val="65A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papatono    </a:t>
            </a:r>
            <a:r>
              <a:rPr b="1" i="1" lang="en-US" sz="2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program</a:t>
            </a:r>
            <a:endParaRPr b="1" i="1" sz="22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7" name="Google Shape;327;gcc5fec1cfa_0_6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73925" y="2626425"/>
            <a:ext cx="6792849" cy="3846175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gcc5fec1cfa_0_66"/>
          <p:cNvSpPr/>
          <p:nvPr/>
        </p:nvSpPr>
        <p:spPr>
          <a:xfrm>
            <a:off x="5382200" y="4277900"/>
            <a:ext cx="1940100" cy="2769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gcc5fec1cfa_0_66"/>
          <p:cNvSpPr/>
          <p:nvPr/>
        </p:nvSpPr>
        <p:spPr>
          <a:xfrm>
            <a:off x="5382200" y="5464950"/>
            <a:ext cx="1940100" cy="2769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ced5bf489f_0_0"/>
          <p:cNvSpPr/>
          <p:nvPr/>
        </p:nvSpPr>
        <p:spPr>
          <a:xfrm>
            <a:off x="0" y="0"/>
            <a:ext cx="12858901" cy="723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8200" lIns="96425" spcFirstLastPara="1" rIns="96425" wrap="square" tIns="482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5" name="Google Shape;335;gced5bf489f_0_0"/>
          <p:cNvPicPr preferRelativeResize="0"/>
          <p:nvPr/>
        </p:nvPicPr>
        <p:blipFill rotWithShape="1">
          <a:blip r:embed="rId3">
            <a:alphaModFix/>
          </a:blip>
          <a:srcRect b="0" l="36950" r="36949" t="0"/>
          <a:stretch/>
        </p:blipFill>
        <p:spPr>
          <a:xfrm>
            <a:off x="3420030" y="11"/>
            <a:ext cx="9441519" cy="7235190"/>
          </a:xfrm>
          <a:custGeom>
            <a:rect b="b" l="l" r="r" t="t"/>
            <a:pathLst>
              <a:path extrusionOk="0" h="6858000" w="8949307">
                <a:moveTo>
                  <a:pt x="0" y="0"/>
                </a:moveTo>
                <a:lnTo>
                  <a:pt x="8949307" y="0"/>
                </a:lnTo>
                <a:lnTo>
                  <a:pt x="8949307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9" y="4741056"/>
                  <a:pt x="1212979" y="3429000"/>
                </a:cubicBezTo>
                <a:cubicBezTo>
                  <a:pt x="1212979" y="2116944"/>
                  <a:pt x="773509" y="929100"/>
                  <a:pt x="62983" y="69271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336" name="Google Shape;336;gced5bf489f_0_0"/>
          <p:cNvSpPr/>
          <p:nvPr/>
        </p:nvSpPr>
        <p:spPr>
          <a:xfrm>
            <a:off x="-1" y="0"/>
            <a:ext cx="4700735" cy="7235190"/>
          </a:xfrm>
          <a:custGeom>
            <a:rect b="b" l="l" r="r" t="t"/>
            <a:pathLst>
              <a:path extrusionOk="0" h="6858000" w="4455673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rgbClr val="D5D5D5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l" dist="38100">
              <a:srgbClr val="D8D8D8">
                <a:alpha val="29019"/>
              </a:srgbClr>
            </a:outerShdw>
          </a:effectLst>
        </p:spPr>
        <p:txBody>
          <a:bodyPr anchorCtr="0" anchor="ctr" bIns="48200" lIns="96425" spcFirstLastPara="1" rIns="96425" wrap="square" tIns="482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r>
              <a:t/>
            </a:r>
            <a:endParaRPr b="0" i="0" sz="19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gced5bf489f_0_0"/>
          <p:cNvSpPr/>
          <p:nvPr/>
        </p:nvSpPr>
        <p:spPr>
          <a:xfrm>
            <a:off x="0" y="0"/>
            <a:ext cx="4691088" cy="7235190"/>
          </a:xfrm>
          <a:custGeom>
            <a:rect b="b" l="l" r="r" t="t"/>
            <a:pathLst>
              <a:path extrusionOk="0" h="6858000" w="4446529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anchorCtr="0" anchor="ctr" bIns="48200" lIns="96425" spcFirstLastPara="1" rIns="96425" wrap="square" tIns="482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r>
              <a:t/>
            </a:r>
            <a:endParaRPr b="0" i="0" sz="19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gced5bf489f_0_0"/>
          <p:cNvSpPr txBox="1"/>
          <p:nvPr/>
        </p:nvSpPr>
        <p:spPr>
          <a:xfrm>
            <a:off x="391400" y="1809325"/>
            <a:ext cx="4299600" cy="1429500"/>
          </a:xfrm>
          <a:prstGeom prst="rect">
            <a:avLst/>
          </a:prstGeom>
          <a:noFill/>
          <a:ln>
            <a:noFill/>
          </a:ln>
        </p:spPr>
        <p:txBody>
          <a:bodyPr anchorCtr="0" anchor="b" bIns="48200" lIns="96425" spcFirstLastPara="1" rIns="96425" wrap="square" tIns="482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r>
              <a:rPr b="1" i="0" lang="en-US" sz="4200" u="none" cap="none" strike="noStrike">
                <a:solidFill>
                  <a:srgbClr val="F58344"/>
                </a:solidFill>
                <a:latin typeface="Calibri"/>
                <a:ea typeface="Calibri"/>
                <a:cs typeface="Calibri"/>
                <a:sym typeface="Calibri"/>
              </a:rPr>
              <a:t>Kua mutu?  </a:t>
            </a:r>
            <a:endParaRPr b="1" i="0" sz="4200" u="none" cap="none" strike="noStrike">
              <a:solidFill>
                <a:srgbClr val="F5834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i="0" lang="en-US" sz="3500" u="none" cap="none" strike="noStrike">
                <a:solidFill>
                  <a:srgbClr val="65A181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r>
              <a:rPr b="1" i="0" lang="en-US" sz="3500" u="none" cap="none" strike="noStrike">
                <a:solidFill>
                  <a:srgbClr val="65A181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textRoundtripDataId="6"/>
                  </a:ext>
                </a:extLst>
              </a:rPr>
              <a:t>Finished?</a:t>
            </a:r>
            <a:endParaRPr b="1" i="0" sz="3500" u="none" cap="none" strike="noStrike">
              <a:solidFill>
                <a:srgbClr val="65A18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t/>
            </a:r>
            <a:endParaRPr b="1" i="0" sz="3500" u="none" cap="none" strike="noStrike">
              <a:solidFill>
                <a:srgbClr val="65A18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1" lang="en-US" sz="3200" u="none" cap="none" strike="noStrike">
                <a:solidFill>
                  <a:srgbClr val="F58344"/>
                </a:solidFill>
                <a:latin typeface="Calibri"/>
                <a:ea typeface="Calibri"/>
                <a:cs typeface="Calibri"/>
                <a:sym typeface="Calibri"/>
              </a:rPr>
              <a:t>What to try next...</a:t>
            </a:r>
            <a:endParaRPr b="0" i="1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gced5bf489f_0_0"/>
          <p:cNvSpPr/>
          <p:nvPr/>
        </p:nvSpPr>
        <p:spPr>
          <a:xfrm rot="5400000">
            <a:off x="698791" y="638816"/>
            <a:ext cx="77100" cy="578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8200" lIns="96425" spcFirstLastPara="1" rIns="96425" wrap="square" tIns="482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gced5bf489f_0_0"/>
          <p:cNvSpPr/>
          <p:nvPr/>
        </p:nvSpPr>
        <p:spPr>
          <a:xfrm>
            <a:off x="451664" y="2576966"/>
            <a:ext cx="3519900" cy="19200"/>
          </a:xfrm>
          <a:prstGeom prst="rect">
            <a:avLst/>
          </a:prstGeom>
          <a:solidFill>
            <a:srgbClr val="D5D5D5"/>
          </a:solidFill>
          <a:ln>
            <a:noFill/>
          </a:ln>
        </p:spPr>
        <p:txBody>
          <a:bodyPr anchorCtr="0" anchor="ctr" bIns="48200" lIns="96425" spcFirstLastPara="1" rIns="96425" wrap="square" tIns="482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gced5bf489f_0_0"/>
          <p:cNvSpPr txBox="1"/>
          <p:nvPr/>
        </p:nvSpPr>
        <p:spPr>
          <a:xfrm>
            <a:off x="391400" y="3576423"/>
            <a:ext cx="4063500" cy="26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8200" lIns="96425" spcFirstLastPara="1" rIns="96425" wrap="square" tIns="48200">
            <a:norm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-US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Look at the examples shown.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-US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 you think they are </a:t>
            </a:r>
            <a:r>
              <a:rPr b="1" i="0" lang="en-US" sz="1900" u="none" cap="none" strike="noStrike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algorithms</a:t>
            </a:r>
            <a:r>
              <a:rPr b="0" i="0" lang="en-US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-US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 are they </a:t>
            </a:r>
            <a:r>
              <a:rPr b="1" i="0" lang="en-US" sz="1900" u="none" cap="none" strike="noStrike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programs</a:t>
            </a:r>
            <a:r>
              <a:rPr b="0" i="0" lang="en-US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 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1" lang="en-US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Bonus points if you can name them!</a:t>
            </a:r>
            <a:endParaRPr b="0" i="1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gced5bf489f_0_0"/>
          <p:cNvSpPr txBox="1"/>
          <p:nvPr>
            <p:ph idx="11" type="ftr"/>
          </p:nvPr>
        </p:nvSpPr>
        <p:spPr>
          <a:xfrm>
            <a:off x="4492400" y="7069810"/>
            <a:ext cx="4577100" cy="40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8200" lIns="96425" spcFirstLastPara="1" rIns="96425" wrap="square" tIns="482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Lesson 11 - Data sizes and basics of 3D VR Game Design &amp; Programming</a:t>
            </a:r>
            <a:endParaRPr/>
          </a:p>
        </p:txBody>
      </p:sp>
      <p:sp>
        <p:nvSpPr>
          <p:cNvPr id="343" name="Google Shape;343;gced5bf489f_0_0"/>
          <p:cNvSpPr txBox="1"/>
          <p:nvPr>
            <p:ph idx="12" type="sldNum"/>
          </p:nvPr>
        </p:nvSpPr>
        <p:spPr>
          <a:xfrm>
            <a:off x="9574143" y="6703595"/>
            <a:ext cx="28932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8200" lIns="96425" spcFirstLastPara="1" rIns="96425" wrap="square" tIns="48200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图片包含 游戏机, 标志&#10;&#10;描述已自动生成" id="344" name="Google Shape;344;gced5bf489f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311754" y="135178"/>
            <a:ext cx="1516700" cy="1137350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gced5bf489f_0_0"/>
          <p:cNvSpPr txBox="1"/>
          <p:nvPr/>
        </p:nvSpPr>
        <p:spPr>
          <a:xfrm>
            <a:off x="3420030" y="6509386"/>
            <a:ext cx="9438600" cy="723300"/>
          </a:xfrm>
          <a:prstGeom prst="rect">
            <a:avLst/>
          </a:prstGeom>
          <a:solidFill>
            <a:srgbClr val="000000">
              <a:alpha val="49019"/>
            </a:srgbClr>
          </a:solidFill>
          <a:ln>
            <a:noFill/>
          </a:ln>
        </p:spPr>
        <p:txBody>
          <a:bodyPr anchorCtr="0" anchor="t" bIns="48200" lIns="96425" spcFirstLastPara="1" rIns="96425" wrap="square" tIns="482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Course One - Introduction into VR Programming &amp; game design principles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gced5bf489f_0_0"/>
          <p:cNvSpPr txBox="1"/>
          <p:nvPr/>
        </p:nvSpPr>
        <p:spPr>
          <a:xfrm>
            <a:off x="167149" y="6880015"/>
            <a:ext cx="23058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Technology, Computer, Code, Javascript, Developer" id="347" name="Google Shape;347;gced5bf489f_0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971578" y="354175"/>
            <a:ext cx="3056501" cy="17192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ode, Html, Digital, Coding, Web, Programming, Computer" id="348" name="Google Shape;348;gced5bf489f_0_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518862" y="2737188"/>
            <a:ext cx="3061474" cy="171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gced5bf489f_0_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625880" y="354175"/>
            <a:ext cx="3272187" cy="2180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gced5bf489f_0_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10800000">
            <a:off x="5193200" y="4658549"/>
            <a:ext cx="2973676" cy="1981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gced5bf489f_0_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449358" y="4522674"/>
            <a:ext cx="3276964" cy="21809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ile:Lava lamp flowchart.svg" id="352" name="Google Shape;352;gced5bf489f_0_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280400" y="2396675"/>
            <a:ext cx="2148976" cy="2400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gced5bf489f_0_0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9669827" y="2218427"/>
            <a:ext cx="3056498" cy="20466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0EFEF"/>
        </a:solidFill>
      </p:bgPr>
    </p:bg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2" name="Google Shape;362;gc7f7576bb5_0_5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-1086994" y="-200099"/>
            <a:ext cx="7232650" cy="7232650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gc7f7576bb5_0_543"/>
          <p:cNvSpPr txBox="1"/>
          <p:nvPr/>
        </p:nvSpPr>
        <p:spPr>
          <a:xfrm rot="5400000">
            <a:off x="500788" y="2767092"/>
            <a:ext cx="4683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Lesson 3</a:t>
            </a:r>
            <a:r>
              <a:rPr b="1" i="0" lang="en-US" sz="4000" u="none" cap="none" strike="noStrik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 b="1" i="0" sz="4000" u="none" cap="none" strike="noStrik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gc7f7576bb5_0_543"/>
          <p:cNvSpPr txBox="1"/>
          <p:nvPr/>
        </p:nvSpPr>
        <p:spPr>
          <a:xfrm rot="5400000">
            <a:off x="892530" y="2816310"/>
            <a:ext cx="2781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114577"/>
                </a:solidFill>
                <a:latin typeface="Arial"/>
                <a:ea typeface="Arial"/>
                <a:cs typeface="Arial"/>
                <a:sym typeface="Arial"/>
              </a:rPr>
              <a:t>REFLECTION</a:t>
            </a:r>
            <a:endParaRPr b="1" i="0" sz="3200" u="none" cap="none" strike="noStrike">
              <a:solidFill>
                <a:srgbClr val="11457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gc7f7576bb5_0_543"/>
          <p:cNvSpPr/>
          <p:nvPr/>
        </p:nvSpPr>
        <p:spPr>
          <a:xfrm>
            <a:off x="6735949" y="1469894"/>
            <a:ext cx="5399700" cy="463371"/>
          </a:xfrm>
          <a:custGeom>
            <a:rect b="b" l="l" r="r" t="t"/>
            <a:pathLst>
              <a:path extrusionOk="0" h="1872208" w="2520280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1" i="0" sz="3000" u="none" cap="none" strike="noStrike">
              <a:solidFill>
                <a:srgbClr val="F5834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66" name="Google Shape;366;gc7f7576bb5_0_543"/>
          <p:cNvCxnSpPr/>
          <p:nvPr/>
        </p:nvCxnSpPr>
        <p:spPr>
          <a:xfrm>
            <a:off x="6789415" y="2104157"/>
            <a:ext cx="5416200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367" name="Google Shape;367;gc7f7576bb5_0_543"/>
          <p:cNvGrpSpPr/>
          <p:nvPr/>
        </p:nvGrpSpPr>
        <p:grpSpPr>
          <a:xfrm>
            <a:off x="6931705" y="2664586"/>
            <a:ext cx="277652" cy="276823"/>
            <a:chOff x="2138511" y="2464802"/>
            <a:chExt cx="354012" cy="352956"/>
          </a:xfrm>
        </p:grpSpPr>
        <p:sp>
          <p:nvSpPr>
            <p:cNvPr id="368" name="Google Shape;368;gc7f7576bb5_0_543"/>
            <p:cNvSpPr/>
            <p:nvPr/>
          </p:nvSpPr>
          <p:spPr>
            <a:xfrm>
              <a:off x="2229830" y="2555417"/>
              <a:ext cx="171300" cy="1716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" name="Google Shape;369;gc7f7576bb5_0_543"/>
            <p:cNvSpPr/>
            <p:nvPr/>
          </p:nvSpPr>
          <p:spPr>
            <a:xfrm>
              <a:off x="2138511" y="2464802"/>
              <a:ext cx="354012" cy="352956"/>
            </a:xfrm>
            <a:custGeom>
              <a:rect b="b" l="l" r="r" t="t"/>
              <a:pathLst>
                <a:path extrusionOk="0" h="424" w="423">
                  <a:moveTo>
                    <a:pt x="212" y="0"/>
                  </a:moveTo>
                  <a:cubicBezTo>
                    <a:pt x="95" y="0"/>
                    <a:pt x="0" y="95"/>
                    <a:pt x="0" y="212"/>
                  </a:cubicBezTo>
                  <a:cubicBezTo>
                    <a:pt x="0" y="329"/>
                    <a:pt x="95" y="424"/>
                    <a:pt x="212" y="424"/>
                  </a:cubicBezTo>
                  <a:cubicBezTo>
                    <a:pt x="329" y="424"/>
                    <a:pt x="423" y="329"/>
                    <a:pt x="423" y="212"/>
                  </a:cubicBezTo>
                  <a:cubicBezTo>
                    <a:pt x="423" y="95"/>
                    <a:pt x="329" y="0"/>
                    <a:pt x="212" y="0"/>
                  </a:cubicBezTo>
                  <a:close/>
                  <a:moveTo>
                    <a:pt x="212" y="386"/>
                  </a:moveTo>
                  <a:cubicBezTo>
                    <a:pt x="116" y="386"/>
                    <a:pt x="38" y="308"/>
                    <a:pt x="38" y="212"/>
                  </a:cubicBezTo>
                  <a:cubicBezTo>
                    <a:pt x="38" y="116"/>
                    <a:pt x="116" y="38"/>
                    <a:pt x="212" y="38"/>
                  </a:cubicBezTo>
                  <a:cubicBezTo>
                    <a:pt x="308" y="38"/>
                    <a:pt x="386" y="116"/>
                    <a:pt x="386" y="212"/>
                  </a:cubicBezTo>
                  <a:cubicBezTo>
                    <a:pt x="386" y="308"/>
                    <a:pt x="308" y="386"/>
                    <a:pt x="212" y="3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0" name="Google Shape;370;gc7f7576bb5_0_543"/>
          <p:cNvGrpSpPr/>
          <p:nvPr/>
        </p:nvGrpSpPr>
        <p:grpSpPr>
          <a:xfrm>
            <a:off x="6931705" y="3946765"/>
            <a:ext cx="277652" cy="276823"/>
            <a:chOff x="2138511" y="2464802"/>
            <a:chExt cx="354012" cy="352956"/>
          </a:xfrm>
        </p:grpSpPr>
        <p:sp>
          <p:nvSpPr>
            <p:cNvPr id="371" name="Google Shape;371;gc7f7576bb5_0_543"/>
            <p:cNvSpPr/>
            <p:nvPr/>
          </p:nvSpPr>
          <p:spPr>
            <a:xfrm>
              <a:off x="2229830" y="2555417"/>
              <a:ext cx="171300" cy="1716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" name="Google Shape;372;gc7f7576bb5_0_543"/>
            <p:cNvSpPr/>
            <p:nvPr/>
          </p:nvSpPr>
          <p:spPr>
            <a:xfrm>
              <a:off x="2138511" y="2464802"/>
              <a:ext cx="354012" cy="352956"/>
            </a:xfrm>
            <a:custGeom>
              <a:rect b="b" l="l" r="r" t="t"/>
              <a:pathLst>
                <a:path extrusionOk="0" h="424" w="423">
                  <a:moveTo>
                    <a:pt x="212" y="0"/>
                  </a:moveTo>
                  <a:cubicBezTo>
                    <a:pt x="95" y="0"/>
                    <a:pt x="0" y="95"/>
                    <a:pt x="0" y="212"/>
                  </a:cubicBezTo>
                  <a:cubicBezTo>
                    <a:pt x="0" y="329"/>
                    <a:pt x="95" y="424"/>
                    <a:pt x="212" y="424"/>
                  </a:cubicBezTo>
                  <a:cubicBezTo>
                    <a:pt x="329" y="424"/>
                    <a:pt x="423" y="329"/>
                    <a:pt x="423" y="212"/>
                  </a:cubicBezTo>
                  <a:cubicBezTo>
                    <a:pt x="423" y="95"/>
                    <a:pt x="329" y="0"/>
                    <a:pt x="212" y="0"/>
                  </a:cubicBezTo>
                  <a:close/>
                  <a:moveTo>
                    <a:pt x="212" y="386"/>
                  </a:moveTo>
                  <a:cubicBezTo>
                    <a:pt x="116" y="386"/>
                    <a:pt x="38" y="308"/>
                    <a:pt x="38" y="212"/>
                  </a:cubicBezTo>
                  <a:cubicBezTo>
                    <a:pt x="38" y="116"/>
                    <a:pt x="116" y="38"/>
                    <a:pt x="212" y="38"/>
                  </a:cubicBezTo>
                  <a:cubicBezTo>
                    <a:pt x="308" y="38"/>
                    <a:pt x="386" y="116"/>
                    <a:pt x="386" y="212"/>
                  </a:cubicBezTo>
                  <a:cubicBezTo>
                    <a:pt x="386" y="308"/>
                    <a:pt x="308" y="386"/>
                    <a:pt x="212" y="38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3" name="Google Shape;373;gc7f7576bb5_0_543"/>
          <p:cNvGrpSpPr/>
          <p:nvPr/>
        </p:nvGrpSpPr>
        <p:grpSpPr>
          <a:xfrm>
            <a:off x="6931705" y="5056674"/>
            <a:ext cx="277652" cy="276823"/>
            <a:chOff x="2138511" y="2464802"/>
            <a:chExt cx="354012" cy="352956"/>
          </a:xfrm>
        </p:grpSpPr>
        <p:sp>
          <p:nvSpPr>
            <p:cNvPr id="374" name="Google Shape;374;gc7f7576bb5_0_543"/>
            <p:cNvSpPr/>
            <p:nvPr/>
          </p:nvSpPr>
          <p:spPr>
            <a:xfrm>
              <a:off x="2229830" y="2555417"/>
              <a:ext cx="171300" cy="17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" name="Google Shape;375;gc7f7576bb5_0_543"/>
            <p:cNvSpPr/>
            <p:nvPr/>
          </p:nvSpPr>
          <p:spPr>
            <a:xfrm>
              <a:off x="2138511" y="2464802"/>
              <a:ext cx="354012" cy="352956"/>
            </a:xfrm>
            <a:custGeom>
              <a:rect b="b" l="l" r="r" t="t"/>
              <a:pathLst>
                <a:path extrusionOk="0" h="424" w="423">
                  <a:moveTo>
                    <a:pt x="212" y="0"/>
                  </a:moveTo>
                  <a:cubicBezTo>
                    <a:pt x="95" y="0"/>
                    <a:pt x="0" y="95"/>
                    <a:pt x="0" y="212"/>
                  </a:cubicBezTo>
                  <a:cubicBezTo>
                    <a:pt x="0" y="329"/>
                    <a:pt x="95" y="424"/>
                    <a:pt x="212" y="424"/>
                  </a:cubicBezTo>
                  <a:cubicBezTo>
                    <a:pt x="329" y="424"/>
                    <a:pt x="423" y="329"/>
                    <a:pt x="423" y="212"/>
                  </a:cubicBezTo>
                  <a:cubicBezTo>
                    <a:pt x="423" y="95"/>
                    <a:pt x="329" y="0"/>
                    <a:pt x="212" y="0"/>
                  </a:cubicBezTo>
                  <a:close/>
                  <a:moveTo>
                    <a:pt x="212" y="386"/>
                  </a:moveTo>
                  <a:cubicBezTo>
                    <a:pt x="116" y="386"/>
                    <a:pt x="38" y="308"/>
                    <a:pt x="38" y="212"/>
                  </a:cubicBezTo>
                  <a:cubicBezTo>
                    <a:pt x="38" y="116"/>
                    <a:pt x="116" y="38"/>
                    <a:pt x="212" y="38"/>
                  </a:cubicBezTo>
                  <a:cubicBezTo>
                    <a:pt x="308" y="38"/>
                    <a:pt x="386" y="116"/>
                    <a:pt x="386" y="212"/>
                  </a:cubicBezTo>
                  <a:cubicBezTo>
                    <a:pt x="386" y="308"/>
                    <a:pt x="308" y="386"/>
                    <a:pt x="212" y="38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6" name="Google Shape;376;gc7f7576bb5_0_543"/>
          <p:cNvSpPr txBox="1"/>
          <p:nvPr/>
        </p:nvSpPr>
        <p:spPr>
          <a:xfrm>
            <a:off x="7437487" y="2392189"/>
            <a:ext cx="4536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what are programs?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gc7f7576bb5_0_543"/>
          <p:cNvSpPr txBox="1"/>
          <p:nvPr/>
        </p:nvSpPr>
        <p:spPr>
          <a:xfrm>
            <a:off x="7437486" y="3684578"/>
            <a:ext cx="46365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what are the main differences between algorithms and programs?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gc7f7576bb5_0_543"/>
          <p:cNvSpPr txBox="1"/>
          <p:nvPr/>
        </p:nvSpPr>
        <p:spPr>
          <a:xfrm>
            <a:off x="7449104" y="4984477"/>
            <a:ext cx="46365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what different types of programming languages can you think of?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图片包含 游戏机, 标志&#10;&#10;描述已自动生成" id="379" name="Google Shape;379;gc7f7576bb5_0_5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53466" y="145395"/>
            <a:ext cx="1438135" cy="1078435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gc7f7576bb5_0_543"/>
          <p:cNvSpPr txBox="1"/>
          <p:nvPr>
            <p:ph idx="12" type="sldNum"/>
          </p:nvPr>
        </p:nvSpPr>
        <p:spPr>
          <a:xfrm>
            <a:off x="9082088" y="6704013"/>
            <a:ext cx="28923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81" name="Google Shape;381;gc7f7576bb5_0_543"/>
          <p:cNvSpPr txBox="1"/>
          <p:nvPr/>
        </p:nvSpPr>
        <p:spPr>
          <a:xfrm>
            <a:off x="167149" y="6880015"/>
            <a:ext cx="23058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gc7f7576bb5_0_543"/>
          <p:cNvSpPr txBox="1"/>
          <p:nvPr/>
        </p:nvSpPr>
        <p:spPr>
          <a:xfrm>
            <a:off x="4123944" y="6830568"/>
            <a:ext cx="59802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Course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3" name="Google Shape;383;gc7f7576bb5_0_543"/>
          <p:cNvGrpSpPr/>
          <p:nvPr/>
        </p:nvGrpSpPr>
        <p:grpSpPr>
          <a:xfrm>
            <a:off x="4917069" y="1312912"/>
            <a:ext cx="7774533" cy="777359"/>
            <a:chOff x="4687158" y="1514899"/>
            <a:chExt cx="7371321" cy="737113"/>
          </a:xfrm>
        </p:grpSpPr>
        <p:sp>
          <p:nvSpPr>
            <p:cNvPr id="384" name="Google Shape;384;gc7f7576bb5_0_543"/>
            <p:cNvSpPr/>
            <p:nvPr/>
          </p:nvSpPr>
          <p:spPr>
            <a:xfrm>
              <a:off x="4687158" y="1514899"/>
              <a:ext cx="7371321" cy="729594"/>
            </a:xfrm>
            <a:custGeom>
              <a:rect b="b" l="l" r="r" t="t"/>
              <a:pathLst>
                <a:path extrusionOk="0" h="969560" w="4508453">
                  <a:moveTo>
                    <a:pt x="0" y="484779"/>
                  </a:moveTo>
                  <a:lnTo>
                    <a:pt x="0" y="484780"/>
                  </a:lnTo>
                  <a:lnTo>
                    <a:pt x="0" y="484780"/>
                  </a:lnTo>
                  <a:close/>
                  <a:moveTo>
                    <a:pt x="1260428" y="88141"/>
                  </a:moveTo>
                  <a:lnTo>
                    <a:pt x="1260428" y="890894"/>
                  </a:lnTo>
                  <a:lnTo>
                    <a:pt x="3969982" y="890894"/>
                  </a:lnTo>
                  <a:cubicBezTo>
                    <a:pt x="4213824" y="890894"/>
                    <a:pt x="4411496" y="711192"/>
                    <a:pt x="4411496" y="489518"/>
                  </a:cubicBezTo>
                  <a:lnTo>
                    <a:pt x="4411497" y="489518"/>
                  </a:lnTo>
                  <a:cubicBezTo>
                    <a:pt x="4411497" y="267843"/>
                    <a:pt x="4213825" y="88141"/>
                    <a:pt x="3969983" y="88141"/>
                  </a:cubicBezTo>
                  <a:close/>
                  <a:moveTo>
                    <a:pt x="484780" y="0"/>
                  </a:moveTo>
                  <a:lnTo>
                    <a:pt x="4023673" y="0"/>
                  </a:lnTo>
                  <a:cubicBezTo>
                    <a:pt x="4291410" y="0"/>
                    <a:pt x="4508453" y="217043"/>
                    <a:pt x="4508453" y="484780"/>
                  </a:cubicBezTo>
                  <a:lnTo>
                    <a:pt x="4508452" y="484780"/>
                  </a:lnTo>
                  <a:cubicBezTo>
                    <a:pt x="4508452" y="752517"/>
                    <a:pt x="4291409" y="969560"/>
                    <a:pt x="4023672" y="969560"/>
                  </a:cubicBezTo>
                  <a:lnTo>
                    <a:pt x="484780" y="969559"/>
                  </a:lnTo>
                  <a:cubicBezTo>
                    <a:pt x="250510" y="969559"/>
                    <a:pt x="55053" y="803386"/>
                    <a:pt x="9849" y="582479"/>
                  </a:cubicBezTo>
                  <a:lnTo>
                    <a:pt x="0" y="484780"/>
                  </a:lnTo>
                  <a:lnTo>
                    <a:pt x="9849" y="387080"/>
                  </a:lnTo>
                  <a:cubicBezTo>
                    <a:pt x="55053" y="166174"/>
                    <a:pt x="250510" y="0"/>
                    <a:pt x="4847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0" lIns="1367725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t/>
              </a:r>
              <a:endParaRPr b="0" i="0" sz="2000" u="none" cap="none" strike="noStrike">
                <a:solidFill>
                  <a:srgbClr val="5CC9EB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385" name="Google Shape;385;gc7f7576bb5_0_543"/>
            <p:cNvSpPr txBox="1"/>
            <p:nvPr/>
          </p:nvSpPr>
          <p:spPr>
            <a:xfrm flipH="1">
              <a:off x="5195828" y="1551512"/>
              <a:ext cx="1437900" cy="70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rPr b="0" i="0" lang="en-US" sz="2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Learning Intention</a:t>
              </a:r>
              <a:endParaRPr b="0" i="0" sz="4500" u="none" cap="none" strike="noStrike">
                <a:solidFill>
                  <a:srgbClr val="FFFFFF"/>
                </a:solidFill>
                <a:latin typeface="IrisUPC"/>
                <a:ea typeface="IrisUPC"/>
                <a:cs typeface="IrisUPC"/>
                <a:sym typeface="IrisUPC"/>
              </a:endParaRPr>
            </a:p>
          </p:txBody>
        </p:sp>
        <p:sp>
          <p:nvSpPr>
            <p:cNvPr id="386" name="Google Shape;386;gc7f7576bb5_0_543"/>
            <p:cNvSpPr txBox="1"/>
            <p:nvPr/>
          </p:nvSpPr>
          <p:spPr>
            <a:xfrm>
              <a:off x="6799383" y="1541137"/>
              <a:ext cx="4586400" cy="64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0" i="0" lang="en-US" sz="1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How can we understand the difference between an algorithm and a program?</a:t>
              </a:r>
              <a:endParaRPr b="0" i="0" sz="37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7" name="Google Shape;387;gc7f7576bb5_0_543"/>
          <p:cNvSpPr txBox="1"/>
          <p:nvPr/>
        </p:nvSpPr>
        <p:spPr>
          <a:xfrm rot="5400000">
            <a:off x="334350" y="4231200"/>
            <a:ext cx="30000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1" lang="en-US" sz="32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rPr>
              <a:t>Puumahara</a:t>
            </a:r>
            <a:endParaRPr b="0" i="1" sz="1400" u="none" cap="none" strike="noStrike">
              <a:solidFill>
                <a:srgbClr val="FF99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图片包含 游戏机, 标志&#10;&#10;描述已自动生成" id="392" name="Google Shape;392;gced5bf489f_0_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11754" y="135178"/>
            <a:ext cx="1516700" cy="1137350"/>
          </a:xfrm>
          <a:prstGeom prst="rect">
            <a:avLst/>
          </a:prstGeom>
          <a:noFill/>
          <a:ln>
            <a:noFill/>
          </a:ln>
        </p:spPr>
      </p:pic>
      <p:sp>
        <p:nvSpPr>
          <p:cNvPr id="393" name="Google Shape;393;gced5bf489f_0_34"/>
          <p:cNvSpPr txBox="1"/>
          <p:nvPr>
            <p:ph idx="12" type="sldNum"/>
          </p:nvPr>
        </p:nvSpPr>
        <p:spPr>
          <a:xfrm>
            <a:off x="9578136" y="7069810"/>
            <a:ext cx="3051300" cy="40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8200" lIns="96425" spcFirstLastPara="1" rIns="96425" wrap="square" tIns="482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394" name="Google Shape;394;gced5bf489f_0_34"/>
          <p:cNvGrpSpPr/>
          <p:nvPr/>
        </p:nvGrpSpPr>
        <p:grpSpPr>
          <a:xfrm>
            <a:off x="8985511" y="2834068"/>
            <a:ext cx="2812086" cy="2812619"/>
            <a:chOff x="9367977" y="3165325"/>
            <a:chExt cx="2667001" cy="2667001"/>
          </a:xfrm>
        </p:grpSpPr>
        <p:sp>
          <p:nvSpPr>
            <p:cNvPr id="395" name="Google Shape;395;gced5bf489f_0_34"/>
            <p:cNvSpPr/>
            <p:nvPr/>
          </p:nvSpPr>
          <p:spPr>
            <a:xfrm>
              <a:off x="9367977" y="3165325"/>
              <a:ext cx="2667001" cy="2667001"/>
            </a:xfrm>
            <a:custGeom>
              <a:rect b="b" l="l" r="r" t="t"/>
              <a:pathLst>
                <a:path extrusionOk="0" h="2116" w="2116">
                  <a:moveTo>
                    <a:pt x="1941" y="1111"/>
                  </a:moveTo>
                  <a:cubicBezTo>
                    <a:pt x="2116" y="1052"/>
                    <a:pt x="2116" y="1052"/>
                    <a:pt x="2116" y="1052"/>
                  </a:cubicBezTo>
                  <a:cubicBezTo>
                    <a:pt x="2107" y="917"/>
                    <a:pt x="2107" y="917"/>
                    <a:pt x="2107" y="917"/>
                  </a:cubicBezTo>
                  <a:cubicBezTo>
                    <a:pt x="1925" y="883"/>
                    <a:pt x="1925" y="883"/>
                    <a:pt x="1925" y="883"/>
                  </a:cubicBezTo>
                  <a:cubicBezTo>
                    <a:pt x="1918" y="847"/>
                    <a:pt x="1908" y="810"/>
                    <a:pt x="1896" y="774"/>
                  </a:cubicBezTo>
                  <a:cubicBezTo>
                    <a:pt x="2038" y="652"/>
                    <a:pt x="2038" y="652"/>
                    <a:pt x="2038" y="652"/>
                  </a:cubicBezTo>
                  <a:cubicBezTo>
                    <a:pt x="1979" y="532"/>
                    <a:pt x="1979" y="532"/>
                    <a:pt x="1979" y="532"/>
                  </a:cubicBezTo>
                  <a:cubicBezTo>
                    <a:pt x="1795" y="570"/>
                    <a:pt x="1795" y="570"/>
                    <a:pt x="1795" y="570"/>
                  </a:cubicBezTo>
                  <a:cubicBezTo>
                    <a:pt x="1772" y="535"/>
                    <a:pt x="1747" y="502"/>
                    <a:pt x="1720" y="471"/>
                  </a:cubicBezTo>
                  <a:cubicBezTo>
                    <a:pt x="1802" y="305"/>
                    <a:pt x="1802" y="305"/>
                    <a:pt x="1802" y="305"/>
                  </a:cubicBezTo>
                  <a:cubicBezTo>
                    <a:pt x="1700" y="217"/>
                    <a:pt x="1700" y="217"/>
                    <a:pt x="1700" y="217"/>
                  </a:cubicBezTo>
                  <a:cubicBezTo>
                    <a:pt x="1548" y="321"/>
                    <a:pt x="1548" y="321"/>
                    <a:pt x="1548" y="321"/>
                  </a:cubicBezTo>
                  <a:cubicBezTo>
                    <a:pt x="1516" y="301"/>
                    <a:pt x="1483" y="282"/>
                    <a:pt x="1450" y="265"/>
                  </a:cubicBezTo>
                  <a:cubicBezTo>
                    <a:pt x="1464" y="80"/>
                    <a:pt x="1464" y="80"/>
                    <a:pt x="1464" y="80"/>
                  </a:cubicBezTo>
                  <a:cubicBezTo>
                    <a:pt x="1336" y="37"/>
                    <a:pt x="1336" y="37"/>
                    <a:pt x="1336" y="37"/>
                  </a:cubicBezTo>
                  <a:cubicBezTo>
                    <a:pt x="1234" y="191"/>
                    <a:pt x="1234" y="191"/>
                    <a:pt x="1234" y="191"/>
                  </a:cubicBezTo>
                  <a:cubicBezTo>
                    <a:pt x="1194" y="183"/>
                    <a:pt x="1152" y="178"/>
                    <a:pt x="1111" y="175"/>
                  </a:cubicBezTo>
                  <a:cubicBezTo>
                    <a:pt x="1052" y="0"/>
                    <a:pt x="1052" y="0"/>
                    <a:pt x="1052" y="0"/>
                  </a:cubicBezTo>
                  <a:cubicBezTo>
                    <a:pt x="918" y="9"/>
                    <a:pt x="918" y="9"/>
                    <a:pt x="918" y="9"/>
                  </a:cubicBezTo>
                  <a:cubicBezTo>
                    <a:pt x="884" y="191"/>
                    <a:pt x="884" y="191"/>
                    <a:pt x="884" y="191"/>
                  </a:cubicBezTo>
                  <a:cubicBezTo>
                    <a:pt x="847" y="198"/>
                    <a:pt x="810" y="208"/>
                    <a:pt x="774" y="220"/>
                  </a:cubicBezTo>
                  <a:cubicBezTo>
                    <a:pt x="653" y="78"/>
                    <a:pt x="653" y="78"/>
                    <a:pt x="653" y="78"/>
                  </a:cubicBezTo>
                  <a:cubicBezTo>
                    <a:pt x="532" y="137"/>
                    <a:pt x="532" y="137"/>
                    <a:pt x="532" y="137"/>
                  </a:cubicBezTo>
                  <a:cubicBezTo>
                    <a:pt x="570" y="321"/>
                    <a:pt x="570" y="321"/>
                    <a:pt x="570" y="321"/>
                  </a:cubicBezTo>
                  <a:cubicBezTo>
                    <a:pt x="535" y="344"/>
                    <a:pt x="502" y="369"/>
                    <a:pt x="471" y="396"/>
                  </a:cubicBezTo>
                  <a:cubicBezTo>
                    <a:pt x="305" y="314"/>
                    <a:pt x="305" y="314"/>
                    <a:pt x="305" y="314"/>
                  </a:cubicBezTo>
                  <a:cubicBezTo>
                    <a:pt x="217" y="416"/>
                    <a:pt x="217" y="416"/>
                    <a:pt x="217" y="416"/>
                  </a:cubicBezTo>
                  <a:cubicBezTo>
                    <a:pt x="322" y="568"/>
                    <a:pt x="322" y="568"/>
                    <a:pt x="322" y="568"/>
                  </a:cubicBezTo>
                  <a:cubicBezTo>
                    <a:pt x="301" y="600"/>
                    <a:pt x="282" y="633"/>
                    <a:pt x="265" y="666"/>
                  </a:cubicBezTo>
                  <a:cubicBezTo>
                    <a:pt x="81" y="652"/>
                    <a:pt x="81" y="652"/>
                    <a:pt x="81" y="652"/>
                  </a:cubicBezTo>
                  <a:cubicBezTo>
                    <a:pt x="37" y="780"/>
                    <a:pt x="37" y="780"/>
                    <a:pt x="37" y="780"/>
                  </a:cubicBezTo>
                  <a:cubicBezTo>
                    <a:pt x="192" y="882"/>
                    <a:pt x="192" y="882"/>
                    <a:pt x="192" y="882"/>
                  </a:cubicBezTo>
                  <a:cubicBezTo>
                    <a:pt x="183" y="923"/>
                    <a:pt x="178" y="964"/>
                    <a:pt x="175" y="1005"/>
                  </a:cubicBezTo>
                  <a:cubicBezTo>
                    <a:pt x="0" y="1064"/>
                    <a:pt x="0" y="1064"/>
                    <a:pt x="0" y="1064"/>
                  </a:cubicBezTo>
                  <a:cubicBezTo>
                    <a:pt x="9" y="1198"/>
                    <a:pt x="9" y="1198"/>
                    <a:pt x="9" y="1198"/>
                  </a:cubicBezTo>
                  <a:cubicBezTo>
                    <a:pt x="191" y="1233"/>
                    <a:pt x="191" y="1233"/>
                    <a:pt x="191" y="1233"/>
                  </a:cubicBezTo>
                  <a:cubicBezTo>
                    <a:pt x="199" y="1269"/>
                    <a:pt x="208" y="1306"/>
                    <a:pt x="221" y="1342"/>
                  </a:cubicBezTo>
                  <a:cubicBezTo>
                    <a:pt x="78" y="1463"/>
                    <a:pt x="78" y="1463"/>
                    <a:pt x="78" y="1463"/>
                  </a:cubicBezTo>
                  <a:cubicBezTo>
                    <a:pt x="138" y="1584"/>
                    <a:pt x="138" y="1584"/>
                    <a:pt x="138" y="1584"/>
                  </a:cubicBezTo>
                  <a:cubicBezTo>
                    <a:pt x="321" y="1546"/>
                    <a:pt x="321" y="1546"/>
                    <a:pt x="321" y="1546"/>
                  </a:cubicBezTo>
                  <a:cubicBezTo>
                    <a:pt x="344" y="1581"/>
                    <a:pt x="369" y="1614"/>
                    <a:pt x="397" y="1645"/>
                  </a:cubicBezTo>
                  <a:cubicBezTo>
                    <a:pt x="314" y="1811"/>
                    <a:pt x="314" y="1811"/>
                    <a:pt x="314" y="1811"/>
                  </a:cubicBezTo>
                  <a:cubicBezTo>
                    <a:pt x="416" y="1899"/>
                    <a:pt x="416" y="1899"/>
                    <a:pt x="416" y="1899"/>
                  </a:cubicBezTo>
                  <a:cubicBezTo>
                    <a:pt x="569" y="1794"/>
                    <a:pt x="569" y="1794"/>
                    <a:pt x="569" y="1794"/>
                  </a:cubicBezTo>
                  <a:cubicBezTo>
                    <a:pt x="600" y="1815"/>
                    <a:pt x="633" y="1834"/>
                    <a:pt x="667" y="1851"/>
                  </a:cubicBezTo>
                  <a:cubicBezTo>
                    <a:pt x="653" y="2035"/>
                    <a:pt x="653" y="2035"/>
                    <a:pt x="653" y="2035"/>
                  </a:cubicBezTo>
                  <a:cubicBezTo>
                    <a:pt x="780" y="2079"/>
                    <a:pt x="780" y="2079"/>
                    <a:pt x="780" y="2079"/>
                  </a:cubicBezTo>
                  <a:cubicBezTo>
                    <a:pt x="882" y="1925"/>
                    <a:pt x="882" y="1925"/>
                    <a:pt x="882" y="1925"/>
                  </a:cubicBezTo>
                  <a:cubicBezTo>
                    <a:pt x="923" y="1933"/>
                    <a:pt x="964" y="1938"/>
                    <a:pt x="1005" y="1941"/>
                  </a:cubicBezTo>
                  <a:cubicBezTo>
                    <a:pt x="1064" y="2116"/>
                    <a:pt x="1064" y="2116"/>
                    <a:pt x="1064" y="2116"/>
                  </a:cubicBezTo>
                  <a:cubicBezTo>
                    <a:pt x="1199" y="2107"/>
                    <a:pt x="1199" y="2107"/>
                    <a:pt x="1199" y="2107"/>
                  </a:cubicBezTo>
                  <a:cubicBezTo>
                    <a:pt x="1233" y="1925"/>
                    <a:pt x="1233" y="1925"/>
                    <a:pt x="1233" y="1925"/>
                  </a:cubicBezTo>
                  <a:cubicBezTo>
                    <a:pt x="1269" y="1918"/>
                    <a:pt x="1306" y="1908"/>
                    <a:pt x="1342" y="1896"/>
                  </a:cubicBezTo>
                  <a:cubicBezTo>
                    <a:pt x="1464" y="2038"/>
                    <a:pt x="1464" y="2038"/>
                    <a:pt x="1464" y="2038"/>
                  </a:cubicBezTo>
                  <a:cubicBezTo>
                    <a:pt x="1584" y="1979"/>
                    <a:pt x="1584" y="1979"/>
                    <a:pt x="1584" y="1979"/>
                  </a:cubicBezTo>
                  <a:cubicBezTo>
                    <a:pt x="1546" y="1795"/>
                    <a:pt x="1546" y="1795"/>
                    <a:pt x="1546" y="1795"/>
                  </a:cubicBezTo>
                  <a:cubicBezTo>
                    <a:pt x="1581" y="1772"/>
                    <a:pt x="1614" y="1747"/>
                    <a:pt x="1645" y="1719"/>
                  </a:cubicBezTo>
                  <a:cubicBezTo>
                    <a:pt x="1811" y="1802"/>
                    <a:pt x="1811" y="1802"/>
                    <a:pt x="1811" y="1802"/>
                  </a:cubicBezTo>
                  <a:cubicBezTo>
                    <a:pt x="1899" y="1700"/>
                    <a:pt x="1899" y="1700"/>
                    <a:pt x="1899" y="1700"/>
                  </a:cubicBezTo>
                  <a:cubicBezTo>
                    <a:pt x="1795" y="1547"/>
                    <a:pt x="1795" y="1547"/>
                    <a:pt x="1795" y="1547"/>
                  </a:cubicBezTo>
                  <a:cubicBezTo>
                    <a:pt x="1816" y="1516"/>
                    <a:pt x="1834" y="1483"/>
                    <a:pt x="1851" y="1450"/>
                  </a:cubicBezTo>
                  <a:cubicBezTo>
                    <a:pt x="2036" y="1463"/>
                    <a:pt x="2036" y="1463"/>
                    <a:pt x="2036" y="1463"/>
                  </a:cubicBezTo>
                  <a:cubicBezTo>
                    <a:pt x="2079" y="1336"/>
                    <a:pt x="2079" y="1336"/>
                    <a:pt x="2079" y="1336"/>
                  </a:cubicBezTo>
                  <a:cubicBezTo>
                    <a:pt x="1925" y="1234"/>
                    <a:pt x="1925" y="1234"/>
                    <a:pt x="1925" y="1234"/>
                  </a:cubicBezTo>
                  <a:cubicBezTo>
                    <a:pt x="1933" y="1193"/>
                    <a:pt x="1938" y="1152"/>
                    <a:pt x="1941" y="1111"/>
                  </a:cubicBezTo>
                  <a:close/>
                  <a:moveTo>
                    <a:pt x="1358" y="1669"/>
                  </a:moveTo>
                  <a:cubicBezTo>
                    <a:pt x="1020" y="1834"/>
                    <a:pt x="613" y="1695"/>
                    <a:pt x="447" y="1357"/>
                  </a:cubicBezTo>
                  <a:cubicBezTo>
                    <a:pt x="282" y="1020"/>
                    <a:pt x="421" y="613"/>
                    <a:pt x="759" y="447"/>
                  </a:cubicBezTo>
                  <a:cubicBezTo>
                    <a:pt x="1096" y="282"/>
                    <a:pt x="1504" y="421"/>
                    <a:pt x="1669" y="759"/>
                  </a:cubicBezTo>
                  <a:cubicBezTo>
                    <a:pt x="1834" y="1096"/>
                    <a:pt x="1695" y="1503"/>
                    <a:pt x="1358" y="16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t/>
              </a:r>
              <a:endPara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96;gced5bf489f_0_34"/>
            <p:cNvSpPr/>
            <p:nvPr/>
          </p:nvSpPr>
          <p:spPr>
            <a:xfrm>
              <a:off x="10353815" y="4136875"/>
              <a:ext cx="722313" cy="725488"/>
            </a:xfrm>
            <a:custGeom>
              <a:rect b="b" l="l" r="r" t="t"/>
              <a:pathLst>
                <a:path extrusionOk="0" h="575" w="574">
                  <a:moveTo>
                    <a:pt x="287" y="575"/>
                  </a:moveTo>
                  <a:cubicBezTo>
                    <a:pt x="129" y="575"/>
                    <a:pt x="0" y="446"/>
                    <a:pt x="0" y="287"/>
                  </a:cubicBezTo>
                  <a:cubicBezTo>
                    <a:pt x="0" y="129"/>
                    <a:pt x="129" y="0"/>
                    <a:pt x="287" y="0"/>
                  </a:cubicBezTo>
                  <a:cubicBezTo>
                    <a:pt x="446" y="0"/>
                    <a:pt x="574" y="129"/>
                    <a:pt x="574" y="287"/>
                  </a:cubicBezTo>
                  <a:cubicBezTo>
                    <a:pt x="574" y="446"/>
                    <a:pt x="446" y="575"/>
                    <a:pt x="287" y="575"/>
                  </a:cubicBezTo>
                  <a:close/>
                  <a:moveTo>
                    <a:pt x="287" y="160"/>
                  </a:moveTo>
                  <a:cubicBezTo>
                    <a:pt x="217" y="160"/>
                    <a:pt x="160" y="217"/>
                    <a:pt x="160" y="287"/>
                  </a:cubicBezTo>
                  <a:cubicBezTo>
                    <a:pt x="160" y="358"/>
                    <a:pt x="217" y="415"/>
                    <a:pt x="287" y="415"/>
                  </a:cubicBezTo>
                  <a:cubicBezTo>
                    <a:pt x="357" y="415"/>
                    <a:pt x="414" y="358"/>
                    <a:pt x="414" y="287"/>
                  </a:cubicBezTo>
                  <a:cubicBezTo>
                    <a:pt x="414" y="217"/>
                    <a:pt x="357" y="160"/>
                    <a:pt x="287" y="1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t/>
              </a:r>
              <a:endPara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7" name="Google Shape;397;gced5bf489f_0_34"/>
          <p:cNvGrpSpPr/>
          <p:nvPr/>
        </p:nvGrpSpPr>
        <p:grpSpPr>
          <a:xfrm>
            <a:off x="7823614" y="4539349"/>
            <a:ext cx="1508149" cy="1506759"/>
            <a:chOff x="8266030" y="4782316"/>
            <a:chExt cx="1430338" cy="1428749"/>
          </a:xfrm>
        </p:grpSpPr>
        <p:sp>
          <p:nvSpPr>
            <p:cNvPr id="398" name="Google Shape;398;gced5bf489f_0_34"/>
            <p:cNvSpPr/>
            <p:nvPr/>
          </p:nvSpPr>
          <p:spPr>
            <a:xfrm>
              <a:off x="8266030" y="4782316"/>
              <a:ext cx="1430338" cy="1428749"/>
            </a:xfrm>
            <a:custGeom>
              <a:rect b="b" l="l" r="r" t="t"/>
              <a:pathLst>
                <a:path extrusionOk="0" h="1134" w="1135">
                  <a:moveTo>
                    <a:pt x="1013" y="544"/>
                  </a:moveTo>
                  <a:cubicBezTo>
                    <a:pt x="1135" y="472"/>
                    <a:pt x="1135" y="472"/>
                    <a:pt x="1135" y="472"/>
                  </a:cubicBezTo>
                  <a:cubicBezTo>
                    <a:pt x="1107" y="367"/>
                    <a:pt x="1107" y="367"/>
                    <a:pt x="1107" y="367"/>
                  </a:cubicBezTo>
                  <a:cubicBezTo>
                    <a:pt x="965" y="366"/>
                    <a:pt x="965" y="366"/>
                    <a:pt x="965" y="366"/>
                  </a:cubicBezTo>
                  <a:cubicBezTo>
                    <a:pt x="940" y="317"/>
                    <a:pt x="906" y="273"/>
                    <a:pt x="866" y="237"/>
                  </a:cubicBezTo>
                  <a:cubicBezTo>
                    <a:pt x="901" y="99"/>
                    <a:pt x="901" y="99"/>
                    <a:pt x="901" y="99"/>
                  </a:cubicBezTo>
                  <a:cubicBezTo>
                    <a:pt x="808" y="45"/>
                    <a:pt x="808" y="45"/>
                    <a:pt x="808" y="45"/>
                  </a:cubicBezTo>
                  <a:cubicBezTo>
                    <a:pt x="706" y="144"/>
                    <a:pt x="706" y="144"/>
                    <a:pt x="706" y="144"/>
                  </a:cubicBezTo>
                  <a:cubicBezTo>
                    <a:pt x="655" y="127"/>
                    <a:pt x="601" y="120"/>
                    <a:pt x="544" y="123"/>
                  </a:cubicBezTo>
                  <a:cubicBezTo>
                    <a:pt x="472" y="0"/>
                    <a:pt x="472" y="0"/>
                    <a:pt x="472" y="0"/>
                  </a:cubicBezTo>
                  <a:cubicBezTo>
                    <a:pt x="367" y="28"/>
                    <a:pt x="367" y="28"/>
                    <a:pt x="367" y="28"/>
                  </a:cubicBezTo>
                  <a:cubicBezTo>
                    <a:pt x="365" y="170"/>
                    <a:pt x="365" y="170"/>
                    <a:pt x="365" y="170"/>
                  </a:cubicBezTo>
                  <a:cubicBezTo>
                    <a:pt x="317" y="195"/>
                    <a:pt x="273" y="229"/>
                    <a:pt x="237" y="269"/>
                  </a:cubicBezTo>
                  <a:cubicBezTo>
                    <a:pt x="99" y="234"/>
                    <a:pt x="99" y="234"/>
                    <a:pt x="99" y="234"/>
                  </a:cubicBezTo>
                  <a:cubicBezTo>
                    <a:pt x="45" y="327"/>
                    <a:pt x="45" y="327"/>
                    <a:pt x="45" y="327"/>
                  </a:cubicBezTo>
                  <a:cubicBezTo>
                    <a:pt x="144" y="429"/>
                    <a:pt x="144" y="429"/>
                    <a:pt x="144" y="429"/>
                  </a:cubicBezTo>
                  <a:cubicBezTo>
                    <a:pt x="128" y="480"/>
                    <a:pt x="120" y="534"/>
                    <a:pt x="123" y="590"/>
                  </a:cubicBezTo>
                  <a:cubicBezTo>
                    <a:pt x="0" y="663"/>
                    <a:pt x="0" y="663"/>
                    <a:pt x="0" y="663"/>
                  </a:cubicBezTo>
                  <a:cubicBezTo>
                    <a:pt x="28" y="767"/>
                    <a:pt x="28" y="767"/>
                    <a:pt x="28" y="767"/>
                  </a:cubicBezTo>
                  <a:cubicBezTo>
                    <a:pt x="171" y="769"/>
                    <a:pt x="171" y="769"/>
                    <a:pt x="171" y="769"/>
                  </a:cubicBezTo>
                  <a:cubicBezTo>
                    <a:pt x="195" y="818"/>
                    <a:pt x="229" y="862"/>
                    <a:pt x="269" y="898"/>
                  </a:cubicBezTo>
                  <a:cubicBezTo>
                    <a:pt x="234" y="1036"/>
                    <a:pt x="234" y="1036"/>
                    <a:pt x="234" y="1036"/>
                  </a:cubicBezTo>
                  <a:cubicBezTo>
                    <a:pt x="328" y="1090"/>
                    <a:pt x="328" y="1090"/>
                    <a:pt x="328" y="1090"/>
                  </a:cubicBezTo>
                  <a:cubicBezTo>
                    <a:pt x="429" y="991"/>
                    <a:pt x="429" y="991"/>
                    <a:pt x="429" y="991"/>
                  </a:cubicBezTo>
                  <a:cubicBezTo>
                    <a:pt x="480" y="1008"/>
                    <a:pt x="535" y="1015"/>
                    <a:pt x="591" y="1012"/>
                  </a:cubicBezTo>
                  <a:cubicBezTo>
                    <a:pt x="664" y="1134"/>
                    <a:pt x="664" y="1134"/>
                    <a:pt x="664" y="1134"/>
                  </a:cubicBezTo>
                  <a:cubicBezTo>
                    <a:pt x="768" y="1106"/>
                    <a:pt x="768" y="1106"/>
                    <a:pt x="768" y="1106"/>
                  </a:cubicBezTo>
                  <a:cubicBezTo>
                    <a:pt x="770" y="964"/>
                    <a:pt x="770" y="964"/>
                    <a:pt x="770" y="964"/>
                  </a:cubicBezTo>
                  <a:cubicBezTo>
                    <a:pt x="819" y="939"/>
                    <a:pt x="863" y="906"/>
                    <a:pt x="899" y="865"/>
                  </a:cubicBezTo>
                  <a:cubicBezTo>
                    <a:pt x="1036" y="900"/>
                    <a:pt x="1036" y="900"/>
                    <a:pt x="1036" y="900"/>
                  </a:cubicBezTo>
                  <a:cubicBezTo>
                    <a:pt x="1090" y="807"/>
                    <a:pt x="1090" y="807"/>
                    <a:pt x="1090" y="807"/>
                  </a:cubicBezTo>
                  <a:cubicBezTo>
                    <a:pt x="992" y="705"/>
                    <a:pt x="992" y="705"/>
                    <a:pt x="992" y="705"/>
                  </a:cubicBezTo>
                  <a:cubicBezTo>
                    <a:pt x="1008" y="654"/>
                    <a:pt x="1015" y="600"/>
                    <a:pt x="1013" y="544"/>
                  </a:cubicBezTo>
                  <a:close/>
                  <a:moveTo>
                    <a:pt x="593" y="879"/>
                  </a:moveTo>
                  <a:cubicBezTo>
                    <a:pt x="421" y="893"/>
                    <a:pt x="270" y="764"/>
                    <a:pt x="256" y="593"/>
                  </a:cubicBezTo>
                  <a:cubicBezTo>
                    <a:pt x="243" y="421"/>
                    <a:pt x="371" y="270"/>
                    <a:pt x="543" y="256"/>
                  </a:cubicBezTo>
                  <a:cubicBezTo>
                    <a:pt x="714" y="242"/>
                    <a:pt x="865" y="370"/>
                    <a:pt x="879" y="542"/>
                  </a:cubicBezTo>
                  <a:cubicBezTo>
                    <a:pt x="893" y="714"/>
                    <a:pt x="765" y="865"/>
                    <a:pt x="593" y="8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t/>
              </a:r>
              <a:endPara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gced5bf489f_0_34"/>
            <p:cNvSpPr/>
            <p:nvPr/>
          </p:nvSpPr>
          <p:spPr>
            <a:xfrm>
              <a:off x="8764505" y="5282379"/>
              <a:ext cx="431800" cy="433387"/>
            </a:xfrm>
            <a:custGeom>
              <a:rect b="b" l="l" r="r" t="t"/>
              <a:pathLst>
                <a:path extrusionOk="0" h="343" w="343">
                  <a:moveTo>
                    <a:pt x="171" y="343"/>
                  </a:moveTo>
                  <a:cubicBezTo>
                    <a:pt x="77" y="343"/>
                    <a:pt x="0" y="266"/>
                    <a:pt x="0" y="171"/>
                  </a:cubicBezTo>
                  <a:cubicBezTo>
                    <a:pt x="0" y="77"/>
                    <a:pt x="77" y="0"/>
                    <a:pt x="171" y="0"/>
                  </a:cubicBezTo>
                  <a:cubicBezTo>
                    <a:pt x="266" y="0"/>
                    <a:pt x="343" y="77"/>
                    <a:pt x="343" y="171"/>
                  </a:cubicBezTo>
                  <a:cubicBezTo>
                    <a:pt x="343" y="266"/>
                    <a:pt x="266" y="343"/>
                    <a:pt x="171" y="343"/>
                  </a:cubicBezTo>
                  <a:close/>
                  <a:moveTo>
                    <a:pt x="171" y="100"/>
                  </a:moveTo>
                  <a:cubicBezTo>
                    <a:pt x="132" y="100"/>
                    <a:pt x="100" y="132"/>
                    <a:pt x="100" y="171"/>
                  </a:cubicBezTo>
                  <a:cubicBezTo>
                    <a:pt x="100" y="211"/>
                    <a:pt x="132" y="243"/>
                    <a:pt x="171" y="243"/>
                  </a:cubicBezTo>
                  <a:cubicBezTo>
                    <a:pt x="211" y="243"/>
                    <a:pt x="243" y="211"/>
                    <a:pt x="243" y="171"/>
                  </a:cubicBezTo>
                  <a:cubicBezTo>
                    <a:pt x="243" y="132"/>
                    <a:pt x="211" y="100"/>
                    <a:pt x="171" y="10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t/>
              </a:r>
              <a:endPara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0" name="Google Shape;400;gced5bf489f_0_34"/>
          <p:cNvGrpSpPr/>
          <p:nvPr/>
        </p:nvGrpSpPr>
        <p:grpSpPr>
          <a:xfrm>
            <a:off x="7001513" y="1780175"/>
            <a:ext cx="2445510" cy="2445974"/>
            <a:chOff x="7488377" y="2179487"/>
            <a:chExt cx="2319338" cy="2319338"/>
          </a:xfrm>
        </p:grpSpPr>
        <p:sp>
          <p:nvSpPr>
            <p:cNvPr id="401" name="Google Shape;401;gced5bf489f_0_34"/>
            <p:cNvSpPr/>
            <p:nvPr/>
          </p:nvSpPr>
          <p:spPr>
            <a:xfrm>
              <a:off x="7488377" y="2179487"/>
              <a:ext cx="2319338" cy="2319338"/>
            </a:xfrm>
            <a:custGeom>
              <a:rect b="b" l="l" r="r" t="t"/>
              <a:pathLst>
                <a:path extrusionOk="0" h="1840" w="1840">
                  <a:moveTo>
                    <a:pt x="1827" y="1080"/>
                  </a:moveTo>
                  <a:cubicBezTo>
                    <a:pt x="1840" y="964"/>
                    <a:pt x="1840" y="964"/>
                    <a:pt x="1840" y="964"/>
                  </a:cubicBezTo>
                  <a:cubicBezTo>
                    <a:pt x="1690" y="906"/>
                    <a:pt x="1690" y="906"/>
                    <a:pt x="1690" y="906"/>
                  </a:cubicBezTo>
                  <a:cubicBezTo>
                    <a:pt x="1689" y="874"/>
                    <a:pt x="1687" y="841"/>
                    <a:pt x="1682" y="808"/>
                  </a:cubicBezTo>
                  <a:cubicBezTo>
                    <a:pt x="1823" y="726"/>
                    <a:pt x="1823" y="726"/>
                    <a:pt x="1823" y="726"/>
                  </a:cubicBezTo>
                  <a:cubicBezTo>
                    <a:pt x="1791" y="614"/>
                    <a:pt x="1791" y="614"/>
                    <a:pt x="1791" y="614"/>
                  </a:cubicBezTo>
                  <a:cubicBezTo>
                    <a:pt x="1628" y="618"/>
                    <a:pt x="1628" y="618"/>
                    <a:pt x="1628" y="618"/>
                  </a:cubicBezTo>
                  <a:cubicBezTo>
                    <a:pt x="1614" y="584"/>
                    <a:pt x="1597" y="552"/>
                    <a:pt x="1578" y="521"/>
                  </a:cubicBezTo>
                  <a:cubicBezTo>
                    <a:pt x="1675" y="392"/>
                    <a:pt x="1675" y="392"/>
                    <a:pt x="1675" y="392"/>
                  </a:cubicBezTo>
                  <a:cubicBezTo>
                    <a:pt x="1602" y="301"/>
                    <a:pt x="1602" y="301"/>
                    <a:pt x="1602" y="301"/>
                  </a:cubicBezTo>
                  <a:cubicBezTo>
                    <a:pt x="1455" y="366"/>
                    <a:pt x="1455" y="366"/>
                    <a:pt x="1455" y="366"/>
                  </a:cubicBezTo>
                  <a:cubicBezTo>
                    <a:pt x="1431" y="344"/>
                    <a:pt x="1406" y="322"/>
                    <a:pt x="1379" y="303"/>
                  </a:cubicBezTo>
                  <a:cubicBezTo>
                    <a:pt x="1420" y="147"/>
                    <a:pt x="1420" y="147"/>
                    <a:pt x="1420" y="147"/>
                  </a:cubicBezTo>
                  <a:cubicBezTo>
                    <a:pt x="1318" y="90"/>
                    <a:pt x="1318" y="90"/>
                    <a:pt x="1318" y="90"/>
                  </a:cubicBezTo>
                  <a:cubicBezTo>
                    <a:pt x="1206" y="206"/>
                    <a:pt x="1206" y="206"/>
                    <a:pt x="1206" y="206"/>
                  </a:cubicBezTo>
                  <a:cubicBezTo>
                    <a:pt x="1173" y="193"/>
                    <a:pt x="1139" y="181"/>
                    <a:pt x="1103" y="173"/>
                  </a:cubicBezTo>
                  <a:cubicBezTo>
                    <a:pt x="1080" y="13"/>
                    <a:pt x="1080" y="13"/>
                    <a:pt x="1080" y="13"/>
                  </a:cubicBezTo>
                  <a:cubicBezTo>
                    <a:pt x="964" y="0"/>
                    <a:pt x="964" y="0"/>
                    <a:pt x="964" y="0"/>
                  </a:cubicBezTo>
                  <a:cubicBezTo>
                    <a:pt x="906" y="151"/>
                    <a:pt x="906" y="151"/>
                    <a:pt x="906" y="151"/>
                  </a:cubicBezTo>
                  <a:cubicBezTo>
                    <a:pt x="874" y="151"/>
                    <a:pt x="841" y="154"/>
                    <a:pt x="808" y="159"/>
                  </a:cubicBezTo>
                  <a:cubicBezTo>
                    <a:pt x="726" y="17"/>
                    <a:pt x="726" y="17"/>
                    <a:pt x="726" y="17"/>
                  </a:cubicBezTo>
                  <a:cubicBezTo>
                    <a:pt x="613" y="49"/>
                    <a:pt x="613" y="49"/>
                    <a:pt x="613" y="49"/>
                  </a:cubicBezTo>
                  <a:cubicBezTo>
                    <a:pt x="617" y="213"/>
                    <a:pt x="617" y="213"/>
                    <a:pt x="617" y="213"/>
                  </a:cubicBezTo>
                  <a:cubicBezTo>
                    <a:pt x="584" y="227"/>
                    <a:pt x="552" y="244"/>
                    <a:pt x="521" y="262"/>
                  </a:cubicBezTo>
                  <a:cubicBezTo>
                    <a:pt x="392" y="166"/>
                    <a:pt x="392" y="166"/>
                    <a:pt x="392" y="166"/>
                  </a:cubicBezTo>
                  <a:cubicBezTo>
                    <a:pt x="301" y="239"/>
                    <a:pt x="301" y="239"/>
                    <a:pt x="301" y="239"/>
                  </a:cubicBezTo>
                  <a:cubicBezTo>
                    <a:pt x="366" y="386"/>
                    <a:pt x="366" y="386"/>
                    <a:pt x="366" y="386"/>
                  </a:cubicBezTo>
                  <a:cubicBezTo>
                    <a:pt x="343" y="410"/>
                    <a:pt x="322" y="435"/>
                    <a:pt x="303" y="461"/>
                  </a:cubicBezTo>
                  <a:cubicBezTo>
                    <a:pt x="147" y="420"/>
                    <a:pt x="147" y="420"/>
                    <a:pt x="147" y="420"/>
                  </a:cubicBezTo>
                  <a:cubicBezTo>
                    <a:pt x="89" y="522"/>
                    <a:pt x="89" y="522"/>
                    <a:pt x="89" y="522"/>
                  </a:cubicBezTo>
                  <a:cubicBezTo>
                    <a:pt x="206" y="634"/>
                    <a:pt x="206" y="634"/>
                    <a:pt x="206" y="634"/>
                  </a:cubicBezTo>
                  <a:cubicBezTo>
                    <a:pt x="192" y="668"/>
                    <a:pt x="181" y="702"/>
                    <a:pt x="173" y="737"/>
                  </a:cubicBezTo>
                  <a:cubicBezTo>
                    <a:pt x="13" y="760"/>
                    <a:pt x="13" y="760"/>
                    <a:pt x="13" y="760"/>
                  </a:cubicBezTo>
                  <a:cubicBezTo>
                    <a:pt x="0" y="877"/>
                    <a:pt x="0" y="877"/>
                    <a:pt x="0" y="877"/>
                  </a:cubicBezTo>
                  <a:cubicBezTo>
                    <a:pt x="151" y="934"/>
                    <a:pt x="151" y="934"/>
                    <a:pt x="151" y="934"/>
                  </a:cubicBezTo>
                  <a:cubicBezTo>
                    <a:pt x="151" y="967"/>
                    <a:pt x="154" y="1000"/>
                    <a:pt x="159" y="1032"/>
                  </a:cubicBezTo>
                  <a:cubicBezTo>
                    <a:pt x="17" y="1115"/>
                    <a:pt x="17" y="1115"/>
                    <a:pt x="17" y="1115"/>
                  </a:cubicBezTo>
                  <a:cubicBezTo>
                    <a:pt x="49" y="1227"/>
                    <a:pt x="49" y="1227"/>
                    <a:pt x="49" y="1227"/>
                  </a:cubicBezTo>
                  <a:cubicBezTo>
                    <a:pt x="212" y="1223"/>
                    <a:pt x="212" y="1223"/>
                    <a:pt x="212" y="1223"/>
                  </a:cubicBezTo>
                  <a:cubicBezTo>
                    <a:pt x="227" y="1257"/>
                    <a:pt x="243" y="1289"/>
                    <a:pt x="262" y="1320"/>
                  </a:cubicBezTo>
                  <a:cubicBezTo>
                    <a:pt x="166" y="1449"/>
                    <a:pt x="166" y="1449"/>
                    <a:pt x="166" y="1449"/>
                  </a:cubicBezTo>
                  <a:cubicBezTo>
                    <a:pt x="239" y="1540"/>
                    <a:pt x="239" y="1540"/>
                    <a:pt x="239" y="1540"/>
                  </a:cubicBezTo>
                  <a:cubicBezTo>
                    <a:pt x="386" y="1474"/>
                    <a:pt x="386" y="1474"/>
                    <a:pt x="386" y="1474"/>
                  </a:cubicBezTo>
                  <a:cubicBezTo>
                    <a:pt x="410" y="1497"/>
                    <a:pt x="435" y="1518"/>
                    <a:pt x="461" y="1538"/>
                  </a:cubicBezTo>
                  <a:cubicBezTo>
                    <a:pt x="420" y="1694"/>
                    <a:pt x="420" y="1694"/>
                    <a:pt x="420" y="1694"/>
                  </a:cubicBezTo>
                  <a:cubicBezTo>
                    <a:pt x="522" y="1751"/>
                    <a:pt x="522" y="1751"/>
                    <a:pt x="522" y="1751"/>
                  </a:cubicBezTo>
                  <a:cubicBezTo>
                    <a:pt x="634" y="1635"/>
                    <a:pt x="634" y="1635"/>
                    <a:pt x="634" y="1635"/>
                  </a:cubicBezTo>
                  <a:cubicBezTo>
                    <a:pt x="667" y="1648"/>
                    <a:pt x="702" y="1659"/>
                    <a:pt x="737" y="1668"/>
                  </a:cubicBezTo>
                  <a:cubicBezTo>
                    <a:pt x="760" y="1827"/>
                    <a:pt x="760" y="1827"/>
                    <a:pt x="760" y="1827"/>
                  </a:cubicBezTo>
                  <a:cubicBezTo>
                    <a:pt x="876" y="1840"/>
                    <a:pt x="876" y="1840"/>
                    <a:pt x="876" y="1840"/>
                  </a:cubicBezTo>
                  <a:cubicBezTo>
                    <a:pt x="934" y="1690"/>
                    <a:pt x="934" y="1690"/>
                    <a:pt x="934" y="1690"/>
                  </a:cubicBezTo>
                  <a:cubicBezTo>
                    <a:pt x="967" y="1689"/>
                    <a:pt x="1000" y="1687"/>
                    <a:pt x="1032" y="1682"/>
                  </a:cubicBezTo>
                  <a:cubicBezTo>
                    <a:pt x="1114" y="1823"/>
                    <a:pt x="1114" y="1823"/>
                    <a:pt x="1114" y="1823"/>
                  </a:cubicBezTo>
                  <a:cubicBezTo>
                    <a:pt x="1227" y="1791"/>
                    <a:pt x="1227" y="1791"/>
                    <a:pt x="1227" y="1791"/>
                  </a:cubicBezTo>
                  <a:cubicBezTo>
                    <a:pt x="1223" y="1628"/>
                    <a:pt x="1223" y="1628"/>
                    <a:pt x="1223" y="1628"/>
                  </a:cubicBezTo>
                  <a:cubicBezTo>
                    <a:pt x="1256" y="1614"/>
                    <a:pt x="1289" y="1597"/>
                    <a:pt x="1319" y="1579"/>
                  </a:cubicBezTo>
                  <a:cubicBezTo>
                    <a:pt x="1448" y="1675"/>
                    <a:pt x="1448" y="1675"/>
                    <a:pt x="1448" y="1675"/>
                  </a:cubicBezTo>
                  <a:cubicBezTo>
                    <a:pt x="1540" y="1602"/>
                    <a:pt x="1540" y="1602"/>
                    <a:pt x="1540" y="1602"/>
                  </a:cubicBezTo>
                  <a:cubicBezTo>
                    <a:pt x="1474" y="1455"/>
                    <a:pt x="1474" y="1455"/>
                    <a:pt x="1474" y="1455"/>
                  </a:cubicBezTo>
                  <a:cubicBezTo>
                    <a:pt x="1497" y="1431"/>
                    <a:pt x="1518" y="1406"/>
                    <a:pt x="1538" y="1380"/>
                  </a:cubicBezTo>
                  <a:cubicBezTo>
                    <a:pt x="1694" y="1420"/>
                    <a:pt x="1694" y="1420"/>
                    <a:pt x="1694" y="1420"/>
                  </a:cubicBezTo>
                  <a:cubicBezTo>
                    <a:pt x="1751" y="1318"/>
                    <a:pt x="1751" y="1318"/>
                    <a:pt x="1751" y="1318"/>
                  </a:cubicBezTo>
                  <a:cubicBezTo>
                    <a:pt x="1635" y="1207"/>
                    <a:pt x="1635" y="1207"/>
                    <a:pt x="1635" y="1207"/>
                  </a:cubicBezTo>
                  <a:cubicBezTo>
                    <a:pt x="1648" y="1173"/>
                    <a:pt x="1659" y="1139"/>
                    <a:pt x="1668" y="1104"/>
                  </a:cubicBezTo>
                  <a:lnTo>
                    <a:pt x="1827" y="1080"/>
                  </a:lnTo>
                  <a:close/>
                  <a:moveTo>
                    <a:pt x="1081" y="1490"/>
                  </a:moveTo>
                  <a:cubicBezTo>
                    <a:pt x="766" y="1579"/>
                    <a:pt x="439" y="1396"/>
                    <a:pt x="350" y="1081"/>
                  </a:cubicBezTo>
                  <a:cubicBezTo>
                    <a:pt x="262" y="767"/>
                    <a:pt x="445" y="439"/>
                    <a:pt x="759" y="351"/>
                  </a:cubicBezTo>
                  <a:cubicBezTo>
                    <a:pt x="1074" y="262"/>
                    <a:pt x="1401" y="445"/>
                    <a:pt x="1490" y="760"/>
                  </a:cubicBezTo>
                  <a:cubicBezTo>
                    <a:pt x="1579" y="1074"/>
                    <a:pt x="1396" y="1401"/>
                    <a:pt x="1081" y="149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t/>
              </a:r>
              <a:endPara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402;gced5bf489f_0_34"/>
            <p:cNvSpPr/>
            <p:nvPr/>
          </p:nvSpPr>
          <p:spPr>
            <a:xfrm>
              <a:off x="8332927" y="3025625"/>
              <a:ext cx="630238" cy="628650"/>
            </a:xfrm>
            <a:custGeom>
              <a:rect b="b" l="l" r="r" t="t"/>
              <a:pathLst>
                <a:path extrusionOk="0" h="499" w="500">
                  <a:moveTo>
                    <a:pt x="250" y="499"/>
                  </a:moveTo>
                  <a:cubicBezTo>
                    <a:pt x="112" y="499"/>
                    <a:pt x="0" y="387"/>
                    <a:pt x="0" y="249"/>
                  </a:cubicBezTo>
                  <a:cubicBezTo>
                    <a:pt x="0" y="112"/>
                    <a:pt x="112" y="0"/>
                    <a:pt x="250" y="0"/>
                  </a:cubicBezTo>
                  <a:cubicBezTo>
                    <a:pt x="388" y="0"/>
                    <a:pt x="500" y="112"/>
                    <a:pt x="500" y="249"/>
                  </a:cubicBezTo>
                  <a:cubicBezTo>
                    <a:pt x="500" y="387"/>
                    <a:pt x="388" y="499"/>
                    <a:pt x="250" y="499"/>
                  </a:cubicBezTo>
                  <a:close/>
                  <a:moveTo>
                    <a:pt x="250" y="140"/>
                  </a:moveTo>
                  <a:cubicBezTo>
                    <a:pt x="190" y="140"/>
                    <a:pt x="140" y="189"/>
                    <a:pt x="140" y="249"/>
                  </a:cubicBezTo>
                  <a:cubicBezTo>
                    <a:pt x="140" y="310"/>
                    <a:pt x="190" y="359"/>
                    <a:pt x="250" y="359"/>
                  </a:cubicBezTo>
                  <a:cubicBezTo>
                    <a:pt x="311" y="359"/>
                    <a:pt x="360" y="310"/>
                    <a:pt x="360" y="249"/>
                  </a:cubicBezTo>
                  <a:cubicBezTo>
                    <a:pt x="360" y="189"/>
                    <a:pt x="311" y="140"/>
                    <a:pt x="250" y="14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t/>
              </a:r>
              <a:endPara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3" name="Google Shape;403;gced5bf489f_0_34"/>
          <p:cNvGrpSpPr/>
          <p:nvPr/>
        </p:nvGrpSpPr>
        <p:grpSpPr>
          <a:xfrm>
            <a:off x="10574002" y="2022091"/>
            <a:ext cx="980882" cy="981068"/>
            <a:chOff x="10874515" y="2395387"/>
            <a:chExt cx="930275" cy="930275"/>
          </a:xfrm>
        </p:grpSpPr>
        <p:sp>
          <p:nvSpPr>
            <p:cNvPr id="404" name="Google Shape;404;gced5bf489f_0_34"/>
            <p:cNvSpPr/>
            <p:nvPr/>
          </p:nvSpPr>
          <p:spPr>
            <a:xfrm>
              <a:off x="11209477" y="2741462"/>
              <a:ext cx="254000" cy="238125"/>
            </a:xfrm>
            <a:custGeom>
              <a:rect b="b" l="l" r="r" t="t"/>
              <a:pathLst>
                <a:path extrusionOk="0" h="189" w="202">
                  <a:moveTo>
                    <a:pt x="128" y="3"/>
                  </a:moveTo>
                  <a:cubicBezTo>
                    <a:pt x="120" y="1"/>
                    <a:pt x="112" y="0"/>
                    <a:pt x="104" y="0"/>
                  </a:cubicBezTo>
                  <a:cubicBezTo>
                    <a:pt x="61" y="0"/>
                    <a:pt x="23" y="29"/>
                    <a:pt x="13" y="71"/>
                  </a:cubicBezTo>
                  <a:cubicBezTo>
                    <a:pt x="0" y="122"/>
                    <a:pt x="31" y="173"/>
                    <a:pt x="82" y="186"/>
                  </a:cubicBezTo>
                  <a:cubicBezTo>
                    <a:pt x="89" y="188"/>
                    <a:pt x="97" y="189"/>
                    <a:pt x="105" y="189"/>
                  </a:cubicBezTo>
                  <a:cubicBezTo>
                    <a:pt x="148" y="189"/>
                    <a:pt x="186" y="160"/>
                    <a:pt x="196" y="117"/>
                  </a:cubicBezTo>
                  <a:cubicBezTo>
                    <a:pt x="202" y="93"/>
                    <a:pt x="199" y="67"/>
                    <a:pt x="186" y="46"/>
                  </a:cubicBezTo>
                  <a:cubicBezTo>
                    <a:pt x="173" y="24"/>
                    <a:pt x="152" y="9"/>
                    <a:pt x="128" y="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t/>
              </a:r>
              <a:endPara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gced5bf489f_0_34"/>
            <p:cNvSpPr/>
            <p:nvPr/>
          </p:nvSpPr>
          <p:spPr>
            <a:xfrm>
              <a:off x="10874515" y="2395387"/>
              <a:ext cx="930275" cy="930275"/>
            </a:xfrm>
            <a:custGeom>
              <a:rect b="b" l="l" r="r" t="t"/>
              <a:pathLst>
                <a:path extrusionOk="0" h="738" w="738">
                  <a:moveTo>
                    <a:pt x="730" y="445"/>
                  </a:moveTo>
                  <a:cubicBezTo>
                    <a:pt x="738" y="357"/>
                    <a:pt x="738" y="357"/>
                    <a:pt x="738" y="357"/>
                  </a:cubicBezTo>
                  <a:cubicBezTo>
                    <a:pt x="647" y="319"/>
                    <a:pt x="647" y="319"/>
                    <a:pt x="647" y="319"/>
                  </a:cubicBezTo>
                  <a:cubicBezTo>
                    <a:pt x="643" y="295"/>
                    <a:pt x="635" y="272"/>
                    <a:pt x="625" y="250"/>
                  </a:cubicBezTo>
                  <a:cubicBezTo>
                    <a:pt x="678" y="168"/>
                    <a:pt x="678" y="168"/>
                    <a:pt x="678" y="168"/>
                  </a:cubicBezTo>
                  <a:cubicBezTo>
                    <a:pt x="622" y="100"/>
                    <a:pt x="622" y="100"/>
                    <a:pt x="622" y="100"/>
                  </a:cubicBezTo>
                  <a:cubicBezTo>
                    <a:pt x="530" y="137"/>
                    <a:pt x="530" y="137"/>
                    <a:pt x="530" y="137"/>
                  </a:cubicBezTo>
                  <a:cubicBezTo>
                    <a:pt x="512" y="124"/>
                    <a:pt x="491" y="113"/>
                    <a:pt x="469" y="105"/>
                  </a:cubicBezTo>
                  <a:cubicBezTo>
                    <a:pt x="448" y="9"/>
                    <a:pt x="448" y="9"/>
                    <a:pt x="448" y="9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322" y="91"/>
                    <a:pt x="322" y="91"/>
                    <a:pt x="322" y="91"/>
                  </a:cubicBezTo>
                  <a:cubicBezTo>
                    <a:pt x="298" y="95"/>
                    <a:pt x="275" y="102"/>
                    <a:pt x="253" y="112"/>
                  </a:cubicBezTo>
                  <a:cubicBezTo>
                    <a:pt x="170" y="59"/>
                    <a:pt x="170" y="59"/>
                    <a:pt x="170" y="59"/>
                  </a:cubicBezTo>
                  <a:cubicBezTo>
                    <a:pt x="102" y="115"/>
                    <a:pt x="102" y="115"/>
                    <a:pt x="102" y="115"/>
                  </a:cubicBezTo>
                  <a:cubicBezTo>
                    <a:pt x="139" y="206"/>
                    <a:pt x="139" y="206"/>
                    <a:pt x="139" y="206"/>
                  </a:cubicBezTo>
                  <a:cubicBezTo>
                    <a:pt x="125" y="226"/>
                    <a:pt x="114" y="247"/>
                    <a:pt x="105" y="271"/>
                  </a:cubicBezTo>
                  <a:cubicBezTo>
                    <a:pt x="8" y="292"/>
                    <a:pt x="8" y="292"/>
                    <a:pt x="8" y="292"/>
                  </a:cubicBezTo>
                  <a:cubicBezTo>
                    <a:pt x="0" y="379"/>
                    <a:pt x="0" y="379"/>
                    <a:pt x="0" y="379"/>
                  </a:cubicBezTo>
                  <a:cubicBezTo>
                    <a:pt x="92" y="418"/>
                    <a:pt x="92" y="418"/>
                    <a:pt x="92" y="418"/>
                  </a:cubicBezTo>
                  <a:cubicBezTo>
                    <a:pt x="97" y="441"/>
                    <a:pt x="104" y="464"/>
                    <a:pt x="113" y="486"/>
                  </a:cubicBezTo>
                  <a:cubicBezTo>
                    <a:pt x="59" y="570"/>
                    <a:pt x="59" y="570"/>
                    <a:pt x="59" y="570"/>
                  </a:cubicBezTo>
                  <a:cubicBezTo>
                    <a:pt x="116" y="637"/>
                    <a:pt x="116" y="637"/>
                    <a:pt x="116" y="637"/>
                  </a:cubicBezTo>
                  <a:cubicBezTo>
                    <a:pt x="208" y="599"/>
                    <a:pt x="208" y="599"/>
                    <a:pt x="208" y="599"/>
                  </a:cubicBezTo>
                  <a:cubicBezTo>
                    <a:pt x="227" y="612"/>
                    <a:pt x="248" y="623"/>
                    <a:pt x="270" y="632"/>
                  </a:cubicBezTo>
                  <a:cubicBezTo>
                    <a:pt x="291" y="730"/>
                    <a:pt x="291" y="730"/>
                    <a:pt x="291" y="730"/>
                  </a:cubicBezTo>
                  <a:cubicBezTo>
                    <a:pt x="379" y="738"/>
                    <a:pt x="379" y="738"/>
                    <a:pt x="379" y="738"/>
                  </a:cubicBezTo>
                  <a:cubicBezTo>
                    <a:pt x="417" y="646"/>
                    <a:pt x="417" y="646"/>
                    <a:pt x="417" y="646"/>
                  </a:cubicBezTo>
                  <a:cubicBezTo>
                    <a:pt x="441" y="642"/>
                    <a:pt x="463" y="635"/>
                    <a:pt x="485" y="625"/>
                  </a:cubicBezTo>
                  <a:cubicBezTo>
                    <a:pt x="569" y="680"/>
                    <a:pt x="569" y="680"/>
                    <a:pt x="569" y="680"/>
                  </a:cubicBezTo>
                  <a:cubicBezTo>
                    <a:pt x="637" y="623"/>
                    <a:pt x="637" y="623"/>
                    <a:pt x="637" y="623"/>
                  </a:cubicBezTo>
                  <a:cubicBezTo>
                    <a:pt x="599" y="532"/>
                    <a:pt x="599" y="532"/>
                    <a:pt x="599" y="532"/>
                  </a:cubicBezTo>
                  <a:cubicBezTo>
                    <a:pt x="613" y="512"/>
                    <a:pt x="625" y="490"/>
                    <a:pt x="634" y="466"/>
                  </a:cubicBezTo>
                  <a:lnTo>
                    <a:pt x="730" y="445"/>
                  </a:lnTo>
                  <a:close/>
                  <a:moveTo>
                    <a:pt x="504" y="402"/>
                  </a:moveTo>
                  <a:cubicBezTo>
                    <a:pt x="489" y="464"/>
                    <a:pt x="433" y="507"/>
                    <a:pt x="370" y="507"/>
                  </a:cubicBezTo>
                  <a:cubicBezTo>
                    <a:pt x="358" y="507"/>
                    <a:pt x="347" y="506"/>
                    <a:pt x="336" y="503"/>
                  </a:cubicBezTo>
                  <a:cubicBezTo>
                    <a:pt x="262" y="484"/>
                    <a:pt x="217" y="409"/>
                    <a:pt x="235" y="335"/>
                  </a:cubicBezTo>
                  <a:cubicBezTo>
                    <a:pt x="251" y="273"/>
                    <a:pt x="306" y="230"/>
                    <a:pt x="369" y="230"/>
                  </a:cubicBezTo>
                  <a:cubicBezTo>
                    <a:pt x="381" y="230"/>
                    <a:pt x="392" y="231"/>
                    <a:pt x="403" y="234"/>
                  </a:cubicBezTo>
                  <a:cubicBezTo>
                    <a:pt x="439" y="243"/>
                    <a:pt x="469" y="265"/>
                    <a:pt x="488" y="297"/>
                  </a:cubicBezTo>
                  <a:cubicBezTo>
                    <a:pt x="508" y="329"/>
                    <a:pt x="513" y="366"/>
                    <a:pt x="504" y="40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t/>
              </a:r>
              <a:endPara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6" name="Google Shape;406;gced5bf489f_0_34"/>
          <p:cNvGrpSpPr/>
          <p:nvPr/>
        </p:nvGrpSpPr>
        <p:grpSpPr>
          <a:xfrm>
            <a:off x="9081243" y="978183"/>
            <a:ext cx="1704627" cy="1763523"/>
            <a:chOff x="9418777" y="1417488"/>
            <a:chExt cx="1682751" cy="1682751"/>
          </a:xfrm>
        </p:grpSpPr>
        <p:sp>
          <p:nvSpPr>
            <p:cNvPr id="407" name="Google Shape;407;gced5bf489f_0_34"/>
            <p:cNvSpPr/>
            <p:nvPr/>
          </p:nvSpPr>
          <p:spPr>
            <a:xfrm>
              <a:off x="9418777" y="1417488"/>
              <a:ext cx="1682751" cy="1682751"/>
            </a:xfrm>
            <a:custGeom>
              <a:rect b="b" l="l" r="r" t="t"/>
              <a:pathLst>
                <a:path extrusionOk="0" h="1335" w="1335">
                  <a:moveTo>
                    <a:pt x="1326" y="784"/>
                  </a:moveTo>
                  <a:cubicBezTo>
                    <a:pt x="1335" y="699"/>
                    <a:pt x="1335" y="699"/>
                    <a:pt x="1335" y="699"/>
                  </a:cubicBezTo>
                  <a:cubicBezTo>
                    <a:pt x="1226" y="658"/>
                    <a:pt x="1226" y="658"/>
                    <a:pt x="1226" y="658"/>
                  </a:cubicBezTo>
                  <a:cubicBezTo>
                    <a:pt x="1226" y="634"/>
                    <a:pt x="1224" y="610"/>
                    <a:pt x="1220" y="586"/>
                  </a:cubicBezTo>
                  <a:cubicBezTo>
                    <a:pt x="1323" y="527"/>
                    <a:pt x="1323" y="527"/>
                    <a:pt x="1323" y="527"/>
                  </a:cubicBezTo>
                  <a:cubicBezTo>
                    <a:pt x="1300" y="445"/>
                    <a:pt x="1300" y="445"/>
                    <a:pt x="1300" y="445"/>
                  </a:cubicBezTo>
                  <a:cubicBezTo>
                    <a:pt x="1181" y="448"/>
                    <a:pt x="1181" y="448"/>
                    <a:pt x="1181" y="448"/>
                  </a:cubicBezTo>
                  <a:cubicBezTo>
                    <a:pt x="1171" y="424"/>
                    <a:pt x="1159" y="400"/>
                    <a:pt x="1145" y="378"/>
                  </a:cubicBezTo>
                  <a:cubicBezTo>
                    <a:pt x="1215" y="284"/>
                    <a:pt x="1215" y="284"/>
                    <a:pt x="1215" y="284"/>
                  </a:cubicBezTo>
                  <a:cubicBezTo>
                    <a:pt x="1162" y="218"/>
                    <a:pt x="1162" y="218"/>
                    <a:pt x="1162" y="218"/>
                  </a:cubicBezTo>
                  <a:cubicBezTo>
                    <a:pt x="1055" y="266"/>
                    <a:pt x="1055" y="266"/>
                    <a:pt x="1055" y="266"/>
                  </a:cubicBezTo>
                  <a:cubicBezTo>
                    <a:pt x="1038" y="249"/>
                    <a:pt x="1020" y="234"/>
                    <a:pt x="1001" y="219"/>
                  </a:cubicBezTo>
                  <a:cubicBezTo>
                    <a:pt x="1031" y="106"/>
                    <a:pt x="1031" y="106"/>
                    <a:pt x="1031" y="106"/>
                  </a:cubicBezTo>
                  <a:cubicBezTo>
                    <a:pt x="956" y="65"/>
                    <a:pt x="956" y="65"/>
                    <a:pt x="956" y="65"/>
                  </a:cubicBezTo>
                  <a:cubicBezTo>
                    <a:pt x="875" y="149"/>
                    <a:pt x="875" y="149"/>
                    <a:pt x="875" y="149"/>
                  </a:cubicBezTo>
                  <a:cubicBezTo>
                    <a:pt x="851" y="139"/>
                    <a:pt x="826" y="131"/>
                    <a:pt x="801" y="125"/>
                  </a:cubicBezTo>
                  <a:cubicBezTo>
                    <a:pt x="784" y="9"/>
                    <a:pt x="784" y="9"/>
                    <a:pt x="784" y="9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658" y="109"/>
                    <a:pt x="658" y="109"/>
                    <a:pt x="658" y="109"/>
                  </a:cubicBezTo>
                  <a:cubicBezTo>
                    <a:pt x="634" y="109"/>
                    <a:pt x="610" y="111"/>
                    <a:pt x="586" y="115"/>
                  </a:cubicBezTo>
                  <a:cubicBezTo>
                    <a:pt x="527" y="12"/>
                    <a:pt x="527" y="12"/>
                    <a:pt x="527" y="12"/>
                  </a:cubicBezTo>
                  <a:cubicBezTo>
                    <a:pt x="445" y="35"/>
                    <a:pt x="445" y="35"/>
                    <a:pt x="445" y="35"/>
                  </a:cubicBezTo>
                  <a:cubicBezTo>
                    <a:pt x="448" y="154"/>
                    <a:pt x="448" y="154"/>
                    <a:pt x="448" y="154"/>
                  </a:cubicBezTo>
                  <a:cubicBezTo>
                    <a:pt x="424" y="164"/>
                    <a:pt x="400" y="176"/>
                    <a:pt x="378" y="190"/>
                  </a:cubicBezTo>
                  <a:cubicBezTo>
                    <a:pt x="284" y="120"/>
                    <a:pt x="284" y="120"/>
                    <a:pt x="284" y="120"/>
                  </a:cubicBezTo>
                  <a:cubicBezTo>
                    <a:pt x="218" y="173"/>
                    <a:pt x="218" y="173"/>
                    <a:pt x="218" y="173"/>
                  </a:cubicBezTo>
                  <a:cubicBezTo>
                    <a:pt x="266" y="280"/>
                    <a:pt x="266" y="280"/>
                    <a:pt x="266" y="280"/>
                  </a:cubicBezTo>
                  <a:cubicBezTo>
                    <a:pt x="249" y="297"/>
                    <a:pt x="234" y="315"/>
                    <a:pt x="220" y="334"/>
                  </a:cubicBezTo>
                  <a:cubicBezTo>
                    <a:pt x="106" y="305"/>
                    <a:pt x="106" y="305"/>
                    <a:pt x="106" y="305"/>
                  </a:cubicBezTo>
                  <a:cubicBezTo>
                    <a:pt x="65" y="379"/>
                    <a:pt x="65" y="379"/>
                    <a:pt x="65" y="379"/>
                  </a:cubicBezTo>
                  <a:cubicBezTo>
                    <a:pt x="149" y="460"/>
                    <a:pt x="149" y="460"/>
                    <a:pt x="149" y="460"/>
                  </a:cubicBezTo>
                  <a:cubicBezTo>
                    <a:pt x="139" y="484"/>
                    <a:pt x="131" y="509"/>
                    <a:pt x="125" y="535"/>
                  </a:cubicBezTo>
                  <a:cubicBezTo>
                    <a:pt x="9" y="551"/>
                    <a:pt x="9" y="551"/>
                    <a:pt x="9" y="551"/>
                  </a:cubicBezTo>
                  <a:cubicBezTo>
                    <a:pt x="0" y="636"/>
                    <a:pt x="0" y="636"/>
                    <a:pt x="0" y="636"/>
                  </a:cubicBezTo>
                  <a:cubicBezTo>
                    <a:pt x="109" y="678"/>
                    <a:pt x="109" y="678"/>
                    <a:pt x="109" y="678"/>
                  </a:cubicBezTo>
                  <a:cubicBezTo>
                    <a:pt x="110" y="701"/>
                    <a:pt x="111" y="725"/>
                    <a:pt x="115" y="749"/>
                  </a:cubicBezTo>
                  <a:cubicBezTo>
                    <a:pt x="12" y="809"/>
                    <a:pt x="12" y="809"/>
                    <a:pt x="12" y="809"/>
                  </a:cubicBezTo>
                  <a:cubicBezTo>
                    <a:pt x="35" y="890"/>
                    <a:pt x="35" y="890"/>
                    <a:pt x="35" y="890"/>
                  </a:cubicBezTo>
                  <a:cubicBezTo>
                    <a:pt x="154" y="887"/>
                    <a:pt x="154" y="887"/>
                    <a:pt x="154" y="887"/>
                  </a:cubicBezTo>
                  <a:cubicBezTo>
                    <a:pt x="164" y="912"/>
                    <a:pt x="177" y="935"/>
                    <a:pt x="190" y="957"/>
                  </a:cubicBezTo>
                  <a:cubicBezTo>
                    <a:pt x="120" y="1051"/>
                    <a:pt x="120" y="1051"/>
                    <a:pt x="120" y="1051"/>
                  </a:cubicBezTo>
                  <a:cubicBezTo>
                    <a:pt x="173" y="1117"/>
                    <a:pt x="173" y="1117"/>
                    <a:pt x="173" y="1117"/>
                  </a:cubicBezTo>
                  <a:cubicBezTo>
                    <a:pt x="280" y="1070"/>
                    <a:pt x="280" y="1070"/>
                    <a:pt x="280" y="1070"/>
                  </a:cubicBezTo>
                  <a:cubicBezTo>
                    <a:pt x="297" y="1086"/>
                    <a:pt x="315" y="1102"/>
                    <a:pt x="334" y="1116"/>
                  </a:cubicBezTo>
                  <a:cubicBezTo>
                    <a:pt x="305" y="1229"/>
                    <a:pt x="305" y="1229"/>
                    <a:pt x="305" y="1229"/>
                  </a:cubicBezTo>
                  <a:cubicBezTo>
                    <a:pt x="379" y="1270"/>
                    <a:pt x="379" y="1270"/>
                    <a:pt x="379" y="1270"/>
                  </a:cubicBezTo>
                  <a:cubicBezTo>
                    <a:pt x="460" y="1186"/>
                    <a:pt x="460" y="1186"/>
                    <a:pt x="460" y="1186"/>
                  </a:cubicBezTo>
                  <a:cubicBezTo>
                    <a:pt x="484" y="1196"/>
                    <a:pt x="509" y="1204"/>
                    <a:pt x="535" y="1210"/>
                  </a:cubicBezTo>
                  <a:cubicBezTo>
                    <a:pt x="551" y="1326"/>
                    <a:pt x="551" y="1326"/>
                    <a:pt x="551" y="1326"/>
                  </a:cubicBezTo>
                  <a:cubicBezTo>
                    <a:pt x="636" y="1335"/>
                    <a:pt x="636" y="1335"/>
                    <a:pt x="636" y="1335"/>
                  </a:cubicBezTo>
                  <a:cubicBezTo>
                    <a:pt x="678" y="1226"/>
                    <a:pt x="678" y="1226"/>
                    <a:pt x="678" y="1226"/>
                  </a:cubicBezTo>
                  <a:cubicBezTo>
                    <a:pt x="701" y="1226"/>
                    <a:pt x="725" y="1224"/>
                    <a:pt x="749" y="1220"/>
                  </a:cubicBezTo>
                  <a:cubicBezTo>
                    <a:pt x="808" y="1323"/>
                    <a:pt x="808" y="1323"/>
                    <a:pt x="808" y="1323"/>
                  </a:cubicBezTo>
                  <a:cubicBezTo>
                    <a:pt x="890" y="1299"/>
                    <a:pt x="890" y="1299"/>
                    <a:pt x="890" y="1299"/>
                  </a:cubicBezTo>
                  <a:cubicBezTo>
                    <a:pt x="887" y="1181"/>
                    <a:pt x="887" y="1181"/>
                    <a:pt x="887" y="1181"/>
                  </a:cubicBezTo>
                  <a:cubicBezTo>
                    <a:pt x="912" y="1171"/>
                    <a:pt x="935" y="1159"/>
                    <a:pt x="957" y="1145"/>
                  </a:cubicBezTo>
                  <a:cubicBezTo>
                    <a:pt x="1051" y="1215"/>
                    <a:pt x="1051" y="1215"/>
                    <a:pt x="1051" y="1215"/>
                  </a:cubicBezTo>
                  <a:cubicBezTo>
                    <a:pt x="1117" y="1162"/>
                    <a:pt x="1117" y="1162"/>
                    <a:pt x="1117" y="1162"/>
                  </a:cubicBezTo>
                  <a:cubicBezTo>
                    <a:pt x="1070" y="1055"/>
                    <a:pt x="1070" y="1055"/>
                    <a:pt x="1070" y="1055"/>
                  </a:cubicBezTo>
                  <a:cubicBezTo>
                    <a:pt x="1086" y="1038"/>
                    <a:pt x="1102" y="1020"/>
                    <a:pt x="1116" y="1001"/>
                  </a:cubicBezTo>
                  <a:cubicBezTo>
                    <a:pt x="1229" y="1031"/>
                    <a:pt x="1229" y="1031"/>
                    <a:pt x="1229" y="1031"/>
                  </a:cubicBezTo>
                  <a:cubicBezTo>
                    <a:pt x="1271" y="956"/>
                    <a:pt x="1271" y="956"/>
                    <a:pt x="1271" y="956"/>
                  </a:cubicBezTo>
                  <a:cubicBezTo>
                    <a:pt x="1186" y="875"/>
                    <a:pt x="1186" y="875"/>
                    <a:pt x="1186" y="875"/>
                  </a:cubicBezTo>
                  <a:cubicBezTo>
                    <a:pt x="1196" y="851"/>
                    <a:pt x="1204" y="826"/>
                    <a:pt x="1210" y="801"/>
                  </a:cubicBezTo>
                  <a:lnTo>
                    <a:pt x="1326" y="784"/>
                  </a:lnTo>
                  <a:close/>
                  <a:moveTo>
                    <a:pt x="776" y="1050"/>
                  </a:moveTo>
                  <a:cubicBezTo>
                    <a:pt x="565" y="1109"/>
                    <a:pt x="345" y="986"/>
                    <a:pt x="286" y="775"/>
                  </a:cubicBezTo>
                  <a:cubicBezTo>
                    <a:pt x="226" y="564"/>
                    <a:pt x="349" y="345"/>
                    <a:pt x="560" y="286"/>
                  </a:cubicBezTo>
                  <a:cubicBezTo>
                    <a:pt x="771" y="226"/>
                    <a:pt x="990" y="349"/>
                    <a:pt x="1050" y="560"/>
                  </a:cubicBezTo>
                  <a:cubicBezTo>
                    <a:pt x="1109" y="771"/>
                    <a:pt x="987" y="990"/>
                    <a:pt x="776" y="105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t/>
              </a:r>
              <a:endPara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gced5bf489f_0_34"/>
            <p:cNvSpPr/>
            <p:nvPr/>
          </p:nvSpPr>
          <p:spPr>
            <a:xfrm>
              <a:off x="10033140" y="2033437"/>
              <a:ext cx="457200" cy="457200"/>
            </a:xfrm>
            <a:custGeom>
              <a:rect b="b" l="l" r="r" t="t"/>
              <a:pathLst>
                <a:path extrusionOk="0" h="363" w="363">
                  <a:moveTo>
                    <a:pt x="181" y="363"/>
                  </a:moveTo>
                  <a:cubicBezTo>
                    <a:pt x="81" y="363"/>
                    <a:pt x="0" y="282"/>
                    <a:pt x="0" y="181"/>
                  </a:cubicBezTo>
                  <a:cubicBezTo>
                    <a:pt x="0" y="81"/>
                    <a:pt x="81" y="0"/>
                    <a:pt x="181" y="0"/>
                  </a:cubicBezTo>
                  <a:cubicBezTo>
                    <a:pt x="281" y="0"/>
                    <a:pt x="363" y="81"/>
                    <a:pt x="363" y="181"/>
                  </a:cubicBezTo>
                  <a:cubicBezTo>
                    <a:pt x="363" y="282"/>
                    <a:pt x="281" y="363"/>
                    <a:pt x="181" y="363"/>
                  </a:cubicBezTo>
                  <a:close/>
                  <a:moveTo>
                    <a:pt x="181" y="120"/>
                  </a:moveTo>
                  <a:cubicBezTo>
                    <a:pt x="147" y="120"/>
                    <a:pt x="120" y="147"/>
                    <a:pt x="120" y="181"/>
                  </a:cubicBezTo>
                  <a:cubicBezTo>
                    <a:pt x="120" y="215"/>
                    <a:pt x="147" y="243"/>
                    <a:pt x="181" y="243"/>
                  </a:cubicBezTo>
                  <a:cubicBezTo>
                    <a:pt x="215" y="243"/>
                    <a:pt x="243" y="215"/>
                    <a:pt x="243" y="181"/>
                  </a:cubicBezTo>
                  <a:cubicBezTo>
                    <a:pt x="243" y="147"/>
                    <a:pt x="215" y="120"/>
                    <a:pt x="181" y="12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t/>
              </a:r>
              <a:endPara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gced5bf489f_0_34"/>
          <p:cNvSpPr txBox="1"/>
          <p:nvPr/>
        </p:nvSpPr>
        <p:spPr>
          <a:xfrm>
            <a:off x="4123944" y="6830568"/>
            <a:ext cx="59802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Course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0" name="Google Shape;410;gced5bf489f_0_34"/>
          <p:cNvSpPr txBox="1"/>
          <p:nvPr/>
        </p:nvSpPr>
        <p:spPr>
          <a:xfrm>
            <a:off x="167149" y="6880015"/>
            <a:ext cx="23058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1" name="Google Shape;411;gced5bf489f_0_34"/>
          <p:cNvSpPr txBox="1"/>
          <p:nvPr/>
        </p:nvSpPr>
        <p:spPr>
          <a:xfrm>
            <a:off x="1025350" y="2189375"/>
            <a:ext cx="3964200" cy="646500"/>
          </a:xfrm>
          <a:prstGeom prst="rect">
            <a:avLst/>
          </a:prstGeom>
          <a:noFill/>
          <a:ln cap="flat" cmpd="sng" w="9525">
            <a:solidFill>
              <a:srgbClr val="65A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Kia ora koe! </a:t>
            </a:r>
            <a:r>
              <a:rPr b="1" i="1" lang="en-US" sz="2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Thank you</a:t>
            </a:r>
            <a:endParaRPr b="1" i="1" sz="22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2" name="Google Shape;412;gced5bf489f_0_34"/>
          <p:cNvSpPr txBox="1"/>
          <p:nvPr/>
        </p:nvSpPr>
        <p:spPr>
          <a:xfrm>
            <a:off x="2472950" y="3235375"/>
            <a:ext cx="3051300" cy="646500"/>
          </a:xfrm>
          <a:prstGeom prst="rect">
            <a:avLst/>
          </a:prstGeom>
          <a:noFill/>
          <a:ln cap="flat" cmpd="sng" w="9525">
            <a:solidFill>
              <a:srgbClr val="65A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Ka pai! </a:t>
            </a:r>
            <a:r>
              <a:rPr b="1" i="1" lang="en-US" sz="2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Well done!</a:t>
            </a:r>
            <a:endParaRPr b="1" i="1" sz="22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eedling, Seed, Growth, Plant, Green, Agriculture, Soil" id="413" name="Google Shape;413;gced5bf489f_0_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2520" y="4307208"/>
            <a:ext cx="1397599" cy="241088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ranium, Head, Human, Male, Man, People, Persons" id="414" name="Google Shape;414;gced5bf489f_0_34"/>
          <p:cNvPicPr preferRelativeResize="0"/>
          <p:nvPr/>
        </p:nvPicPr>
        <p:blipFill rotWithShape="1">
          <a:blip r:embed="rId5">
            <a:alphaModFix amt="72000"/>
          </a:blip>
          <a:srcRect b="0" l="0" r="0" t="0"/>
          <a:stretch/>
        </p:blipFill>
        <p:spPr>
          <a:xfrm>
            <a:off x="586300" y="4226147"/>
            <a:ext cx="1886650" cy="2424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2000" fill="hold"/>
                                        <p:tgtEl>
                                          <p:spTgt spid="3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2000" fill="hold"/>
                                        <p:tgtEl>
                                          <p:spTgt spid="3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2000" fill="hold"/>
                                        <p:tgtEl>
                                          <p:spTgt spid="4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2000" fill="hold"/>
                                        <p:tgtEl>
                                          <p:spTgt spid="4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0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2000" fill="hold"/>
                                        <p:tgtEl>
                                          <p:spTgt spid="4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0EFEF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ced373a7a1_0_115"/>
          <p:cNvSpPr/>
          <p:nvPr/>
        </p:nvSpPr>
        <p:spPr>
          <a:xfrm>
            <a:off x="7112632" y="5316786"/>
            <a:ext cx="5437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</a:pPr>
            <a:r>
              <a:rPr lang="en-US" sz="2200">
                <a:solidFill>
                  <a:schemeClr val="accent1"/>
                </a:solidFill>
              </a:rPr>
              <a:t>Module</a:t>
            </a:r>
            <a:r>
              <a:rPr b="0" i="0" lang="en-US" sz="2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One</a:t>
            </a:r>
            <a:endParaRPr b="0" i="0" sz="2200" u="none" cap="none" strike="noStrik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gced373a7a1_0_115"/>
          <p:cNvSpPr/>
          <p:nvPr/>
        </p:nvSpPr>
        <p:spPr>
          <a:xfrm>
            <a:off x="4685425" y="3058925"/>
            <a:ext cx="7864500" cy="16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3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42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Poipoia te kākano kia puāwai</a:t>
            </a:r>
            <a:endParaRPr b="1" i="0" sz="4200" u="none" cap="none" strike="noStrike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-US" sz="22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Nurture the seed and it will blossom</a:t>
            </a:r>
            <a:endParaRPr b="1" i="1" sz="225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40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7" name="Google Shape;57;gced373a7a1_0_115"/>
          <p:cNvCxnSpPr/>
          <p:nvPr/>
        </p:nvCxnSpPr>
        <p:spPr>
          <a:xfrm rot="10800000">
            <a:off x="7941450" y="2859006"/>
            <a:ext cx="4917300" cy="0"/>
          </a:xfrm>
          <a:prstGeom prst="straightConnector1">
            <a:avLst/>
          </a:prstGeom>
          <a:noFill/>
          <a:ln cap="flat" cmpd="sng" w="9525">
            <a:solidFill>
              <a:srgbClr val="F5834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8" name="Google Shape;58;gced373a7a1_0_115"/>
          <p:cNvCxnSpPr/>
          <p:nvPr/>
        </p:nvCxnSpPr>
        <p:spPr>
          <a:xfrm rot="10800000">
            <a:off x="6429451" y="2536205"/>
            <a:ext cx="6429300" cy="0"/>
          </a:xfrm>
          <a:prstGeom prst="straightConnector1">
            <a:avLst/>
          </a:prstGeom>
          <a:noFill/>
          <a:ln cap="flat" cmpd="sng" w="9525">
            <a:solidFill>
              <a:srgbClr val="9CC3AE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9" name="Google Shape;59;gced373a7a1_0_115"/>
          <p:cNvCxnSpPr/>
          <p:nvPr/>
        </p:nvCxnSpPr>
        <p:spPr>
          <a:xfrm rot="10800000">
            <a:off x="3837150" y="5704557"/>
            <a:ext cx="9021600" cy="0"/>
          </a:xfrm>
          <a:prstGeom prst="straightConnector1">
            <a:avLst/>
          </a:prstGeom>
          <a:noFill/>
          <a:ln cap="flat" cmpd="sng" w="9525">
            <a:solidFill>
              <a:srgbClr val="B086B8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60" name="Google Shape;60;gced373a7a1_0_115"/>
          <p:cNvPicPr preferRelativeResize="0"/>
          <p:nvPr/>
        </p:nvPicPr>
        <p:blipFill rotWithShape="1">
          <a:blip r:embed="rId3">
            <a:alphaModFix/>
          </a:blip>
          <a:srcRect b="-48742" l="4906" r="4904" t="-20033"/>
          <a:stretch/>
        </p:blipFill>
        <p:spPr>
          <a:xfrm>
            <a:off x="-1" y="4835244"/>
            <a:ext cx="12858754" cy="6508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图片包含 游戏机, 标志&#10;&#10;描述已自动生成" id="61" name="Google Shape;61;gced373a7a1_0_1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53466" y="145395"/>
            <a:ext cx="1438135" cy="1078435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gced373a7a1_0_115"/>
          <p:cNvSpPr txBox="1"/>
          <p:nvPr>
            <p:ph idx="12" type="sldNum"/>
          </p:nvPr>
        </p:nvSpPr>
        <p:spPr>
          <a:xfrm>
            <a:off x="11752236" y="6704013"/>
            <a:ext cx="2223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3" name="Google Shape;63;gced373a7a1_0_115"/>
          <p:cNvSpPr txBox="1"/>
          <p:nvPr/>
        </p:nvSpPr>
        <p:spPr>
          <a:xfrm>
            <a:off x="167149" y="6880015"/>
            <a:ext cx="23058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gced373a7a1_0_115"/>
          <p:cNvSpPr txBox="1"/>
          <p:nvPr/>
        </p:nvSpPr>
        <p:spPr>
          <a:xfrm>
            <a:off x="4123944" y="6830568"/>
            <a:ext cx="59802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Course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eedling, Seed, Growth, Plant, Green, Agriculture, Soil" id="65" name="Google Shape;65;gced373a7a1_0_1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5950" y="854776"/>
            <a:ext cx="2517774" cy="400843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ranium, Head, Human, Male, Man, People, Persons" id="66" name="Google Shape;66;gced373a7a1_0_115"/>
          <p:cNvPicPr preferRelativeResize="0"/>
          <p:nvPr/>
        </p:nvPicPr>
        <p:blipFill rotWithShape="1">
          <a:blip r:embed="rId6">
            <a:alphaModFix amt="72000"/>
          </a:blip>
          <a:srcRect b="0" l="0" r="0" t="0"/>
          <a:stretch/>
        </p:blipFill>
        <p:spPr>
          <a:xfrm>
            <a:off x="560700" y="720000"/>
            <a:ext cx="3398799" cy="4031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64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64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364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0EFEF"/>
        </a:solid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6"/>
          <p:cNvSpPr/>
          <p:nvPr/>
        </p:nvSpPr>
        <p:spPr>
          <a:xfrm>
            <a:off x="1515025" y="1499518"/>
            <a:ext cx="9041031" cy="4757890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cubicBezTo>
                  <a:pt x="1730" y="16970"/>
                  <a:pt x="4055" y="13284"/>
                  <a:pt x="7055" y="10308"/>
                </a:cubicBezTo>
                <a:cubicBezTo>
                  <a:pt x="10098" y="7290"/>
                  <a:pt x="13901" y="4973"/>
                  <a:pt x="18380" y="2877"/>
                </a:cubicBezTo>
                <a:lnTo>
                  <a:pt x="18198" y="0"/>
                </a:lnTo>
                <a:lnTo>
                  <a:pt x="21600" y="4603"/>
                </a:lnTo>
                <a:lnTo>
                  <a:pt x="18924" y="11507"/>
                </a:lnTo>
                <a:lnTo>
                  <a:pt x="18743" y="8630"/>
                </a:lnTo>
                <a:cubicBezTo>
                  <a:pt x="14655" y="9764"/>
                  <a:pt x="11069" y="11155"/>
                  <a:pt x="8004" y="13185"/>
                </a:cubicBezTo>
                <a:cubicBezTo>
                  <a:pt x="4885" y="15251"/>
                  <a:pt x="2242" y="17999"/>
                  <a:pt x="0" y="2160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6"/>
          <p:cNvSpPr txBox="1"/>
          <p:nvPr/>
        </p:nvSpPr>
        <p:spPr>
          <a:xfrm>
            <a:off x="16606" y="4316130"/>
            <a:ext cx="2463000" cy="154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Understand what technological systems are and how they work, both in the physical world and in digital technologies.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2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7" name="Google Shape;77;p6"/>
          <p:cNvCxnSpPr/>
          <p:nvPr/>
        </p:nvCxnSpPr>
        <p:spPr>
          <a:xfrm flipH="1" rot="10800000">
            <a:off x="2675255" y="4108938"/>
            <a:ext cx="1" cy="1270207"/>
          </a:xfrm>
          <a:prstGeom prst="straightConnector1">
            <a:avLst/>
          </a:prstGeom>
          <a:noFill/>
          <a:ln cap="flat" cmpd="sng" w="12700">
            <a:solidFill>
              <a:srgbClr val="A6AAA9"/>
            </a:solidFill>
            <a:prstDash val="solid"/>
            <a:miter lim="400000"/>
            <a:headEnd len="sm" w="sm" type="none"/>
            <a:tailEnd len="sm" w="sm" type="none"/>
          </a:ln>
        </p:spPr>
      </p:cxnSp>
      <p:cxnSp>
        <p:nvCxnSpPr>
          <p:cNvPr id="78" name="Google Shape;78;p6"/>
          <p:cNvCxnSpPr/>
          <p:nvPr/>
        </p:nvCxnSpPr>
        <p:spPr>
          <a:xfrm flipH="1" rot="10800000">
            <a:off x="3666974" y="2560126"/>
            <a:ext cx="1" cy="1803900"/>
          </a:xfrm>
          <a:prstGeom prst="straightConnector1">
            <a:avLst/>
          </a:prstGeom>
          <a:noFill/>
          <a:ln cap="flat" cmpd="sng" w="12700">
            <a:solidFill>
              <a:srgbClr val="A6AAA9"/>
            </a:solidFill>
            <a:prstDash val="solid"/>
            <a:miter lim="400000"/>
            <a:headEnd len="sm" w="sm" type="none"/>
            <a:tailEnd len="sm" w="sm" type="none"/>
          </a:ln>
        </p:spPr>
      </p:cxnSp>
      <p:cxnSp>
        <p:nvCxnSpPr>
          <p:cNvPr id="79" name="Google Shape;79;p6"/>
          <p:cNvCxnSpPr/>
          <p:nvPr/>
        </p:nvCxnSpPr>
        <p:spPr>
          <a:xfrm flipH="1" rot="10800000">
            <a:off x="4879301" y="1686670"/>
            <a:ext cx="1" cy="1877028"/>
          </a:xfrm>
          <a:prstGeom prst="straightConnector1">
            <a:avLst/>
          </a:prstGeom>
          <a:noFill/>
          <a:ln cap="flat" cmpd="sng" w="12700">
            <a:solidFill>
              <a:srgbClr val="A6AAA9"/>
            </a:solidFill>
            <a:prstDash val="solid"/>
            <a:miter lim="400000"/>
            <a:headEnd len="sm" w="sm" type="none"/>
            <a:tailEnd len="sm" w="sm" type="none"/>
          </a:ln>
        </p:spPr>
      </p:cxnSp>
      <p:cxnSp>
        <p:nvCxnSpPr>
          <p:cNvPr id="80" name="Google Shape;80;p6"/>
          <p:cNvCxnSpPr/>
          <p:nvPr/>
        </p:nvCxnSpPr>
        <p:spPr>
          <a:xfrm flipH="1" rot="10800000">
            <a:off x="5932967" y="4039365"/>
            <a:ext cx="1" cy="1449096"/>
          </a:xfrm>
          <a:prstGeom prst="straightConnector1">
            <a:avLst/>
          </a:prstGeom>
          <a:noFill/>
          <a:ln cap="flat" cmpd="sng" w="12700">
            <a:solidFill>
              <a:srgbClr val="A6AAA9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81" name="Google Shape;81;p6"/>
          <p:cNvSpPr/>
          <p:nvPr/>
        </p:nvSpPr>
        <p:spPr>
          <a:xfrm>
            <a:off x="2481675" y="3916973"/>
            <a:ext cx="387159" cy="387159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425" lIns="17425" spcFirstLastPara="1" rIns="17425" wrap="square" tIns="17425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6"/>
          <p:cNvSpPr/>
          <p:nvPr/>
        </p:nvSpPr>
        <p:spPr>
          <a:xfrm>
            <a:off x="3470330" y="2348758"/>
            <a:ext cx="387159" cy="387159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425" lIns="17425" spcFirstLastPara="1" rIns="17425" wrap="square" tIns="17425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6"/>
          <p:cNvSpPr/>
          <p:nvPr/>
        </p:nvSpPr>
        <p:spPr>
          <a:xfrm>
            <a:off x="4688308" y="1322777"/>
            <a:ext cx="387159" cy="387159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17425" lIns="17425" spcFirstLastPara="1" rIns="17425" wrap="square" tIns="17425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6"/>
          <p:cNvSpPr/>
          <p:nvPr/>
        </p:nvSpPr>
        <p:spPr>
          <a:xfrm>
            <a:off x="5739363" y="5417497"/>
            <a:ext cx="387159" cy="387159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17425" lIns="17425" spcFirstLastPara="1" rIns="17425" wrap="square" tIns="17425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6"/>
          <p:cNvSpPr/>
          <p:nvPr/>
        </p:nvSpPr>
        <p:spPr>
          <a:xfrm>
            <a:off x="2622342" y="5333764"/>
            <a:ext cx="105820" cy="105820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6"/>
          <p:cNvSpPr/>
          <p:nvPr/>
        </p:nvSpPr>
        <p:spPr>
          <a:xfrm>
            <a:off x="3584655" y="4283958"/>
            <a:ext cx="164632" cy="164632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6"/>
          <p:cNvSpPr/>
          <p:nvPr/>
        </p:nvSpPr>
        <p:spPr>
          <a:xfrm>
            <a:off x="4773489" y="3461205"/>
            <a:ext cx="211623" cy="211621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6"/>
          <p:cNvSpPr/>
          <p:nvPr/>
        </p:nvSpPr>
        <p:spPr>
          <a:xfrm>
            <a:off x="5799264" y="3911111"/>
            <a:ext cx="261698" cy="261698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6"/>
          <p:cNvSpPr txBox="1"/>
          <p:nvPr/>
        </p:nvSpPr>
        <p:spPr>
          <a:xfrm>
            <a:off x="633634" y="2677061"/>
            <a:ext cx="2836800" cy="11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Learn how to decompose problems to create simple algorithms using computational thinking.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6"/>
          <p:cNvSpPr txBox="1"/>
          <p:nvPr/>
        </p:nvSpPr>
        <p:spPr>
          <a:xfrm>
            <a:off x="5124320" y="1632211"/>
            <a:ext cx="1928400" cy="124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closer look at Virtual Reality and its impact on society and the environment in today’s world.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6"/>
          <p:cNvSpPr txBox="1"/>
          <p:nvPr/>
        </p:nvSpPr>
        <p:spPr>
          <a:xfrm>
            <a:off x="6192575" y="4535075"/>
            <a:ext cx="2305800" cy="18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Learn how to program in C# using sequence, loops, input, output, variables and conditionals. Learn to debug problems and modify and improve digital content.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6"/>
          <p:cNvSpPr txBox="1"/>
          <p:nvPr/>
        </p:nvSpPr>
        <p:spPr>
          <a:xfrm>
            <a:off x="2557505" y="3952717"/>
            <a:ext cx="235494" cy="28303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FCFCFC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6"/>
          <p:cNvSpPr txBox="1"/>
          <p:nvPr/>
        </p:nvSpPr>
        <p:spPr>
          <a:xfrm>
            <a:off x="3546166" y="2400817"/>
            <a:ext cx="235494" cy="28303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FCFCFC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6"/>
          <p:cNvSpPr txBox="1"/>
          <p:nvPr/>
        </p:nvSpPr>
        <p:spPr>
          <a:xfrm>
            <a:off x="4767607" y="1374840"/>
            <a:ext cx="235494" cy="28303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FCFCFC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6"/>
          <p:cNvSpPr txBox="1"/>
          <p:nvPr/>
        </p:nvSpPr>
        <p:spPr>
          <a:xfrm>
            <a:off x="5815196" y="5448471"/>
            <a:ext cx="235494" cy="28303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FCFCFC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6"/>
          <p:cNvSpPr/>
          <p:nvPr/>
        </p:nvSpPr>
        <p:spPr>
          <a:xfrm>
            <a:off x="10645260" y="1264989"/>
            <a:ext cx="2135956" cy="2135956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6"/>
          <p:cNvSpPr/>
          <p:nvPr/>
        </p:nvSpPr>
        <p:spPr>
          <a:xfrm>
            <a:off x="11394811" y="1303952"/>
            <a:ext cx="636876" cy="651024"/>
          </a:xfrm>
          <a:custGeom>
            <a:rect b="b" l="l" r="r" t="t"/>
            <a:pathLst>
              <a:path extrusionOk="0" h="21600" w="21600">
                <a:moveTo>
                  <a:pt x="1735" y="3821"/>
                </a:moveTo>
                <a:lnTo>
                  <a:pt x="4745" y="3821"/>
                </a:lnTo>
                <a:cubicBezTo>
                  <a:pt x="4832" y="6659"/>
                  <a:pt x="5371" y="8569"/>
                  <a:pt x="6052" y="9978"/>
                </a:cubicBezTo>
                <a:cubicBezTo>
                  <a:pt x="3968" y="8590"/>
                  <a:pt x="2022" y="6988"/>
                  <a:pt x="1735" y="3821"/>
                </a:cubicBezTo>
                <a:close/>
                <a:moveTo>
                  <a:pt x="10800" y="1439"/>
                </a:moveTo>
                <a:cubicBezTo>
                  <a:pt x="14079" y="1438"/>
                  <a:pt x="15359" y="2749"/>
                  <a:pt x="15358" y="3236"/>
                </a:cubicBezTo>
                <a:cubicBezTo>
                  <a:pt x="15358" y="3725"/>
                  <a:pt x="14080" y="5035"/>
                  <a:pt x="10800" y="5038"/>
                </a:cubicBezTo>
                <a:cubicBezTo>
                  <a:pt x="7521" y="5035"/>
                  <a:pt x="6242" y="3725"/>
                  <a:pt x="6242" y="3236"/>
                </a:cubicBezTo>
                <a:cubicBezTo>
                  <a:pt x="6241" y="2749"/>
                  <a:pt x="7521" y="1438"/>
                  <a:pt x="10800" y="1439"/>
                </a:cubicBezTo>
                <a:close/>
                <a:moveTo>
                  <a:pt x="15548" y="9978"/>
                </a:moveTo>
                <a:cubicBezTo>
                  <a:pt x="16230" y="8569"/>
                  <a:pt x="16768" y="6659"/>
                  <a:pt x="16855" y="3821"/>
                </a:cubicBezTo>
                <a:lnTo>
                  <a:pt x="19866" y="3821"/>
                </a:lnTo>
                <a:cubicBezTo>
                  <a:pt x="19580" y="6988"/>
                  <a:pt x="17632" y="8590"/>
                  <a:pt x="15548" y="9978"/>
                </a:cubicBezTo>
                <a:close/>
                <a:moveTo>
                  <a:pt x="12216" y="15911"/>
                </a:moveTo>
                <a:cubicBezTo>
                  <a:pt x="12216" y="14207"/>
                  <a:pt x="13537" y="13266"/>
                  <a:pt x="15690" y="11871"/>
                </a:cubicBezTo>
                <a:cubicBezTo>
                  <a:pt x="18323" y="10163"/>
                  <a:pt x="21600" y="8040"/>
                  <a:pt x="21600" y="2998"/>
                </a:cubicBezTo>
                <a:cubicBezTo>
                  <a:pt x="21600" y="2544"/>
                  <a:pt x="21220" y="2177"/>
                  <a:pt x="20750" y="2177"/>
                </a:cubicBezTo>
                <a:lnTo>
                  <a:pt x="16635" y="2177"/>
                </a:lnTo>
                <a:cubicBezTo>
                  <a:pt x="16053" y="1125"/>
                  <a:pt x="14320" y="0"/>
                  <a:pt x="10800" y="0"/>
                </a:cubicBezTo>
                <a:cubicBezTo>
                  <a:pt x="7281" y="0"/>
                  <a:pt x="5547" y="1125"/>
                  <a:pt x="4966" y="2177"/>
                </a:cubicBezTo>
                <a:lnTo>
                  <a:pt x="850" y="2177"/>
                </a:lnTo>
                <a:cubicBezTo>
                  <a:pt x="380" y="2177"/>
                  <a:pt x="0" y="2544"/>
                  <a:pt x="0" y="2998"/>
                </a:cubicBezTo>
                <a:cubicBezTo>
                  <a:pt x="0" y="8040"/>
                  <a:pt x="3277" y="10163"/>
                  <a:pt x="5912" y="11871"/>
                </a:cubicBezTo>
                <a:cubicBezTo>
                  <a:pt x="8065" y="13266"/>
                  <a:pt x="9384" y="14207"/>
                  <a:pt x="9384" y="15911"/>
                </a:cubicBezTo>
                <a:lnTo>
                  <a:pt x="9384" y="17450"/>
                </a:lnTo>
                <a:cubicBezTo>
                  <a:pt x="7122" y="17696"/>
                  <a:pt x="5461" y="18514"/>
                  <a:pt x="5461" y="19487"/>
                </a:cubicBezTo>
                <a:cubicBezTo>
                  <a:pt x="5461" y="20654"/>
                  <a:pt x="7851" y="21600"/>
                  <a:pt x="10800" y="21600"/>
                </a:cubicBezTo>
                <a:cubicBezTo>
                  <a:pt x="13749" y="21600"/>
                  <a:pt x="16139" y="20654"/>
                  <a:pt x="16139" y="19487"/>
                </a:cubicBezTo>
                <a:cubicBezTo>
                  <a:pt x="16139" y="18514"/>
                  <a:pt x="14478" y="17696"/>
                  <a:pt x="12216" y="17450"/>
                </a:cubicBezTo>
                <a:cubicBezTo>
                  <a:pt x="12216" y="17450"/>
                  <a:pt x="12216" y="15911"/>
                  <a:pt x="12216" y="1591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6"/>
          <p:cNvSpPr txBox="1"/>
          <p:nvPr/>
        </p:nvSpPr>
        <p:spPr>
          <a:xfrm>
            <a:off x="10697275" y="1954975"/>
            <a:ext cx="2031900" cy="154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 fontScale="85000"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b="1" i="0" lang="en-US" sz="153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Understand how to create authentic programs using C# and understand game design principles for the world of VR.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1" i="0" sz="153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9" name="Google Shape;99;p6"/>
          <p:cNvCxnSpPr/>
          <p:nvPr/>
        </p:nvCxnSpPr>
        <p:spPr>
          <a:xfrm rot="10800000">
            <a:off x="8601919" y="2937351"/>
            <a:ext cx="0" cy="2839214"/>
          </a:xfrm>
          <a:prstGeom prst="straightConnector1">
            <a:avLst/>
          </a:prstGeom>
          <a:noFill/>
          <a:ln cap="flat" cmpd="sng" w="12700">
            <a:solidFill>
              <a:srgbClr val="A6AAA9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100" name="Google Shape;100;p6"/>
          <p:cNvSpPr/>
          <p:nvPr/>
        </p:nvSpPr>
        <p:spPr>
          <a:xfrm>
            <a:off x="8408338" y="5648640"/>
            <a:ext cx="387159" cy="387159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425" lIns="17425" spcFirstLastPara="1" rIns="17425" wrap="square" tIns="17425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6"/>
          <p:cNvSpPr/>
          <p:nvPr/>
        </p:nvSpPr>
        <p:spPr>
          <a:xfrm>
            <a:off x="8417305" y="2899956"/>
            <a:ext cx="386034" cy="386034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6"/>
          <p:cNvSpPr txBox="1"/>
          <p:nvPr/>
        </p:nvSpPr>
        <p:spPr>
          <a:xfrm>
            <a:off x="8484171" y="5700702"/>
            <a:ext cx="235494" cy="28303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FCFCFC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 b="0" i="0" sz="1400" u="none" cap="none" strike="noStrike">
              <a:solidFill>
                <a:srgbClr val="FCFCF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"/>
          <p:cNvSpPr txBox="1"/>
          <p:nvPr/>
        </p:nvSpPr>
        <p:spPr>
          <a:xfrm>
            <a:off x="8729913" y="4789489"/>
            <a:ext cx="2757000" cy="11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Creating a range of computer programs in C# for different needs and purposes.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图片包含 游戏机, 标志&#10;&#10;描述已自动生成" id="104" name="Google Shape;104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53466" y="145395"/>
            <a:ext cx="1438135" cy="1078435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6"/>
          <p:cNvSpPr txBox="1"/>
          <p:nvPr>
            <p:ph idx="12" type="sldNum"/>
          </p:nvPr>
        </p:nvSpPr>
        <p:spPr>
          <a:xfrm>
            <a:off x="9082088" y="6704013"/>
            <a:ext cx="2892425" cy="384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6" name="Google Shape;106;p6"/>
          <p:cNvSpPr txBox="1"/>
          <p:nvPr/>
        </p:nvSpPr>
        <p:spPr>
          <a:xfrm>
            <a:off x="167149" y="6880015"/>
            <a:ext cx="230587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6"/>
          <p:cNvSpPr txBox="1"/>
          <p:nvPr/>
        </p:nvSpPr>
        <p:spPr>
          <a:xfrm>
            <a:off x="393357" y="659130"/>
            <a:ext cx="91248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i="0" lang="en-US" sz="3500" u="none" cap="none" strike="noStrike">
                <a:solidFill>
                  <a:srgbClr val="F58344"/>
                </a:solidFill>
                <a:latin typeface="Arial"/>
                <a:ea typeface="Arial"/>
                <a:cs typeface="Arial"/>
                <a:sym typeface="Arial"/>
              </a:rPr>
              <a:t>          </a:t>
            </a:r>
            <a:r>
              <a:rPr b="1" lang="en-US" sz="3500">
                <a:solidFill>
                  <a:srgbClr val="F58344"/>
                </a:solidFill>
              </a:rPr>
              <a:t>Module</a:t>
            </a:r>
            <a:r>
              <a:rPr b="1" i="0" lang="en-US" sz="3500" u="none" cap="none" strike="noStrike">
                <a:solidFill>
                  <a:srgbClr val="F58344"/>
                </a:solidFill>
                <a:latin typeface="Arial"/>
                <a:ea typeface="Arial"/>
                <a:cs typeface="Arial"/>
                <a:sym typeface="Arial"/>
              </a:rPr>
              <a:t> One Outline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6"/>
          <p:cNvSpPr txBox="1"/>
          <p:nvPr/>
        </p:nvSpPr>
        <p:spPr>
          <a:xfrm>
            <a:off x="4123944" y="6830568"/>
            <a:ext cx="59802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Course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" name="Google Shape;109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47">
            <a:off x="250432" y="314275"/>
            <a:ext cx="1267634" cy="9507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p14:dur="1600">
    <p:blinds dir="vert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0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001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501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1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501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1001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0EFEF"/>
        </a:solid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c7f7576bb5_0_521"/>
          <p:cNvSpPr/>
          <p:nvPr/>
        </p:nvSpPr>
        <p:spPr>
          <a:xfrm>
            <a:off x="303375" y="299300"/>
            <a:ext cx="11129400" cy="10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3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Assessment Rubric: </a:t>
            </a:r>
            <a:r>
              <a:rPr b="1" i="0" lang="en-US" sz="4000" u="none" cap="none" strike="noStrike">
                <a:solidFill>
                  <a:srgbClr val="65A181"/>
                </a:solidFill>
                <a:latin typeface="Arial"/>
                <a:ea typeface="Arial"/>
                <a:cs typeface="Arial"/>
                <a:sym typeface="Arial"/>
              </a:rPr>
              <a:t>Technological Systems</a:t>
            </a:r>
            <a:r>
              <a:rPr b="1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1" i="0" sz="8300" u="none" cap="none" strike="noStrike">
              <a:solidFill>
                <a:srgbClr val="11406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9" name="Google Shape;119;gc7f7576bb5_0_521"/>
          <p:cNvCxnSpPr/>
          <p:nvPr/>
        </p:nvCxnSpPr>
        <p:spPr>
          <a:xfrm rot="10800000">
            <a:off x="7941450" y="2859006"/>
            <a:ext cx="4917300" cy="0"/>
          </a:xfrm>
          <a:prstGeom prst="straightConnector1">
            <a:avLst/>
          </a:prstGeom>
          <a:noFill/>
          <a:ln cap="flat" cmpd="sng" w="9525">
            <a:solidFill>
              <a:srgbClr val="F5834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0" name="Google Shape;120;gc7f7576bb5_0_521"/>
          <p:cNvCxnSpPr/>
          <p:nvPr/>
        </p:nvCxnSpPr>
        <p:spPr>
          <a:xfrm rot="10800000">
            <a:off x="6429451" y="2536205"/>
            <a:ext cx="6429300" cy="0"/>
          </a:xfrm>
          <a:prstGeom prst="straightConnector1">
            <a:avLst/>
          </a:prstGeom>
          <a:noFill/>
          <a:ln cap="flat" cmpd="sng" w="9525">
            <a:solidFill>
              <a:srgbClr val="9CC3AE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1" name="Google Shape;121;gc7f7576bb5_0_521"/>
          <p:cNvCxnSpPr/>
          <p:nvPr/>
        </p:nvCxnSpPr>
        <p:spPr>
          <a:xfrm rot="10800000">
            <a:off x="3837150" y="5704557"/>
            <a:ext cx="9021600" cy="0"/>
          </a:xfrm>
          <a:prstGeom prst="straightConnector1">
            <a:avLst/>
          </a:prstGeom>
          <a:noFill/>
          <a:ln cap="flat" cmpd="sng" w="9525">
            <a:solidFill>
              <a:srgbClr val="B086B8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22" name="Google Shape;122;gc7f7576bb5_0_521"/>
          <p:cNvPicPr preferRelativeResize="0"/>
          <p:nvPr/>
        </p:nvPicPr>
        <p:blipFill rotWithShape="1">
          <a:blip r:embed="rId3">
            <a:alphaModFix/>
          </a:blip>
          <a:srcRect b="-48742" l="4906" r="4904" t="-20033"/>
          <a:stretch/>
        </p:blipFill>
        <p:spPr>
          <a:xfrm>
            <a:off x="-1" y="4835244"/>
            <a:ext cx="12858754" cy="6508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图片包含 游戏机, 标志&#10;&#10;描述已自动生成" id="123" name="Google Shape;123;gc7f7576bb5_0_5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53466" y="145395"/>
            <a:ext cx="1438135" cy="1078435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gc7f7576bb5_0_521"/>
          <p:cNvSpPr txBox="1"/>
          <p:nvPr>
            <p:ph idx="12" type="sldNum"/>
          </p:nvPr>
        </p:nvSpPr>
        <p:spPr>
          <a:xfrm>
            <a:off x="11752236" y="6704013"/>
            <a:ext cx="2223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5" name="Google Shape;125;gc7f7576bb5_0_521"/>
          <p:cNvSpPr txBox="1"/>
          <p:nvPr/>
        </p:nvSpPr>
        <p:spPr>
          <a:xfrm>
            <a:off x="167149" y="6880015"/>
            <a:ext cx="23058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gc7f7576bb5_0_521"/>
          <p:cNvSpPr txBox="1"/>
          <p:nvPr/>
        </p:nvSpPr>
        <p:spPr>
          <a:xfrm>
            <a:off x="4123944" y="6830568"/>
            <a:ext cx="59802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Course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" name="Google Shape;127;gc7f7576bb5_0_5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87625" y="1461550"/>
            <a:ext cx="10014558" cy="5771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64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64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0EFEF"/>
        </a:soli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"/>
          <p:cNvSpPr/>
          <p:nvPr/>
        </p:nvSpPr>
        <p:spPr>
          <a:xfrm>
            <a:off x="1" y="2297112"/>
            <a:ext cx="12858750" cy="2638425"/>
          </a:xfrm>
          <a:prstGeom prst="rect">
            <a:avLst/>
          </a:prstGeom>
          <a:solidFill>
            <a:schemeClr val="accent6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7" name="Google Shape;137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73175" y="2776536"/>
            <a:ext cx="2406455" cy="180484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8" name="Google Shape;138;p8"/>
          <p:cNvCxnSpPr/>
          <p:nvPr/>
        </p:nvCxnSpPr>
        <p:spPr>
          <a:xfrm>
            <a:off x="4133851" y="2795587"/>
            <a:ext cx="0" cy="1439141"/>
          </a:xfrm>
          <a:prstGeom prst="straightConnector1">
            <a:avLst/>
          </a:prstGeom>
          <a:noFill/>
          <a:ln cap="flat" cmpd="sng" w="9525">
            <a:solidFill>
              <a:srgbClr val="A4A3A4">
                <a:alpha val="67843"/>
              </a:srgbClr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39" name="Google Shape;139;p8"/>
          <p:cNvSpPr txBox="1"/>
          <p:nvPr/>
        </p:nvSpPr>
        <p:spPr>
          <a:xfrm>
            <a:off x="4555197" y="3246085"/>
            <a:ext cx="6385843" cy="74047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36000" spcFirstLastPara="1" rIns="360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0" i="0" lang="en-US" sz="4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LESSON 3: Programs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0" name="Google Shape;140;p8"/>
          <p:cNvCxnSpPr/>
          <p:nvPr/>
        </p:nvCxnSpPr>
        <p:spPr>
          <a:xfrm>
            <a:off x="-88899" y="5056485"/>
            <a:ext cx="13071002" cy="0"/>
          </a:xfrm>
          <a:prstGeom prst="straightConnector1">
            <a:avLst/>
          </a:prstGeom>
          <a:noFill/>
          <a:ln cap="flat" cmpd="sng" w="222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1" name="Google Shape;141;p8"/>
          <p:cNvCxnSpPr/>
          <p:nvPr/>
        </p:nvCxnSpPr>
        <p:spPr>
          <a:xfrm>
            <a:off x="-88899" y="2176165"/>
            <a:ext cx="13193613" cy="0"/>
          </a:xfrm>
          <a:prstGeom prst="straightConnector1">
            <a:avLst/>
          </a:prstGeom>
          <a:noFill/>
          <a:ln cap="flat" cmpd="sng" w="222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图片包含 游戏机, 标志&#10;&#10;描述已自动生成" id="142" name="Google Shape;142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53466" y="145395"/>
            <a:ext cx="1438135" cy="1078435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8"/>
          <p:cNvSpPr txBox="1"/>
          <p:nvPr/>
        </p:nvSpPr>
        <p:spPr>
          <a:xfrm>
            <a:off x="167149" y="6880015"/>
            <a:ext cx="230587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8"/>
          <p:cNvSpPr txBox="1"/>
          <p:nvPr/>
        </p:nvSpPr>
        <p:spPr>
          <a:xfrm>
            <a:off x="4123944" y="6830568"/>
            <a:ext cx="59802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Course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 p14:dur="1600">
    <p:blinds dir="vert"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c7f7576bb5_0_322"/>
          <p:cNvSpPr txBox="1"/>
          <p:nvPr/>
        </p:nvSpPr>
        <p:spPr>
          <a:xfrm>
            <a:off x="2077425" y="512075"/>
            <a:ext cx="83547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r>
              <a:rPr b="1" i="0" lang="en-US" sz="4200" u="none" cap="none" strike="noStrike">
                <a:solidFill>
                  <a:srgbClr val="F58344"/>
                </a:solidFill>
                <a:latin typeface="Calibri"/>
                <a:ea typeface="Calibri"/>
                <a:cs typeface="Calibri"/>
                <a:sym typeface="Calibri"/>
              </a:rPr>
              <a:t>Lesson Three Learning</a:t>
            </a:r>
            <a:r>
              <a:rPr b="0" i="0" lang="en-US" sz="42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4200" u="none" cap="none" strike="noStrike">
                <a:solidFill>
                  <a:srgbClr val="F58344"/>
                </a:solidFill>
                <a:latin typeface="Calibri"/>
                <a:ea typeface="Calibri"/>
                <a:cs typeface="Calibri"/>
                <a:sym typeface="Calibri"/>
              </a:rPr>
              <a:t>Outcomes</a:t>
            </a:r>
            <a:endParaRPr b="1" i="0" sz="4200" u="none" cap="none" strike="noStrike">
              <a:solidFill>
                <a:srgbClr val="F5834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0" name="Google Shape;150;gc7f7576bb5_0_322"/>
          <p:cNvGrpSpPr/>
          <p:nvPr/>
        </p:nvGrpSpPr>
        <p:grpSpPr>
          <a:xfrm>
            <a:off x="4943545" y="1597613"/>
            <a:ext cx="7774533" cy="777360"/>
            <a:chOff x="4687158" y="1514899"/>
            <a:chExt cx="7371321" cy="737113"/>
          </a:xfrm>
        </p:grpSpPr>
        <p:sp>
          <p:nvSpPr>
            <p:cNvPr id="151" name="Google Shape;151;gc7f7576bb5_0_322"/>
            <p:cNvSpPr/>
            <p:nvPr/>
          </p:nvSpPr>
          <p:spPr>
            <a:xfrm>
              <a:off x="4687158" y="1514899"/>
              <a:ext cx="7371321" cy="729594"/>
            </a:xfrm>
            <a:custGeom>
              <a:rect b="b" l="l" r="r" t="t"/>
              <a:pathLst>
                <a:path extrusionOk="0" h="969560" w="4508453">
                  <a:moveTo>
                    <a:pt x="0" y="484779"/>
                  </a:moveTo>
                  <a:lnTo>
                    <a:pt x="0" y="484780"/>
                  </a:lnTo>
                  <a:lnTo>
                    <a:pt x="0" y="484780"/>
                  </a:lnTo>
                  <a:close/>
                  <a:moveTo>
                    <a:pt x="1260428" y="88141"/>
                  </a:moveTo>
                  <a:lnTo>
                    <a:pt x="1260428" y="890894"/>
                  </a:lnTo>
                  <a:lnTo>
                    <a:pt x="3969982" y="890894"/>
                  </a:lnTo>
                  <a:cubicBezTo>
                    <a:pt x="4213824" y="890894"/>
                    <a:pt x="4411496" y="711192"/>
                    <a:pt x="4411496" y="489518"/>
                  </a:cubicBezTo>
                  <a:lnTo>
                    <a:pt x="4411497" y="489518"/>
                  </a:lnTo>
                  <a:cubicBezTo>
                    <a:pt x="4411497" y="267843"/>
                    <a:pt x="4213825" y="88141"/>
                    <a:pt x="3969983" y="88141"/>
                  </a:cubicBezTo>
                  <a:close/>
                  <a:moveTo>
                    <a:pt x="484780" y="0"/>
                  </a:moveTo>
                  <a:lnTo>
                    <a:pt x="4023673" y="0"/>
                  </a:lnTo>
                  <a:cubicBezTo>
                    <a:pt x="4291410" y="0"/>
                    <a:pt x="4508453" y="217043"/>
                    <a:pt x="4508453" y="484780"/>
                  </a:cubicBezTo>
                  <a:lnTo>
                    <a:pt x="4508452" y="484780"/>
                  </a:lnTo>
                  <a:cubicBezTo>
                    <a:pt x="4508452" y="752517"/>
                    <a:pt x="4291409" y="969560"/>
                    <a:pt x="4023672" y="969560"/>
                  </a:cubicBezTo>
                  <a:lnTo>
                    <a:pt x="484780" y="969559"/>
                  </a:lnTo>
                  <a:cubicBezTo>
                    <a:pt x="250510" y="969559"/>
                    <a:pt x="55053" y="803386"/>
                    <a:pt x="9849" y="582479"/>
                  </a:cubicBezTo>
                  <a:lnTo>
                    <a:pt x="0" y="484780"/>
                  </a:lnTo>
                  <a:lnTo>
                    <a:pt x="9849" y="387080"/>
                  </a:lnTo>
                  <a:cubicBezTo>
                    <a:pt x="55053" y="166174"/>
                    <a:pt x="250510" y="0"/>
                    <a:pt x="4847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0" lIns="1367725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t/>
              </a:r>
              <a:endParaRPr b="0" i="0" sz="2000" u="none" cap="none" strike="noStrike">
                <a:solidFill>
                  <a:srgbClr val="5CC9EB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52" name="Google Shape;152;gc7f7576bb5_0_322"/>
            <p:cNvSpPr txBox="1"/>
            <p:nvPr/>
          </p:nvSpPr>
          <p:spPr>
            <a:xfrm flipH="1">
              <a:off x="5195828" y="1551512"/>
              <a:ext cx="1437900" cy="70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rPr b="0" i="0" lang="en-US" sz="2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Learning Intention</a:t>
              </a:r>
              <a:endParaRPr b="0" i="0" sz="4500" u="none" cap="none" strike="noStrike">
                <a:solidFill>
                  <a:srgbClr val="FFFFFF"/>
                </a:solidFill>
                <a:latin typeface="IrisUPC"/>
                <a:ea typeface="IrisUPC"/>
                <a:cs typeface="IrisUPC"/>
                <a:sym typeface="IrisUPC"/>
              </a:endParaRPr>
            </a:p>
          </p:txBody>
        </p:sp>
        <p:sp>
          <p:nvSpPr>
            <p:cNvPr id="153" name="Google Shape;153;gc7f7576bb5_0_322"/>
            <p:cNvSpPr txBox="1"/>
            <p:nvPr/>
          </p:nvSpPr>
          <p:spPr>
            <a:xfrm>
              <a:off x="6799383" y="1541137"/>
              <a:ext cx="4586400" cy="64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0" i="0" lang="en-US" sz="1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How can we understand the difference between an algorithm and a program?</a:t>
              </a:r>
              <a:endParaRPr b="0" i="0" sz="37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4" name="Google Shape;154;gc7f7576bb5_0_322"/>
          <p:cNvGrpSpPr/>
          <p:nvPr/>
        </p:nvGrpSpPr>
        <p:grpSpPr>
          <a:xfrm>
            <a:off x="124304" y="2590820"/>
            <a:ext cx="7774533" cy="769430"/>
            <a:chOff x="117857" y="2456685"/>
            <a:chExt cx="7371321" cy="729594"/>
          </a:xfrm>
        </p:grpSpPr>
        <p:sp>
          <p:nvSpPr>
            <p:cNvPr id="155" name="Google Shape;155;gc7f7576bb5_0_322"/>
            <p:cNvSpPr/>
            <p:nvPr/>
          </p:nvSpPr>
          <p:spPr>
            <a:xfrm flipH="1">
              <a:off x="117857" y="2456685"/>
              <a:ext cx="7371321" cy="729594"/>
            </a:xfrm>
            <a:custGeom>
              <a:rect b="b" l="l" r="r" t="t"/>
              <a:pathLst>
                <a:path extrusionOk="0" h="969560" w="4508453">
                  <a:moveTo>
                    <a:pt x="0" y="484779"/>
                  </a:moveTo>
                  <a:lnTo>
                    <a:pt x="0" y="484780"/>
                  </a:lnTo>
                  <a:lnTo>
                    <a:pt x="0" y="484780"/>
                  </a:lnTo>
                  <a:close/>
                  <a:moveTo>
                    <a:pt x="3969983" y="88141"/>
                  </a:moveTo>
                  <a:cubicBezTo>
                    <a:pt x="4213825" y="88141"/>
                    <a:pt x="4411497" y="267843"/>
                    <a:pt x="4411497" y="489518"/>
                  </a:cubicBezTo>
                  <a:lnTo>
                    <a:pt x="4411496" y="489518"/>
                  </a:lnTo>
                  <a:cubicBezTo>
                    <a:pt x="4411496" y="711192"/>
                    <a:pt x="4213824" y="890894"/>
                    <a:pt x="3969982" y="890894"/>
                  </a:cubicBezTo>
                  <a:lnTo>
                    <a:pt x="1260428" y="890894"/>
                  </a:lnTo>
                  <a:lnTo>
                    <a:pt x="1260428" y="88141"/>
                  </a:lnTo>
                  <a:close/>
                  <a:moveTo>
                    <a:pt x="4023673" y="0"/>
                  </a:moveTo>
                  <a:lnTo>
                    <a:pt x="484780" y="0"/>
                  </a:lnTo>
                  <a:cubicBezTo>
                    <a:pt x="250510" y="0"/>
                    <a:pt x="55053" y="166174"/>
                    <a:pt x="9849" y="387080"/>
                  </a:cubicBezTo>
                  <a:lnTo>
                    <a:pt x="0" y="484780"/>
                  </a:lnTo>
                  <a:lnTo>
                    <a:pt x="9849" y="582479"/>
                  </a:lnTo>
                  <a:cubicBezTo>
                    <a:pt x="55053" y="803386"/>
                    <a:pt x="250510" y="969559"/>
                    <a:pt x="484780" y="969559"/>
                  </a:cubicBezTo>
                  <a:lnTo>
                    <a:pt x="4023672" y="969560"/>
                  </a:lnTo>
                  <a:cubicBezTo>
                    <a:pt x="4291409" y="969560"/>
                    <a:pt x="4508452" y="752517"/>
                    <a:pt x="4508452" y="484780"/>
                  </a:cubicBezTo>
                  <a:lnTo>
                    <a:pt x="4508453" y="484780"/>
                  </a:lnTo>
                  <a:cubicBezTo>
                    <a:pt x="4508453" y="217043"/>
                    <a:pt x="4291410" y="0"/>
                    <a:pt x="40236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0" lIns="323925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t/>
              </a:r>
              <a:endParaRPr b="0" i="0" sz="2000" u="none" cap="none" strike="noStrike">
                <a:solidFill>
                  <a:srgbClr val="5CC9EB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56" name="Google Shape;156;gc7f7576bb5_0_322"/>
            <p:cNvSpPr txBox="1"/>
            <p:nvPr/>
          </p:nvSpPr>
          <p:spPr>
            <a:xfrm flipH="1">
              <a:off x="5997484" y="2485984"/>
              <a:ext cx="8019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500"/>
                <a:buFont typeface="Arial"/>
                <a:buNone/>
              </a:pPr>
              <a:r>
                <a:rPr b="0" i="0" lang="en-US" sz="4500" u="none" cap="none" strike="noStrike">
                  <a:solidFill>
                    <a:srgbClr val="FFFFFF"/>
                  </a:solidFill>
                  <a:latin typeface="IrisUPC"/>
                  <a:ea typeface="IrisUPC"/>
                  <a:cs typeface="IrisUPC"/>
                  <a:sym typeface="IrisUPC"/>
                </a:rPr>
                <a:t>01</a:t>
              </a:r>
              <a:endParaRPr b="0" i="0" sz="4500" u="none" cap="none" strike="noStrike">
                <a:solidFill>
                  <a:srgbClr val="FFFFFF"/>
                </a:solidFill>
                <a:latin typeface="IrisUPC"/>
                <a:ea typeface="IrisUPC"/>
                <a:cs typeface="IrisUPC"/>
                <a:sym typeface="IrisUPC"/>
              </a:endParaRPr>
            </a:p>
          </p:txBody>
        </p:sp>
        <p:sp>
          <p:nvSpPr>
            <p:cNvPr id="157" name="Google Shape;157;gc7f7576bb5_0_322"/>
            <p:cNvSpPr txBox="1"/>
            <p:nvPr/>
          </p:nvSpPr>
          <p:spPr>
            <a:xfrm>
              <a:off x="832924" y="2475597"/>
              <a:ext cx="4586400" cy="67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en-US" sz="2000" u="none" cap="none" strike="noStrike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rPr>
                <a:t>To explore the differences between algorithms and programs. </a:t>
              </a:r>
              <a:endPara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8" name="Google Shape;158;gc7f7576bb5_0_322"/>
          <p:cNvGrpSpPr/>
          <p:nvPr/>
        </p:nvGrpSpPr>
        <p:grpSpPr>
          <a:xfrm>
            <a:off x="4943545" y="3509494"/>
            <a:ext cx="7774533" cy="774331"/>
            <a:chOff x="4687158" y="3327796"/>
            <a:chExt cx="7371321" cy="734241"/>
          </a:xfrm>
        </p:grpSpPr>
        <p:sp>
          <p:nvSpPr>
            <p:cNvPr id="159" name="Google Shape;159;gc7f7576bb5_0_322"/>
            <p:cNvSpPr/>
            <p:nvPr/>
          </p:nvSpPr>
          <p:spPr>
            <a:xfrm>
              <a:off x="4687158" y="3327796"/>
              <a:ext cx="7371321" cy="729594"/>
            </a:xfrm>
            <a:custGeom>
              <a:rect b="b" l="l" r="r" t="t"/>
              <a:pathLst>
                <a:path extrusionOk="0" h="969560" w="4508453">
                  <a:moveTo>
                    <a:pt x="0" y="484779"/>
                  </a:moveTo>
                  <a:lnTo>
                    <a:pt x="0" y="484780"/>
                  </a:lnTo>
                  <a:lnTo>
                    <a:pt x="0" y="484780"/>
                  </a:lnTo>
                  <a:close/>
                  <a:moveTo>
                    <a:pt x="1260428" y="88141"/>
                  </a:moveTo>
                  <a:lnTo>
                    <a:pt x="1260428" y="890894"/>
                  </a:lnTo>
                  <a:lnTo>
                    <a:pt x="3969982" y="890894"/>
                  </a:lnTo>
                  <a:cubicBezTo>
                    <a:pt x="4213824" y="890894"/>
                    <a:pt x="4411496" y="711192"/>
                    <a:pt x="4411496" y="489518"/>
                  </a:cubicBezTo>
                  <a:lnTo>
                    <a:pt x="4411497" y="489518"/>
                  </a:lnTo>
                  <a:cubicBezTo>
                    <a:pt x="4411497" y="267843"/>
                    <a:pt x="4213825" y="88141"/>
                    <a:pt x="3969983" y="88141"/>
                  </a:cubicBezTo>
                  <a:close/>
                  <a:moveTo>
                    <a:pt x="484780" y="0"/>
                  </a:moveTo>
                  <a:lnTo>
                    <a:pt x="4023673" y="0"/>
                  </a:lnTo>
                  <a:cubicBezTo>
                    <a:pt x="4291410" y="0"/>
                    <a:pt x="4508453" y="217043"/>
                    <a:pt x="4508453" y="484780"/>
                  </a:cubicBezTo>
                  <a:lnTo>
                    <a:pt x="4508452" y="484780"/>
                  </a:lnTo>
                  <a:cubicBezTo>
                    <a:pt x="4508452" y="752517"/>
                    <a:pt x="4291409" y="969560"/>
                    <a:pt x="4023672" y="969560"/>
                  </a:cubicBezTo>
                  <a:lnTo>
                    <a:pt x="484780" y="969559"/>
                  </a:lnTo>
                  <a:cubicBezTo>
                    <a:pt x="250510" y="969559"/>
                    <a:pt x="55053" y="803386"/>
                    <a:pt x="9849" y="582479"/>
                  </a:cubicBezTo>
                  <a:lnTo>
                    <a:pt x="0" y="484780"/>
                  </a:lnTo>
                  <a:lnTo>
                    <a:pt x="9849" y="387080"/>
                  </a:lnTo>
                  <a:cubicBezTo>
                    <a:pt x="55053" y="166174"/>
                    <a:pt x="250510" y="0"/>
                    <a:pt x="4847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0" lIns="1367725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t/>
              </a:r>
              <a:endParaRPr b="0" i="0" sz="2000" u="none" cap="none" strike="noStrike">
                <a:solidFill>
                  <a:srgbClr val="5CC9EB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60" name="Google Shape;160;gc7f7576bb5_0_322"/>
            <p:cNvSpPr txBox="1"/>
            <p:nvPr/>
          </p:nvSpPr>
          <p:spPr>
            <a:xfrm flipH="1">
              <a:off x="5195703" y="3405337"/>
              <a:ext cx="8019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500"/>
                <a:buFont typeface="Arial"/>
                <a:buNone/>
              </a:pPr>
              <a:r>
                <a:rPr b="0" i="0" lang="en-US" sz="4500" u="none" cap="none" strike="noStrike">
                  <a:solidFill>
                    <a:srgbClr val="FFFFFF"/>
                  </a:solidFill>
                  <a:latin typeface="IrisUPC"/>
                  <a:ea typeface="IrisUPC"/>
                  <a:cs typeface="IrisUPC"/>
                  <a:sym typeface="IrisUPC"/>
                </a:rPr>
                <a:t>02</a:t>
              </a:r>
              <a:endParaRPr b="0" i="0" sz="4500" u="none" cap="none" strike="noStrike">
                <a:solidFill>
                  <a:srgbClr val="FFFFFF"/>
                </a:solidFill>
                <a:latin typeface="IrisUPC"/>
                <a:ea typeface="IrisUPC"/>
                <a:cs typeface="IrisUPC"/>
                <a:sym typeface="IrisUPC"/>
              </a:endParaRPr>
            </a:p>
          </p:txBody>
        </p:sp>
        <p:sp>
          <p:nvSpPr>
            <p:cNvPr id="161" name="Google Shape;161;gc7f7576bb5_0_322"/>
            <p:cNvSpPr txBox="1"/>
            <p:nvPr/>
          </p:nvSpPr>
          <p:spPr>
            <a:xfrm>
              <a:off x="6799383" y="3342290"/>
              <a:ext cx="4586400" cy="67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en-US" sz="2000" u="none" cap="none" strike="noStrike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rPr>
                <a:t>Understand the different types of programming languages.</a:t>
              </a:r>
              <a:endPara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2" name="Google Shape;162;gc7f7576bb5_0_322"/>
          <p:cNvGrpSpPr/>
          <p:nvPr/>
        </p:nvGrpSpPr>
        <p:grpSpPr>
          <a:xfrm>
            <a:off x="124304" y="4519269"/>
            <a:ext cx="7774533" cy="771087"/>
            <a:chOff x="117857" y="4285292"/>
            <a:chExt cx="7371321" cy="731166"/>
          </a:xfrm>
        </p:grpSpPr>
        <p:sp>
          <p:nvSpPr>
            <p:cNvPr id="163" name="Google Shape;163;gc7f7576bb5_0_322"/>
            <p:cNvSpPr/>
            <p:nvPr/>
          </p:nvSpPr>
          <p:spPr>
            <a:xfrm flipH="1">
              <a:off x="117857" y="4285292"/>
              <a:ext cx="7371321" cy="729594"/>
            </a:xfrm>
            <a:custGeom>
              <a:rect b="b" l="l" r="r" t="t"/>
              <a:pathLst>
                <a:path extrusionOk="0" h="969560" w="4508453">
                  <a:moveTo>
                    <a:pt x="0" y="484779"/>
                  </a:moveTo>
                  <a:lnTo>
                    <a:pt x="0" y="484780"/>
                  </a:lnTo>
                  <a:lnTo>
                    <a:pt x="0" y="484780"/>
                  </a:lnTo>
                  <a:close/>
                  <a:moveTo>
                    <a:pt x="3969983" y="88141"/>
                  </a:moveTo>
                  <a:cubicBezTo>
                    <a:pt x="4213825" y="88141"/>
                    <a:pt x="4411497" y="267843"/>
                    <a:pt x="4411497" y="489518"/>
                  </a:cubicBezTo>
                  <a:lnTo>
                    <a:pt x="4411496" y="489518"/>
                  </a:lnTo>
                  <a:cubicBezTo>
                    <a:pt x="4411496" y="711192"/>
                    <a:pt x="4213824" y="890894"/>
                    <a:pt x="3969982" y="890894"/>
                  </a:cubicBezTo>
                  <a:lnTo>
                    <a:pt x="1260428" y="890894"/>
                  </a:lnTo>
                  <a:lnTo>
                    <a:pt x="1260428" y="88141"/>
                  </a:lnTo>
                  <a:close/>
                  <a:moveTo>
                    <a:pt x="4023673" y="0"/>
                  </a:moveTo>
                  <a:lnTo>
                    <a:pt x="484780" y="0"/>
                  </a:lnTo>
                  <a:cubicBezTo>
                    <a:pt x="250510" y="0"/>
                    <a:pt x="55053" y="166174"/>
                    <a:pt x="9849" y="387080"/>
                  </a:cubicBezTo>
                  <a:lnTo>
                    <a:pt x="0" y="484780"/>
                  </a:lnTo>
                  <a:lnTo>
                    <a:pt x="9849" y="582479"/>
                  </a:lnTo>
                  <a:cubicBezTo>
                    <a:pt x="55053" y="803386"/>
                    <a:pt x="250510" y="969559"/>
                    <a:pt x="484780" y="969559"/>
                  </a:cubicBezTo>
                  <a:lnTo>
                    <a:pt x="4023672" y="969560"/>
                  </a:lnTo>
                  <a:cubicBezTo>
                    <a:pt x="4291409" y="969560"/>
                    <a:pt x="4508452" y="752517"/>
                    <a:pt x="4508452" y="484780"/>
                  </a:cubicBezTo>
                  <a:lnTo>
                    <a:pt x="4508453" y="484780"/>
                  </a:lnTo>
                  <a:cubicBezTo>
                    <a:pt x="4508453" y="217043"/>
                    <a:pt x="4291410" y="0"/>
                    <a:pt x="40236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0" lIns="323925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t/>
              </a:r>
              <a:endParaRPr b="1" i="0" sz="2000" u="none" cap="none" strike="noStrike">
                <a:solidFill>
                  <a:srgbClr val="5CC9EB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64" name="Google Shape;164;gc7f7576bb5_0_322"/>
            <p:cNvSpPr txBox="1"/>
            <p:nvPr/>
          </p:nvSpPr>
          <p:spPr>
            <a:xfrm flipH="1">
              <a:off x="5997483" y="4359758"/>
              <a:ext cx="8019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500"/>
                <a:buFont typeface="Arial"/>
                <a:buNone/>
              </a:pPr>
              <a:r>
                <a:rPr b="0" i="0" lang="en-US" sz="4500" u="none" cap="none" strike="noStrike">
                  <a:solidFill>
                    <a:srgbClr val="FFFFFF"/>
                  </a:solidFill>
                  <a:latin typeface="IrisUPC"/>
                  <a:ea typeface="IrisUPC"/>
                  <a:cs typeface="IrisUPC"/>
                  <a:sym typeface="IrisUPC"/>
                </a:rPr>
                <a:t>03</a:t>
              </a:r>
              <a:endParaRPr b="0" i="0" sz="4500" u="none" cap="none" strike="noStrike">
                <a:solidFill>
                  <a:srgbClr val="FFFFFF"/>
                </a:solidFill>
                <a:latin typeface="IrisUPC"/>
                <a:ea typeface="IrisUPC"/>
                <a:cs typeface="IrisUPC"/>
                <a:sym typeface="IrisUPC"/>
              </a:endParaRPr>
            </a:p>
          </p:txBody>
        </p:sp>
        <p:sp>
          <p:nvSpPr>
            <p:cNvPr id="165" name="Google Shape;165;gc7f7576bb5_0_322"/>
            <p:cNvSpPr txBox="1"/>
            <p:nvPr/>
          </p:nvSpPr>
          <p:spPr>
            <a:xfrm>
              <a:off x="832924" y="4312138"/>
              <a:ext cx="4586400" cy="38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en-US" sz="2000" u="none" cap="none" strike="noStrike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rPr>
                <a:t>How to convert an algorithm into a program.</a:t>
              </a:r>
              <a:endPara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图片包含 游戏机, 标志&#10;&#10;描述已自动生成" id="166" name="Google Shape;166;gc7f7576bb5_0_3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11754" y="135178"/>
            <a:ext cx="1516700" cy="113735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gc7f7576bb5_0_322"/>
          <p:cNvSpPr txBox="1"/>
          <p:nvPr>
            <p:ph idx="12" type="sldNum"/>
          </p:nvPr>
        </p:nvSpPr>
        <p:spPr>
          <a:xfrm>
            <a:off x="9081492" y="6703595"/>
            <a:ext cx="28932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8200" lIns="96425" spcFirstLastPara="1" rIns="96425" wrap="square" tIns="482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168" name="Google Shape;168;gc7f7576bb5_0_322"/>
          <p:cNvGrpSpPr/>
          <p:nvPr/>
        </p:nvGrpSpPr>
        <p:grpSpPr>
          <a:xfrm>
            <a:off x="4946293" y="5483478"/>
            <a:ext cx="7774533" cy="774331"/>
            <a:chOff x="4689763" y="5199581"/>
            <a:chExt cx="7371321" cy="734241"/>
          </a:xfrm>
        </p:grpSpPr>
        <p:sp>
          <p:nvSpPr>
            <p:cNvPr id="169" name="Google Shape;169;gc7f7576bb5_0_322"/>
            <p:cNvSpPr/>
            <p:nvPr/>
          </p:nvSpPr>
          <p:spPr>
            <a:xfrm>
              <a:off x="4689763" y="5199581"/>
              <a:ext cx="7371321" cy="729594"/>
            </a:xfrm>
            <a:custGeom>
              <a:rect b="b" l="l" r="r" t="t"/>
              <a:pathLst>
                <a:path extrusionOk="0" h="969560" w="4508453">
                  <a:moveTo>
                    <a:pt x="0" y="484779"/>
                  </a:moveTo>
                  <a:lnTo>
                    <a:pt x="0" y="484780"/>
                  </a:lnTo>
                  <a:lnTo>
                    <a:pt x="0" y="484780"/>
                  </a:lnTo>
                  <a:close/>
                  <a:moveTo>
                    <a:pt x="1260428" y="88141"/>
                  </a:moveTo>
                  <a:lnTo>
                    <a:pt x="1260428" y="890894"/>
                  </a:lnTo>
                  <a:lnTo>
                    <a:pt x="3969982" y="890894"/>
                  </a:lnTo>
                  <a:cubicBezTo>
                    <a:pt x="4213824" y="890894"/>
                    <a:pt x="4411496" y="711192"/>
                    <a:pt x="4411496" y="489518"/>
                  </a:cubicBezTo>
                  <a:lnTo>
                    <a:pt x="4411497" y="489518"/>
                  </a:lnTo>
                  <a:cubicBezTo>
                    <a:pt x="4411497" y="267843"/>
                    <a:pt x="4213825" y="88141"/>
                    <a:pt x="3969983" y="88141"/>
                  </a:cubicBezTo>
                  <a:close/>
                  <a:moveTo>
                    <a:pt x="484780" y="0"/>
                  </a:moveTo>
                  <a:lnTo>
                    <a:pt x="4023673" y="0"/>
                  </a:lnTo>
                  <a:cubicBezTo>
                    <a:pt x="4291410" y="0"/>
                    <a:pt x="4508453" y="217043"/>
                    <a:pt x="4508453" y="484780"/>
                  </a:cubicBezTo>
                  <a:lnTo>
                    <a:pt x="4508452" y="484780"/>
                  </a:lnTo>
                  <a:cubicBezTo>
                    <a:pt x="4508452" y="752517"/>
                    <a:pt x="4291409" y="969560"/>
                    <a:pt x="4023672" y="969560"/>
                  </a:cubicBezTo>
                  <a:lnTo>
                    <a:pt x="484780" y="969559"/>
                  </a:lnTo>
                  <a:cubicBezTo>
                    <a:pt x="250510" y="969559"/>
                    <a:pt x="55053" y="803386"/>
                    <a:pt x="9849" y="582479"/>
                  </a:cubicBezTo>
                  <a:lnTo>
                    <a:pt x="0" y="484780"/>
                  </a:lnTo>
                  <a:lnTo>
                    <a:pt x="9849" y="387080"/>
                  </a:lnTo>
                  <a:cubicBezTo>
                    <a:pt x="55053" y="166174"/>
                    <a:pt x="250510" y="0"/>
                    <a:pt x="484780" y="0"/>
                  </a:cubicBezTo>
                  <a:close/>
                </a:path>
              </a:pathLst>
            </a:custGeom>
            <a:solidFill>
              <a:srgbClr val="548135"/>
            </a:solidFill>
            <a:ln>
              <a:noFill/>
            </a:ln>
          </p:spPr>
          <p:txBody>
            <a:bodyPr anchorCtr="0" anchor="ctr" bIns="0" lIns="1367725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t/>
              </a:r>
              <a:endParaRPr b="0" i="0" sz="2000" u="none" cap="none" strike="noStrike">
                <a:solidFill>
                  <a:srgbClr val="5CC9EB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70" name="Google Shape;170;gc7f7576bb5_0_322"/>
            <p:cNvSpPr txBox="1"/>
            <p:nvPr/>
          </p:nvSpPr>
          <p:spPr>
            <a:xfrm flipH="1">
              <a:off x="5198308" y="5277122"/>
              <a:ext cx="8019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500"/>
                <a:buFont typeface="Arial"/>
                <a:buNone/>
              </a:pPr>
              <a:r>
                <a:rPr b="0" i="0" lang="en-US" sz="4500" u="none" cap="none" strike="noStrike">
                  <a:solidFill>
                    <a:srgbClr val="FFFFFF"/>
                  </a:solidFill>
                  <a:latin typeface="IrisUPC"/>
                  <a:ea typeface="IrisUPC"/>
                  <a:cs typeface="IrisUPC"/>
                  <a:sym typeface="IrisUPC"/>
                </a:rPr>
                <a:t>04</a:t>
              </a:r>
              <a:endParaRPr b="0" i="0" sz="4500" u="none" cap="none" strike="noStrike">
                <a:solidFill>
                  <a:srgbClr val="FFFFFF"/>
                </a:solidFill>
                <a:latin typeface="IrisUPC"/>
                <a:ea typeface="IrisUPC"/>
                <a:cs typeface="IrisUPC"/>
                <a:sym typeface="IrisUPC"/>
              </a:endParaRPr>
            </a:p>
          </p:txBody>
        </p:sp>
        <p:sp>
          <p:nvSpPr>
            <p:cNvPr id="171" name="Google Shape;171;gc7f7576bb5_0_322"/>
            <p:cNvSpPr txBox="1"/>
            <p:nvPr/>
          </p:nvSpPr>
          <p:spPr>
            <a:xfrm>
              <a:off x="6792880" y="5204962"/>
              <a:ext cx="4981500" cy="67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en-US" sz="2000" u="none" cap="none" strike="noStrike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rPr>
                <a:t>Using sequence, inputs, outputs, decomposition and debugging when programming </a:t>
              </a:r>
              <a:endPara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2" name="Google Shape;172;gc7f7576bb5_0_322"/>
          <p:cNvSpPr txBox="1"/>
          <p:nvPr/>
        </p:nvSpPr>
        <p:spPr>
          <a:xfrm>
            <a:off x="4123944" y="6830568"/>
            <a:ext cx="59802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Course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gc7f7576bb5_0_322"/>
          <p:cNvSpPr txBox="1"/>
          <p:nvPr/>
        </p:nvSpPr>
        <p:spPr>
          <a:xfrm>
            <a:off x="167149" y="6880015"/>
            <a:ext cx="23058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0EFEF"/>
        </a:solidFill>
      </p:bgPr>
    </p:bg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c7f7576bb5_0_350"/>
          <p:cNvSpPr txBox="1"/>
          <p:nvPr/>
        </p:nvSpPr>
        <p:spPr>
          <a:xfrm>
            <a:off x="393348" y="659125"/>
            <a:ext cx="104028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i="0" lang="en-US" sz="3500" u="none" cap="none" strike="noStrike">
                <a:solidFill>
                  <a:srgbClr val="F58344"/>
                </a:solidFill>
                <a:latin typeface="Arial"/>
                <a:ea typeface="Arial"/>
                <a:cs typeface="Arial"/>
                <a:sym typeface="Arial"/>
              </a:rPr>
              <a:t>Computational Thinking: Algorithms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gc7f7576bb5_0_350"/>
          <p:cNvSpPr txBox="1"/>
          <p:nvPr/>
        </p:nvSpPr>
        <p:spPr>
          <a:xfrm>
            <a:off x="390269" y="1373254"/>
            <a:ext cx="11783100" cy="317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-US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Kōrero Mai:</a:t>
            </a:r>
            <a:r>
              <a:rPr b="1" i="0" lang="en-US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What are algorithms? </a:t>
            </a:r>
            <a:endParaRPr b="1" i="0" sz="24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can you remember about algorithms from the last lesson?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are algorithms?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where can you find them?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can they help in digital technologies?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图片包含 游戏机, 标志&#10;&#10;描述已自动生成" id="184" name="Google Shape;184;gc7f7576bb5_0_3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53466" y="145395"/>
            <a:ext cx="1438135" cy="1078435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gc7f7576bb5_0_350"/>
          <p:cNvSpPr txBox="1"/>
          <p:nvPr>
            <p:ph idx="12" type="sldNum"/>
          </p:nvPr>
        </p:nvSpPr>
        <p:spPr>
          <a:xfrm>
            <a:off x="9082088" y="6704013"/>
            <a:ext cx="28923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6" name="Google Shape;186;gc7f7576bb5_0_350"/>
          <p:cNvSpPr txBox="1"/>
          <p:nvPr/>
        </p:nvSpPr>
        <p:spPr>
          <a:xfrm>
            <a:off x="167149" y="6880015"/>
            <a:ext cx="23058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gc7f7576bb5_0_350"/>
          <p:cNvSpPr txBox="1"/>
          <p:nvPr/>
        </p:nvSpPr>
        <p:spPr>
          <a:xfrm>
            <a:off x="4123944" y="6830568"/>
            <a:ext cx="59802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Course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gc7f7576bb5_0_350"/>
          <p:cNvSpPr txBox="1"/>
          <p:nvPr/>
        </p:nvSpPr>
        <p:spPr>
          <a:xfrm>
            <a:off x="304800" y="6184075"/>
            <a:ext cx="3168900" cy="646500"/>
          </a:xfrm>
          <a:prstGeom prst="rect">
            <a:avLst/>
          </a:prstGeom>
          <a:noFill/>
          <a:ln cap="flat" cmpd="sng" w="9525">
            <a:solidFill>
              <a:srgbClr val="65A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hātepe    </a:t>
            </a:r>
            <a:r>
              <a:rPr b="1" i="1" lang="en-US" sz="2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algorithm</a:t>
            </a:r>
            <a:endParaRPr b="1" i="1" sz="22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Tea, Hot, Cup, Table, Tea-Time, Break, Herbal, Leaf" id="189" name="Google Shape;189;gc7f7576bb5_0_35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03325" y="2526386"/>
            <a:ext cx="2892300" cy="191568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hone, Display, Apps, Applications, Screen" id="190" name="Google Shape;190;gc7f7576bb5_0_35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823729" y="1626150"/>
            <a:ext cx="2678400" cy="178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gc7f7576bb5_0_35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128900" y="3922267"/>
            <a:ext cx="2305800" cy="2718258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gc7f7576bb5_0_350"/>
          <p:cNvSpPr txBox="1"/>
          <p:nvPr/>
        </p:nvSpPr>
        <p:spPr>
          <a:xfrm>
            <a:off x="4882550" y="4719275"/>
            <a:ext cx="4275900" cy="23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445B93"/>
                </a:solidFill>
                <a:latin typeface="Arial"/>
                <a:ea typeface="Arial"/>
                <a:cs typeface="Arial"/>
                <a:sym typeface="Arial"/>
              </a:rPr>
              <a:t>OUTPUT 'What is your name?'</a:t>
            </a:r>
            <a:br>
              <a:rPr b="0" i="0" lang="en-US" sz="1100" u="none" cap="none" strike="noStrike">
                <a:solidFill>
                  <a:srgbClr val="445B93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100" u="none" cap="none" strike="noStrike">
                <a:solidFill>
                  <a:srgbClr val="445B93"/>
                </a:solidFill>
                <a:latin typeface="Arial"/>
                <a:ea typeface="Arial"/>
                <a:cs typeface="Arial"/>
                <a:sym typeface="Arial"/>
              </a:rPr>
              <a:t>INPUT user inputs their name</a:t>
            </a:r>
            <a:br>
              <a:rPr b="0" i="0" lang="en-US" sz="1100" u="none" cap="none" strike="noStrike">
                <a:solidFill>
                  <a:srgbClr val="445B93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100" u="none" cap="none" strike="noStrike">
                <a:solidFill>
                  <a:srgbClr val="445B93"/>
                </a:solidFill>
                <a:latin typeface="Arial"/>
                <a:ea typeface="Arial"/>
                <a:cs typeface="Arial"/>
                <a:sym typeface="Arial"/>
              </a:rPr>
              <a:t>STORE the user's input in the </a:t>
            </a:r>
            <a:r>
              <a:rPr b="1" i="0" lang="en-US" sz="1100" u="none" cap="none" strike="noStrike">
                <a:solidFill>
                  <a:srgbClr val="445B93"/>
                </a:solidFill>
                <a:latin typeface="Arial"/>
                <a:ea typeface="Arial"/>
                <a:cs typeface="Arial"/>
                <a:sym typeface="Arial"/>
              </a:rPr>
              <a:t>name</a:t>
            </a:r>
            <a:r>
              <a:rPr b="0" i="0" lang="en-US" sz="1100" u="none" cap="none" strike="noStrike">
                <a:solidFill>
                  <a:srgbClr val="445B93"/>
                </a:solidFill>
                <a:latin typeface="Arial"/>
                <a:ea typeface="Arial"/>
                <a:cs typeface="Arial"/>
                <a:sym typeface="Arial"/>
              </a:rPr>
              <a:t> variable</a:t>
            </a:r>
            <a:br>
              <a:rPr b="0" i="0" lang="en-US" sz="1100" u="none" cap="none" strike="noStrike">
                <a:solidFill>
                  <a:srgbClr val="445B93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100" u="none" cap="none" strike="noStrike">
                <a:solidFill>
                  <a:srgbClr val="445B93"/>
                </a:solidFill>
                <a:latin typeface="Arial"/>
                <a:ea typeface="Arial"/>
                <a:cs typeface="Arial"/>
                <a:sym typeface="Arial"/>
              </a:rPr>
              <a:t>OUTPUT 'Hello' + name</a:t>
            </a:r>
            <a:br>
              <a:rPr b="0" i="0" lang="en-US" sz="1100" u="none" cap="none" strike="noStrike">
                <a:solidFill>
                  <a:srgbClr val="445B93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100" u="none" cap="none" strike="noStrike">
                <a:solidFill>
                  <a:srgbClr val="445B93"/>
                </a:solidFill>
                <a:latin typeface="Arial"/>
                <a:ea typeface="Arial"/>
                <a:cs typeface="Arial"/>
                <a:sym typeface="Arial"/>
              </a:rPr>
              <a:t>OUTPUT 'How old are you?'</a:t>
            </a:r>
            <a:br>
              <a:rPr b="0" i="0" lang="en-US" sz="1100" u="none" cap="none" strike="noStrike">
                <a:solidFill>
                  <a:srgbClr val="445B93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100" u="none" cap="none" strike="noStrike">
                <a:solidFill>
                  <a:srgbClr val="445B93"/>
                </a:solidFill>
                <a:latin typeface="Arial"/>
                <a:ea typeface="Arial"/>
                <a:cs typeface="Arial"/>
                <a:sym typeface="Arial"/>
              </a:rPr>
              <a:t>INPUT user inputs their age</a:t>
            </a:r>
            <a:br>
              <a:rPr b="0" i="0" lang="en-US" sz="1100" u="none" cap="none" strike="noStrike">
                <a:solidFill>
                  <a:srgbClr val="445B93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100" u="none" cap="none" strike="noStrike">
                <a:solidFill>
                  <a:srgbClr val="445B93"/>
                </a:solidFill>
                <a:latin typeface="Arial"/>
                <a:ea typeface="Arial"/>
                <a:cs typeface="Arial"/>
                <a:sym typeface="Arial"/>
              </a:rPr>
              <a:t>STORE the user's input in the </a:t>
            </a:r>
            <a:r>
              <a:rPr b="1" i="0" lang="en-US" sz="1100" u="none" cap="none" strike="noStrike">
                <a:solidFill>
                  <a:srgbClr val="445B93"/>
                </a:solidFill>
                <a:latin typeface="Arial"/>
                <a:ea typeface="Arial"/>
                <a:cs typeface="Arial"/>
                <a:sym typeface="Arial"/>
              </a:rPr>
              <a:t>age</a:t>
            </a:r>
            <a:r>
              <a:rPr b="0" i="0" lang="en-US" sz="1100" u="none" cap="none" strike="noStrike">
                <a:solidFill>
                  <a:srgbClr val="445B93"/>
                </a:solidFill>
                <a:latin typeface="Arial"/>
                <a:ea typeface="Arial"/>
                <a:cs typeface="Arial"/>
                <a:sym typeface="Arial"/>
              </a:rPr>
              <a:t> variable</a:t>
            </a:r>
            <a:br>
              <a:rPr b="0" i="0" lang="en-US" sz="1100" u="none" cap="none" strike="noStrike">
                <a:solidFill>
                  <a:srgbClr val="445B93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100" u="none" cap="none" strike="noStrike">
                <a:solidFill>
                  <a:srgbClr val="445B93"/>
                </a:solidFill>
                <a:latin typeface="Arial"/>
                <a:ea typeface="Arial"/>
                <a:cs typeface="Arial"/>
                <a:sym typeface="Arial"/>
              </a:rPr>
              <a:t>IF age &gt;= 70 THEN</a:t>
            </a:r>
            <a:br>
              <a:rPr b="0" i="0" lang="en-US" sz="1100" u="none" cap="none" strike="noStrike">
                <a:solidFill>
                  <a:srgbClr val="445B93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100" u="none" cap="none" strike="noStrike">
                <a:solidFill>
                  <a:srgbClr val="445B93"/>
                </a:solidFill>
                <a:latin typeface="Arial"/>
                <a:ea typeface="Arial"/>
                <a:cs typeface="Arial"/>
                <a:sym typeface="Arial"/>
              </a:rPr>
              <a:t>	OUTPUT 'You are aged to perfection!'</a:t>
            </a:r>
            <a:br>
              <a:rPr b="0" i="0" lang="en-US" sz="1100" u="none" cap="none" strike="noStrike">
                <a:solidFill>
                  <a:srgbClr val="445B93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100" u="none" cap="none" strike="noStrike">
                <a:solidFill>
                  <a:srgbClr val="445B93"/>
                </a:solidFill>
                <a:latin typeface="Arial"/>
                <a:ea typeface="Arial"/>
                <a:cs typeface="Arial"/>
                <a:sym typeface="Arial"/>
              </a:rPr>
              <a:t>ELSE</a:t>
            </a:r>
            <a:br>
              <a:rPr b="0" i="0" lang="en-US" sz="1100" u="none" cap="none" strike="noStrike">
                <a:solidFill>
                  <a:srgbClr val="445B93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100" u="none" cap="none" strike="noStrike">
                <a:solidFill>
                  <a:srgbClr val="445B93"/>
                </a:solidFill>
                <a:latin typeface="Arial"/>
                <a:ea typeface="Arial"/>
                <a:cs typeface="Arial"/>
                <a:sym typeface="Arial"/>
              </a:rPr>
              <a:t>	OUTPUT 'You are a spring chicken!'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0EFEF"/>
        </a:solidFill>
      </p:bgPr>
    </p:bg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cf1d0f3385_0_6"/>
          <p:cNvSpPr txBox="1"/>
          <p:nvPr/>
        </p:nvSpPr>
        <p:spPr>
          <a:xfrm>
            <a:off x="390269" y="1373254"/>
            <a:ext cx="11783100" cy="354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What is a program?</a:t>
            </a:r>
            <a:endParaRPr b="1" i="0" sz="24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202122"/>
                </a:solidFill>
                <a:latin typeface="Calibri"/>
                <a:ea typeface="Calibri"/>
                <a:cs typeface="Calibri"/>
                <a:sym typeface="Calibri"/>
              </a:rPr>
              <a:t>A </a:t>
            </a:r>
            <a:r>
              <a:rPr b="1" i="0" lang="en-US" sz="2000" u="none" cap="none" strike="noStrike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computer program</a:t>
            </a:r>
            <a:r>
              <a:rPr b="0" i="0" lang="en-US" sz="2000" u="none" cap="none" strike="noStrike">
                <a:solidFill>
                  <a:srgbClr val="202122"/>
                </a:solidFill>
                <a:latin typeface="Calibri"/>
                <a:ea typeface="Calibri"/>
                <a:cs typeface="Calibri"/>
                <a:sym typeface="Calibri"/>
              </a:rPr>
              <a:t> is a list of instructions that tell a computer what to do. Everything a computer does is done by using a computer program. Programs stored in the memory of a computer let the computer do one thing after another, even with breaks in between.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1" lang="en-US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Kōrero Mai:</a:t>
            </a:r>
            <a:r>
              <a:rPr b="1" i="0" lang="en-US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i="0" sz="24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 you recognise any of these programs?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图片包含 游戏机, 标志&#10;&#10;描述已自动生成" id="202" name="Google Shape;202;gcf1d0f3385_0_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53466" y="145395"/>
            <a:ext cx="1438135" cy="1078435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gcf1d0f3385_0_6"/>
          <p:cNvSpPr txBox="1"/>
          <p:nvPr>
            <p:ph idx="12" type="sldNum"/>
          </p:nvPr>
        </p:nvSpPr>
        <p:spPr>
          <a:xfrm>
            <a:off x="9082088" y="6704013"/>
            <a:ext cx="28923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4" name="Google Shape;204;gcf1d0f3385_0_6"/>
          <p:cNvSpPr txBox="1"/>
          <p:nvPr/>
        </p:nvSpPr>
        <p:spPr>
          <a:xfrm>
            <a:off x="167149" y="6880015"/>
            <a:ext cx="23058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gcf1d0f3385_0_6"/>
          <p:cNvSpPr txBox="1"/>
          <p:nvPr/>
        </p:nvSpPr>
        <p:spPr>
          <a:xfrm>
            <a:off x="4123944" y="6830568"/>
            <a:ext cx="59802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Course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gcf1d0f3385_0_6"/>
          <p:cNvSpPr txBox="1"/>
          <p:nvPr/>
        </p:nvSpPr>
        <p:spPr>
          <a:xfrm>
            <a:off x="393348" y="659125"/>
            <a:ext cx="104028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i="0" lang="en-US" sz="3500" u="none" cap="none" strike="noStrike">
                <a:solidFill>
                  <a:srgbClr val="F58344"/>
                </a:solidFill>
                <a:latin typeface="Arial"/>
                <a:ea typeface="Arial"/>
                <a:cs typeface="Arial"/>
                <a:sym typeface="Arial"/>
              </a:rPr>
              <a:t>Computational Thinking: Programs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gcf1d0f3385_0_6"/>
          <p:cNvSpPr txBox="1"/>
          <p:nvPr/>
        </p:nvSpPr>
        <p:spPr>
          <a:xfrm>
            <a:off x="304800" y="6184075"/>
            <a:ext cx="3819300" cy="646500"/>
          </a:xfrm>
          <a:prstGeom prst="rect">
            <a:avLst/>
          </a:prstGeom>
          <a:noFill/>
          <a:ln cap="flat" cmpd="sng" w="9525">
            <a:solidFill>
              <a:srgbClr val="65A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papatono    </a:t>
            </a:r>
            <a:r>
              <a:rPr b="1" i="1" lang="en-US" sz="2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program</a:t>
            </a:r>
            <a:endParaRPr b="1" i="1" sz="22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Mobile Phone, Python, Programming Language" id="208" name="Google Shape;208;gcf1d0f3385_0_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843703" y="3003250"/>
            <a:ext cx="4265652" cy="3180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gcf1d0f3385_0_6"/>
          <p:cNvPicPr preferRelativeResize="0"/>
          <p:nvPr/>
        </p:nvPicPr>
        <p:blipFill rotWithShape="1">
          <a:blip r:embed="rId5">
            <a:alphaModFix/>
          </a:blip>
          <a:srcRect b="0" l="0" r="16309" t="0"/>
          <a:stretch/>
        </p:blipFill>
        <p:spPr>
          <a:xfrm>
            <a:off x="5028975" y="3003250"/>
            <a:ext cx="3477475" cy="16545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803"/>
              </a:srgbClr>
            </a:outerShdw>
          </a:effectLst>
        </p:spPr>
      </p:pic>
      <p:pic>
        <p:nvPicPr>
          <p:cNvPr id="210" name="Google Shape;210;gcf1d0f3385_0_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230100" y="5029829"/>
            <a:ext cx="1276350" cy="142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gcf1d0f3385_0_6"/>
          <p:cNvPicPr preferRelativeResize="0"/>
          <p:nvPr/>
        </p:nvPicPr>
        <p:blipFill rotWithShape="1">
          <a:blip r:embed="rId7">
            <a:alphaModFix/>
          </a:blip>
          <a:srcRect b="12188" l="13060" r="15724" t="0"/>
          <a:stretch/>
        </p:blipFill>
        <p:spPr>
          <a:xfrm>
            <a:off x="3804175" y="5029825"/>
            <a:ext cx="3088670" cy="142875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803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0EFEF"/>
        </a:solidFill>
      </p:bgPr>
    </p:bg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ced373a7a1_0_171"/>
          <p:cNvSpPr txBox="1"/>
          <p:nvPr/>
        </p:nvSpPr>
        <p:spPr>
          <a:xfrm>
            <a:off x="390269" y="1373254"/>
            <a:ext cx="11783100" cy="338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Programming languages</a:t>
            </a:r>
            <a:endParaRPr b="1" i="0" sz="24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There are many different types of programming languages used to instruct a computer. They are a formal language that is used to convert an algorithm into a computer program. Here are a selection of some of those languages: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1" lang="en-US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Kōrero Mai:</a:t>
            </a:r>
            <a:r>
              <a:rPr b="1" i="0" lang="en-US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i="0" sz="24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 you recognise any of these logo’s?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图片包含 游戏机, 标志&#10;&#10;描述已自动生成" id="221" name="Google Shape;221;gced373a7a1_0_1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53466" y="145395"/>
            <a:ext cx="1438135" cy="1078435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gced373a7a1_0_171"/>
          <p:cNvSpPr txBox="1"/>
          <p:nvPr>
            <p:ph idx="12" type="sldNum"/>
          </p:nvPr>
        </p:nvSpPr>
        <p:spPr>
          <a:xfrm>
            <a:off x="9082088" y="6704013"/>
            <a:ext cx="28923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3" name="Google Shape;223;gced373a7a1_0_171"/>
          <p:cNvSpPr txBox="1"/>
          <p:nvPr/>
        </p:nvSpPr>
        <p:spPr>
          <a:xfrm>
            <a:off x="167149" y="6880015"/>
            <a:ext cx="23058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gced373a7a1_0_171"/>
          <p:cNvSpPr txBox="1"/>
          <p:nvPr/>
        </p:nvSpPr>
        <p:spPr>
          <a:xfrm>
            <a:off x="4123944" y="6830568"/>
            <a:ext cx="59802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Course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gced373a7a1_0_171"/>
          <p:cNvSpPr txBox="1"/>
          <p:nvPr/>
        </p:nvSpPr>
        <p:spPr>
          <a:xfrm>
            <a:off x="393348" y="659125"/>
            <a:ext cx="104028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i="0" lang="en-US" sz="3500" u="none" cap="none" strike="noStrike">
                <a:solidFill>
                  <a:srgbClr val="F58344"/>
                </a:solidFill>
                <a:latin typeface="Arial"/>
                <a:ea typeface="Arial"/>
                <a:cs typeface="Arial"/>
                <a:sym typeface="Arial"/>
              </a:rPr>
              <a:t>Computational Thinking: Programs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Web, Web Developer, Full Stack Developer, Www" id="226" name="Google Shape;226;gced373a7a1_0_17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00700" y="2868925"/>
            <a:ext cx="7372675" cy="3438025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gced373a7a1_0_171"/>
          <p:cNvSpPr txBox="1"/>
          <p:nvPr/>
        </p:nvSpPr>
        <p:spPr>
          <a:xfrm>
            <a:off x="304800" y="6184075"/>
            <a:ext cx="6442800" cy="646500"/>
          </a:xfrm>
          <a:prstGeom prst="rect">
            <a:avLst/>
          </a:prstGeom>
          <a:noFill/>
          <a:ln cap="flat" cmpd="sng" w="9525">
            <a:solidFill>
              <a:srgbClr val="65A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reo papatono    </a:t>
            </a:r>
            <a:r>
              <a:rPr b="1" i="1" lang="en-US" sz="2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programming languages</a:t>
            </a:r>
            <a:endParaRPr b="1" i="1" sz="22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主题​​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自定义设计方案">
  <a:themeElements>
    <a:clrScheme name="自定义 11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14577"/>
      </a:accent1>
      <a:accent2>
        <a:srgbClr val="9CC3AE"/>
      </a:accent2>
      <a:accent3>
        <a:srgbClr val="F58344"/>
      </a:accent3>
      <a:accent4>
        <a:srgbClr val="B086B8"/>
      </a:accent4>
      <a:accent5>
        <a:srgbClr val="114577"/>
      </a:accent5>
      <a:accent6>
        <a:srgbClr val="9CC3AE"/>
      </a:accent6>
      <a:hlink>
        <a:srgbClr val="F58344"/>
      </a:hlink>
      <a:folHlink>
        <a:srgbClr val="B086B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2016-11-27T09:21:22Z</dcterms:created>
</cp:coreProperties>
</file>