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f98b71cc4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f98b71cc4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98b71cc4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98b71cc4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98b71cc4e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f98b71cc4e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f98b71cc4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f98b71cc4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f98b71cc4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f98b71cc4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f98b71cc4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f98b71cc4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fa394f4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fa394f4a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a394f4af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fa394f4af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MPafjfmJh48"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blog.reedsy.com/short-storie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Rhyme Schemes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0"/>
              </a:spcAft>
              <a:buNone/>
            </a:pPr>
            <a:r>
              <a:rPr lang="en">
                <a:solidFill>
                  <a:srgbClr val="1D2125"/>
                </a:solidFill>
                <a:highlight>
                  <a:srgbClr val="FFFFFF"/>
                </a:highlight>
                <a:latin typeface="Roboto"/>
                <a:ea typeface="Roboto"/>
                <a:cs typeface="Roboto"/>
                <a:sym typeface="Roboto"/>
              </a:rPr>
              <a:t>L.I: We are FOCUSING on rhyme schemes by </a:t>
            </a:r>
            <a:r>
              <a:rPr i="1" lang="en">
                <a:solidFill>
                  <a:srgbClr val="1D2125"/>
                </a:solidFill>
                <a:highlight>
                  <a:srgbClr val="FFFFFF"/>
                </a:highlight>
                <a:latin typeface="Roboto"/>
                <a:ea typeface="Roboto"/>
                <a:cs typeface="Roboto"/>
                <a:sym typeface="Roboto"/>
              </a:rPr>
              <a:t>explaining</a:t>
            </a:r>
            <a:r>
              <a:rPr lang="en">
                <a:solidFill>
                  <a:srgbClr val="1D2125"/>
                </a:solidFill>
                <a:highlight>
                  <a:srgbClr val="FFFFFF"/>
                </a:highlight>
                <a:latin typeface="Roboto"/>
                <a:ea typeface="Roboto"/>
                <a:cs typeface="Roboto"/>
                <a:sym typeface="Roboto"/>
              </a:rPr>
              <a:t> the effects of conventions in a written/visual text.</a:t>
            </a:r>
            <a:endParaRPr/>
          </a:p>
        </p:txBody>
      </p:sp>
      <p:pic>
        <p:nvPicPr>
          <p:cNvPr id="74" name="Google Shape;74;p13"/>
          <p:cNvPicPr preferRelativeResize="0"/>
          <p:nvPr/>
        </p:nvPicPr>
        <p:blipFill>
          <a:blip r:embed="rId3">
            <a:alphaModFix/>
          </a:blip>
          <a:stretch>
            <a:fillRect/>
          </a:stretch>
        </p:blipFill>
        <p:spPr>
          <a:xfrm>
            <a:off x="157950" y="1362375"/>
            <a:ext cx="2063325" cy="250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Rhyme Scheme</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Watch the following </a:t>
            </a:r>
            <a:r>
              <a:rPr lang="en" sz="3000" u="sng">
                <a:solidFill>
                  <a:schemeClr val="hlink"/>
                </a:solidFill>
                <a:hlinkClick r:id="rId3"/>
              </a:rPr>
              <a:t>video</a:t>
            </a:r>
            <a:r>
              <a:rPr lang="en" sz="3000"/>
              <a:t> about what is rhyme scheme?</a:t>
            </a:r>
            <a:endParaRPr sz="3000"/>
          </a:p>
        </p:txBody>
      </p:sp>
      <p:pic>
        <p:nvPicPr>
          <p:cNvPr id="81" name="Google Shape;81;p14"/>
          <p:cNvPicPr preferRelativeResize="0"/>
          <p:nvPr/>
        </p:nvPicPr>
        <p:blipFill>
          <a:blip r:embed="rId4">
            <a:alphaModFix/>
          </a:blip>
          <a:stretch>
            <a:fillRect/>
          </a:stretch>
        </p:blipFill>
        <p:spPr>
          <a:xfrm>
            <a:off x="4008175" y="1411750"/>
            <a:ext cx="4045225" cy="239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highlight>
                  <a:srgbClr val="FFFFFF"/>
                </a:highlight>
              </a:rPr>
              <a:t>Before we dive into specific expressions, it’s essential to grasp the role of figurative language in Te Reo Māori. Like many indigenous languages, Māori is deeply rooted in oral traditions. Storytelling, proverbs (whakataukī), and metaphors are integral to conveying wisdom, humor, and cultural values. These expressions are not just linguistic quirks; they are windows into the Māori way of life, their environment, and their social structures.</a:t>
            </a:r>
            <a:endParaRPr/>
          </a:p>
        </p:txBody>
      </p:sp>
      <p:sp>
        <p:nvSpPr>
          <p:cNvPr id="87" name="Google Shape;87;p15"/>
          <p:cNvSpPr txBox="1"/>
          <p:nvPr/>
        </p:nvSpPr>
        <p:spPr>
          <a:xfrm>
            <a:off x="0" y="967475"/>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highlight>
                  <a:srgbClr val="FFFFFF"/>
                </a:highlight>
              </a:rPr>
              <a:t>Proverbs, or whakataukī, are an essential part of Māori culture, offering wisdom and humor in equal measure. These sayings often use metaphor and imagery to convey deeper meanings, and their humor can be both subtle and striking.</a:t>
            </a:r>
            <a:endParaRPr/>
          </a:p>
        </p:txBody>
      </p:sp>
      <p:sp>
        <p:nvSpPr>
          <p:cNvPr id="88" name="Google Shape;88;p15"/>
          <p:cNvSpPr txBox="1"/>
          <p:nvPr/>
        </p:nvSpPr>
        <p:spPr>
          <a:xfrm>
            <a:off x="0" y="1758500"/>
            <a:ext cx="9144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highlight>
                  <a:srgbClr val="FFFFFF"/>
                </a:highlight>
              </a:rPr>
              <a:t>Many Māori expressions bring humor into everyday situations, making even mundane activities more enjoyable and memorable. These sayings often use playful language and imagery to capture the quirks of daily life.</a:t>
            </a:r>
            <a:endParaRPr/>
          </a:p>
        </p:txBody>
      </p:sp>
      <p:pic>
        <p:nvPicPr>
          <p:cNvPr descr="He Purapura - Te Taniwha Me Te Poraka | Te Wiki o te Reo Māo… | Flickr" id="89" name="Google Shape;89;p15"/>
          <p:cNvPicPr preferRelativeResize="0"/>
          <p:nvPr/>
        </p:nvPicPr>
        <p:blipFill>
          <a:blip r:embed="rId3">
            <a:alphaModFix/>
          </a:blip>
          <a:stretch>
            <a:fillRect/>
          </a:stretch>
        </p:blipFill>
        <p:spPr>
          <a:xfrm>
            <a:off x="2709350" y="2492750"/>
            <a:ext cx="3490665" cy="246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0" y="0"/>
            <a:ext cx="9144000" cy="5267700"/>
          </a:xfrm>
          <a:prstGeom prst="rect">
            <a:avLst/>
          </a:prstGeom>
          <a:noFill/>
          <a:ln>
            <a:noFill/>
          </a:ln>
        </p:spPr>
        <p:txBody>
          <a:bodyPr anchorCtr="0" anchor="t" bIns="91425" lIns="91425" spcFirstLastPara="1" rIns="91425" wrap="square" tIns="91425">
            <a:spAutoFit/>
          </a:bodyPr>
          <a:lstStyle/>
          <a:p>
            <a:pPr indent="0" lvl="0" marL="0" rtl="0" algn="ctr">
              <a:lnSpc>
                <a:spcPct val="167647"/>
              </a:lnSpc>
              <a:spcBef>
                <a:spcPts val="0"/>
              </a:spcBef>
              <a:spcAft>
                <a:spcPts val="0"/>
              </a:spcAft>
              <a:buNone/>
            </a:pPr>
            <a:r>
              <a:rPr b="1" lang="en" sz="2400">
                <a:solidFill>
                  <a:srgbClr val="181919"/>
                </a:solidFill>
                <a:highlight>
                  <a:srgbClr val="FEFDFB"/>
                </a:highlight>
                <a:latin typeface="Times New Roman"/>
                <a:ea typeface="Times New Roman"/>
                <a:cs typeface="Times New Roman"/>
                <a:sym typeface="Times New Roman"/>
              </a:rPr>
              <a:t>Rhyme Scheme Definition</a:t>
            </a:r>
            <a:endParaRPr sz="2400">
              <a:solidFill>
                <a:srgbClr val="181919"/>
              </a:solidFill>
              <a:highlight>
                <a:srgbClr val="FEFDFB"/>
              </a:highlight>
            </a:endParaRPr>
          </a:p>
          <a:p>
            <a:pPr indent="0" lvl="0" marL="215900" rtl="0" algn="l">
              <a:lnSpc>
                <a:spcPct val="150000"/>
              </a:lnSpc>
              <a:spcBef>
                <a:spcPts val="300"/>
              </a:spcBef>
              <a:spcAft>
                <a:spcPts val="0"/>
              </a:spcAft>
              <a:buNone/>
            </a:pPr>
            <a:r>
              <a:rPr lang="en" sz="1800">
                <a:solidFill>
                  <a:srgbClr val="181919"/>
                </a:solidFill>
                <a:highlight>
                  <a:srgbClr val="FEFDFB"/>
                </a:highlight>
              </a:rPr>
              <a:t>A rhyme scheme is the pattern according to which end rhymes (rhymes located at the end of lines) are repeated in works poetry. Rhyme schemes are described using letters of the alphabet, such that all the lines in a poem that rhyme with each other are assigned a letter, beginning with "A." For example, a four-line poem in which the </a:t>
            </a:r>
            <a:r>
              <a:rPr lang="en" sz="1800">
                <a:solidFill>
                  <a:srgbClr val="181919"/>
                </a:solidFill>
                <a:highlight>
                  <a:srgbClr val="EDAFAF"/>
                </a:highlight>
              </a:rPr>
              <a:t>first line </a:t>
            </a:r>
            <a:r>
              <a:rPr lang="en" sz="1800">
                <a:solidFill>
                  <a:srgbClr val="181919"/>
                </a:solidFill>
                <a:highlight>
                  <a:srgbClr val="FEFDFB"/>
                </a:highlight>
              </a:rPr>
              <a:t>rhymes with the </a:t>
            </a:r>
            <a:r>
              <a:rPr lang="en" sz="1800">
                <a:solidFill>
                  <a:srgbClr val="181919"/>
                </a:solidFill>
                <a:highlight>
                  <a:srgbClr val="EDAFAF"/>
                </a:highlight>
              </a:rPr>
              <a:t>third line</a:t>
            </a:r>
            <a:r>
              <a:rPr lang="en" sz="1800">
                <a:solidFill>
                  <a:srgbClr val="181919"/>
                </a:solidFill>
                <a:highlight>
                  <a:srgbClr val="FEFDFB"/>
                </a:highlight>
              </a:rPr>
              <a:t>, and the </a:t>
            </a:r>
            <a:r>
              <a:rPr lang="en" sz="1800">
                <a:solidFill>
                  <a:srgbClr val="181919"/>
                </a:solidFill>
                <a:highlight>
                  <a:srgbClr val="FED8A6"/>
                </a:highlight>
              </a:rPr>
              <a:t>second line</a:t>
            </a:r>
            <a:r>
              <a:rPr lang="en" sz="1800">
                <a:solidFill>
                  <a:srgbClr val="181919"/>
                </a:solidFill>
                <a:highlight>
                  <a:srgbClr val="FEFDFB"/>
                </a:highlight>
              </a:rPr>
              <a:t> rhymes with the </a:t>
            </a:r>
            <a:r>
              <a:rPr lang="en" sz="1800">
                <a:solidFill>
                  <a:srgbClr val="181919"/>
                </a:solidFill>
                <a:highlight>
                  <a:srgbClr val="FED8A6"/>
                </a:highlight>
              </a:rPr>
              <a:t>fourth line</a:t>
            </a:r>
            <a:r>
              <a:rPr lang="en" sz="1800">
                <a:solidFill>
                  <a:srgbClr val="181919"/>
                </a:solidFill>
                <a:highlight>
                  <a:srgbClr val="FEFDFB"/>
                </a:highlight>
              </a:rPr>
              <a:t> has the rhyme scheme </a:t>
            </a:r>
            <a:r>
              <a:rPr lang="en" sz="1800">
                <a:solidFill>
                  <a:srgbClr val="181919"/>
                </a:solidFill>
                <a:highlight>
                  <a:srgbClr val="EDAFAF"/>
                </a:highlight>
              </a:rPr>
              <a:t>A</a:t>
            </a:r>
            <a:r>
              <a:rPr lang="en" sz="1800">
                <a:solidFill>
                  <a:srgbClr val="181919"/>
                </a:solidFill>
                <a:highlight>
                  <a:srgbClr val="FED8A6"/>
                </a:highlight>
              </a:rPr>
              <a:t>B</a:t>
            </a:r>
            <a:r>
              <a:rPr lang="en" sz="1800">
                <a:solidFill>
                  <a:srgbClr val="181919"/>
                </a:solidFill>
                <a:highlight>
                  <a:srgbClr val="EDAFAF"/>
                </a:highlight>
              </a:rPr>
              <a:t>A</a:t>
            </a:r>
            <a:r>
              <a:rPr lang="en" sz="1800">
                <a:solidFill>
                  <a:srgbClr val="181919"/>
                </a:solidFill>
                <a:highlight>
                  <a:srgbClr val="FED8A6"/>
                </a:highlight>
              </a:rPr>
              <a:t>B:</a:t>
            </a:r>
            <a:endParaRPr sz="1800">
              <a:solidFill>
                <a:srgbClr val="181919"/>
              </a:solidFill>
              <a:highlight>
                <a:srgbClr val="FED8A6"/>
              </a:highlight>
            </a:endParaRPr>
          </a:p>
          <a:p>
            <a:pPr indent="0" lvl="0" marL="215900" rtl="0" algn="l">
              <a:lnSpc>
                <a:spcPct val="150000"/>
              </a:lnSpc>
              <a:spcBef>
                <a:spcPts val="1700"/>
              </a:spcBef>
              <a:spcAft>
                <a:spcPts val="0"/>
              </a:spcAft>
              <a:buNone/>
            </a:pPr>
            <a:r>
              <a:rPr lang="en">
                <a:solidFill>
                  <a:srgbClr val="181919"/>
                </a:solidFill>
                <a:highlight>
                  <a:srgbClr val="FEFDFB"/>
                </a:highlight>
              </a:rPr>
              <a:t>"Roses are </a:t>
            </a:r>
            <a:r>
              <a:rPr lang="en">
                <a:solidFill>
                  <a:srgbClr val="181919"/>
                </a:solidFill>
                <a:highlight>
                  <a:srgbClr val="EDAFAF"/>
                </a:highlight>
              </a:rPr>
              <a:t>red</a:t>
            </a:r>
            <a:r>
              <a:rPr lang="en">
                <a:solidFill>
                  <a:srgbClr val="181919"/>
                </a:solidFill>
                <a:highlight>
                  <a:srgbClr val="FEFDFB"/>
                </a:highlight>
              </a:rPr>
              <a:t>, / Violets are </a:t>
            </a:r>
            <a:r>
              <a:rPr lang="en">
                <a:solidFill>
                  <a:srgbClr val="181919"/>
                </a:solidFill>
                <a:highlight>
                  <a:srgbClr val="FED8A6"/>
                </a:highlight>
              </a:rPr>
              <a:t>blue</a:t>
            </a:r>
            <a:r>
              <a:rPr lang="en">
                <a:solidFill>
                  <a:srgbClr val="181919"/>
                </a:solidFill>
                <a:highlight>
                  <a:srgbClr val="FEFDFB"/>
                </a:highlight>
              </a:rPr>
              <a:t>. / Shakespeare is </a:t>
            </a:r>
            <a:r>
              <a:rPr lang="en">
                <a:solidFill>
                  <a:srgbClr val="181919"/>
                </a:solidFill>
                <a:highlight>
                  <a:srgbClr val="EDAFAF"/>
                </a:highlight>
              </a:rPr>
              <a:t>dead</a:t>
            </a:r>
            <a:r>
              <a:rPr lang="en">
                <a:solidFill>
                  <a:srgbClr val="181919"/>
                </a:solidFill>
                <a:highlight>
                  <a:srgbClr val="FEFDFB"/>
                </a:highlight>
              </a:rPr>
              <a:t>? / I had no </a:t>
            </a:r>
            <a:r>
              <a:rPr lang="en">
                <a:solidFill>
                  <a:srgbClr val="181919"/>
                </a:solidFill>
                <a:highlight>
                  <a:srgbClr val="FED8A6"/>
                </a:highlight>
              </a:rPr>
              <a:t>clue</a:t>
            </a:r>
            <a:r>
              <a:rPr lang="en">
                <a:solidFill>
                  <a:srgbClr val="181919"/>
                </a:solidFill>
                <a:highlight>
                  <a:srgbClr val="FEFDFB"/>
                </a:highlight>
              </a:rPr>
              <a:t>."</a:t>
            </a:r>
            <a:endParaRPr>
              <a:solidFill>
                <a:srgbClr val="181919"/>
              </a:solidFill>
              <a:highlight>
                <a:srgbClr val="FEFDFB"/>
              </a:highlight>
            </a:endParaRPr>
          </a:p>
          <a:p>
            <a:pPr indent="0" lvl="0" marL="215900" rtl="0" algn="l">
              <a:lnSpc>
                <a:spcPct val="150000"/>
              </a:lnSpc>
              <a:spcBef>
                <a:spcPts val="1700"/>
              </a:spcBef>
              <a:spcAft>
                <a:spcPts val="0"/>
              </a:spcAft>
              <a:buNone/>
            </a:pPr>
            <a:r>
              <a:rPr lang="en" sz="1800">
                <a:solidFill>
                  <a:srgbClr val="181919"/>
                </a:solidFill>
                <a:highlight>
                  <a:srgbClr val="FEFDFB"/>
                </a:highlight>
              </a:rPr>
              <a:t>Here is an example of an AABB rhyme scheme:</a:t>
            </a:r>
            <a:endParaRPr sz="1800">
              <a:solidFill>
                <a:srgbClr val="181919"/>
              </a:solidFill>
              <a:highlight>
                <a:srgbClr val="FEFDFB"/>
              </a:highlight>
            </a:endParaRPr>
          </a:p>
          <a:p>
            <a:pPr indent="0" lvl="0" marL="215900" rtl="0" algn="l">
              <a:lnSpc>
                <a:spcPct val="150000"/>
              </a:lnSpc>
              <a:spcBef>
                <a:spcPts val="1700"/>
              </a:spcBef>
              <a:spcAft>
                <a:spcPts val="1700"/>
              </a:spcAft>
              <a:buNone/>
            </a:pPr>
            <a:r>
              <a:rPr lang="en">
                <a:solidFill>
                  <a:srgbClr val="181919"/>
                </a:solidFill>
                <a:highlight>
                  <a:srgbClr val="FEFDFB"/>
                </a:highlight>
              </a:rPr>
              <a:t>In the jungle of </a:t>
            </a:r>
            <a:r>
              <a:rPr lang="en">
                <a:solidFill>
                  <a:srgbClr val="181919"/>
                </a:solidFill>
                <a:highlight>
                  <a:srgbClr val="EDAFAF"/>
                </a:highlight>
              </a:rPr>
              <a:t>Nool</a:t>
            </a:r>
            <a:r>
              <a:rPr lang="en">
                <a:solidFill>
                  <a:srgbClr val="181919"/>
                </a:solidFill>
                <a:highlight>
                  <a:srgbClr val="FEFDFB"/>
                </a:highlight>
              </a:rPr>
              <a:t>, / In the cool of the </a:t>
            </a:r>
            <a:r>
              <a:rPr lang="en">
                <a:solidFill>
                  <a:srgbClr val="181919"/>
                </a:solidFill>
                <a:highlight>
                  <a:srgbClr val="EDAFAF"/>
                </a:highlight>
              </a:rPr>
              <a:t>pool</a:t>
            </a:r>
            <a:r>
              <a:rPr lang="en">
                <a:solidFill>
                  <a:srgbClr val="181919"/>
                </a:solidFill>
                <a:highlight>
                  <a:srgbClr val="FEFDFB"/>
                </a:highlight>
              </a:rPr>
              <a:t>, He enjoyed the jungle's </a:t>
            </a:r>
            <a:r>
              <a:rPr lang="en">
                <a:solidFill>
                  <a:srgbClr val="181919"/>
                </a:solidFill>
                <a:highlight>
                  <a:srgbClr val="97E2CB"/>
                </a:highlight>
              </a:rPr>
              <a:t>joys,</a:t>
            </a:r>
            <a:r>
              <a:rPr lang="en">
                <a:solidFill>
                  <a:srgbClr val="181919"/>
                </a:solidFill>
                <a:highlight>
                  <a:schemeClr val="lt1"/>
                </a:highlight>
              </a:rPr>
              <a:t> / </a:t>
            </a:r>
            <a:r>
              <a:rPr lang="en">
                <a:solidFill>
                  <a:srgbClr val="181919"/>
                </a:solidFill>
                <a:highlight>
                  <a:srgbClr val="FEFDFB"/>
                </a:highlight>
              </a:rPr>
              <a:t>When the donkey heard a small </a:t>
            </a:r>
            <a:r>
              <a:rPr lang="en">
                <a:solidFill>
                  <a:srgbClr val="181919"/>
                </a:solidFill>
                <a:highlight>
                  <a:srgbClr val="97E2CB"/>
                </a:highlight>
              </a:rPr>
              <a:t>noise</a:t>
            </a:r>
            <a:r>
              <a:rPr lang="en">
                <a:solidFill>
                  <a:srgbClr val="181919"/>
                </a:solidFill>
                <a:highlight>
                  <a:srgbClr val="FEFDFB"/>
                </a:highlight>
              </a:rPr>
              <a:t>. </a:t>
            </a:r>
            <a:endParaRPr>
              <a:solidFill>
                <a:srgbClr val="181919"/>
              </a:solidFill>
              <a:highlight>
                <a:srgbClr val="FEFDFB"/>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00" name="Google Shape;100;p1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On the next slide you will see a list of different rhymes.</a:t>
            </a:r>
            <a:endParaRPr sz="1800"/>
          </a:p>
          <a:p>
            <a:pPr indent="0" lvl="0" marL="0" rtl="0" algn="l">
              <a:spcBef>
                <a:spcPts val="1200"/>
              </a:spcBef>
              <a:spcAft>
                <a:spcPts val="1200"/>
              </a:spcAft>
              <a:buNone/>
            </a:pPr>
            <a:r>
              <a:rPr lang="en" sz="1800"/>
              <a:t>You will need to write which rhyme scheme you think it is. That is, it will be “ABAB” or “AABB.”</a:t>
            </a:r>
            <a:endParaRPr sz="1800"/>
          </a:p>
        </p:txBody>
      </p:sp>
      <p:pic>
        <p:nvPicPr>
          <p:cNvPr id="101" name="Google Shape;101;p17"/>
          <p:cNvPicPr preferRelativeResize="0"/>
          <p:nvPr/>
        </p:nvPicPr>
        <p:blipFill>
          <a:blip r:embed="rId3">
            <a:alphaModFix/>
          </a:blip>
          <a:stretch>
            <a:fillRect/>
          </a:stretch>
        </p:blipFill>
        <p:spPr>
          <a:xfrm>
            <a:off x="4027925" y="1322900"/>
            <a:ext cx="3958825" cy="2537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nvSpPr>
        <p:spPr>
          <a:xfrm>
            <a:off x="0" y="0"/>
            <a:ext cx="9144000" cy="51435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Georgia"/>
              <a:buAutoNum type="arabicPeriod"/>
            </a:pPr>
            <a:r>
              <a:rPr lang="en" sz="1500">
                <a:solidFill>
                  <a:srgbClr val="161616"/>
                </a:solidFill>
                <a:highlight>
                  <a:srgbClr val="FFFFFF"/>
                </a:highlight>
                <a:latin typeface="Georgia"/>
                <a:ea typeface="Georgia"/>
                <a:cs typeface="Georgia"/>
                <a:sym typeface="Georgia"/>
              </a:rPr>
              <a:t>Stop all the clocks, cut off the </a:t>
            </a:r>
            <a:r>
              <a:rPr lang="en" sz="1500">
                <a:solidFill>
                  <a:srgbClr val="222222"/>
                </a:solidFill>
                <a:highlight>
                  <a:schemeClr val="lt1"/>
                </a:highlight>
                <a:latin typeface="Georgia"/>
                <a:ea typeface="Georgia"/>
                <a:cs typeface="Georgia"/>
                <a:sym typeface="Georgia"/>
              </a:rPr>
              <a:t>telephone. / </a:t>
            </a:r>
            <a:r>
              <a:rPr lang="en" sz="1500">
                <a:solidFill>
                  <a:srgbClr val="161616"/>
                </a:solidFill>
                <a:highlight>
                  <a:srgbClr val="FFFFFF"/>
                </a:highlight>
                <a:latin typeface="Georgia"/>
                <a:ea typeface="Georgia"/>
                <a:cs typeface="Georgia"/>
                <a:sym typeface="Georgia"/>
              </a:rPr>
              <a:t>Prevent the dog from barking with a juicy </a:t>
            </a:r>
            <a:r>
              <a:rPr lang="en" sz="1500">
                <a:solidFill>
                  <a:srgbClr val="222222"/>
                </a:solidFill>
                <a:highlight>
                  <a:schemeClr val="lt1"/>
                </a:highlight>
                <a:latin typeface="Georgia"/>
                <a:ea typeface="Georgia"/>
                <a:cs typeface="Georgia"/>
                <a:sym typeface="Georgia"/>
              </a:rPr>
              <a:t>bone. / </a:t>
            </a:r>
            <a:r>
              <a:rPr lang="en" sz="1500">
                <a:solidFill>
                  <a:srgbClr val="161616"/>
                </a:solidFill>
                <a:highlight>
                  <a:srgbClr val="FFFFFF"/>
                </a:highlight>
                <a:latin typeface="Georgia"/>
                <a:ea typeface="Georgia"/>
                <a:cs typeface="Georgia"/>
                <a:sym typeface="Georgia"/>
              </a:rPr>
              <a:t>Silence the pianos and with muffled </a:t>
            </a:r>
            <a:r>
              <a:rPr lang="en" sz="1500">
                <a:solidFill>
                  <a:srgbClr val="222222"/>
                </a:solidFill>
                <a:highlight>
                  <a:schemeClr val="lt1"/>
                </a:highlight>
                <a:latin typeface="Georgia"/>
                <a:ea typeface="Georgia"/>
                <a:cs typeface="Georgia"/>
                <a:sym typeface="Georgia"/>
              </a:rPr>
              <a:t>drum / </a:t>
            </a:r>
            <a:r>
              <a:rPr lang="en" sz="1500">
                <a:solidFill>
                  <a:srgbClr val="161616"/>
                </a:solidFill>
                <a:highlight>
                  <a:srgbClr val="FFFFFF"/>
                </a:highlight>
                <a:latin typeface="Georgia"/>
                <a:ea typeface="Georgia"/>
                <a:cs typeface="Georgia"/>
                <a:sym typeface="Georgia"/>
              </a:rPr>
              <a:t>Bring out the coffin, let the mourners </a:t>
            </a:r>
            <a:r>
              <a:rPr lang="en" sz="1500">
                <a:solidFill>
                  <a:srgbClr val="222222"/>
                </a:solidFill>
                <a:highlight>
                  <a:schemeClr val="lt1"/>
                </a:highlight>
                <a:latin typeface="Georgia"/>
                <a:ea typeface="Georgia"/>
                <a:cs typeface="Georgia"/>
                <a:sym typeface="Georgia"/>
              </a:rPr>
              <a:t>come.</a:t>
            </a:r>
            <a:endParaRPr sz="1500">
              <a:solidFill>
                <a:srgbClr val="222222"/>
              </a:solidFill>
              <a:highlight>
                <a:schemeClr val="lt1"/>
              </a:highlight>
              <a:latin typeface="Georgia"/>
              <a:ea typeface="Georgia"/>
              <a:cs typeface="Georgia"/>
              <a:sym typeface="Georgia"/>
            </a:endParaRPr>
          </a:p>
          <a:p>
            <a:pPr indent="-323850" lvl="0" marL="457200" rtl="0" algn="l">
              <a:spcBef>
                <a:spcPts val="0"/>
              </a:spcBef>
              <a:spcAft>
                <a:spcPts val="0"/>
              </a:spcAft>
              <a:buSzPts val="1500"/>
              <a:buFont typeface="Georgia"/>
              <a:buAutoNum type="arabicPeriod"/>
            </a:pPr>
            <a:r>
              <a:rPr lang="en" sz="1500">
                <a:solidFill>
                  <a:srgbClr val="161616"/>
                </a:solidFill>
                <a:highlight>
                  <a:srgbClr val="FFFFFF"/>
                </a:highlight>
                <a:latin typeface="Georgia"/>
                <a:ea typeface="Georgia"/>
                <a:cs typeface="Georgia"/>
                <a:sym typeface="Georgia"/>
              </a:rPr>
              <a:t>I was angry with my </a:t>
            </a:r>
            <a:r>
              <a:rPr lang="en" sz="1500">
                <a:solidFill>
                  <a:schemeClr val="dk2"/>
                </a:solidFill>
                <a:highlight>
                  <a:schemeClr val="lt1"/>
                </a:highlight>
                <a:latin typeface="Georgia"/>
                <a:ea typeface="Georgia"/>
                <a:cs typeface="Georgia"/>
                <a:sym typeface="Georgia"/>
              </a:rPr>
              <a:t>friend; </a:t>
            </a:r>
            <a:r>
              <a:rPr b="1" lang="en" sz="1500">
                <a:solidFill>
                  <a:schemeClr val="dk2"/>
                </a:solidFill>
                <a:highlight>
                  <a:schemeClr val="lt1"/>
                </a:highlight>
                <a:latin typeface="Georgia"/>
                <a:ea typeface="Georgia"/>
                <a:cs typeface="Georgia"/>
                <a:sym typeface="Georgia"/>
              </a:rPr>
              <a:t>/ </a:t>
            </a:r>
            <a:r>
              <a:rPr lang="en" sz="1500">
                <a:solidFill>
                  <a:srgbClr val="161616"/>
                </a:solidFill>
                <a:highlight>
                  <a:schemeClr val="lt1"/>
                </a:highlight>
                <a:latin typeface="Georgia"/>
                <a:ea typeface="Georgia"/>
                <a:cs typeface="Georgia"/>
                <a:sym typeface="Georgia"/>
              </a:rPr>
              <a:t>I told my wrath, my wrath did </a:t>
            </a:r>
            <a:r>
              <a:rPr lang="en" sz="1500">
                <a:solidFill>
                  <a:srgbClr val="222222"/>
                </a:solidFill>
                <a:highlight>
                  <a:schemeClr val="lt1"/>
                </a:highlight>
                <a:latin typeface="Georgia"/>
                <a:ea typeface="Georgia"/>
                <a:cs typeface="Georgia"/>
                <a:sym typeface="Georgia"/>
              </a:rPr>
              <a:t>end. </a:t>
            </a:r>
            <a:r>
              <a:rPr b="1" lang="en" sz="1500">
                <a:solidFill>
                  <a:srgbClr val="222222"/>
                </a:solidFill>
                <a:highlight>
                  <a:schemeClr val="lt1"/>
                </a:highlight>
                <a:latin typeface="Georgia"/>
                <a:ea typeface="Georgia"/>
                <a:cs typeface="Georgia"/>
                <a:sym typeface="Georgia"/>
              </a:rPr>
              <a:t>/ </a:t>
            </a:r>
            <a:r>
              <a:rPr lang="en" sz="1500">
                <a:solidFill>
                  <a:srgbClr val="161616"/>
                </a:solidFill>
                <a:highlight>
                  <a:schemeClr val="lt1"/>
                </a:highlight>
                <a:latin typeface="Georgia"/>
                <a:ea typeface="Georgia"/>
                <a:cs typeface="Georgia"/>
                <a:sym typeface="Georgia"/>
              </a:rPr>
              <a:t>I was angry with my </a:t>
            </a:r>
            <a:r>
              <a:rPr lang="en" sz="1500">
                <a:solidFill>
                  <a:srgbClr val="222222"/>
                </a:solidFill>
                <a:highlight>
                  <a:schemeClr val="lt1"/>
                </a:highlight>
                <a:latin typeface="Georgia"/>
                <a:ea typeface="Georgia"/>
                <a:cs typeface="Georgia"/>
                <a:sym typeface="Georgia"/>
              </a:rPr>
              <a:t>foe: </a:t>
            </a:r>
            <a:r>
              <a:rPr b="1" lang="en" sz="1500">
                <a:solidFill>
                  <a:srgbClr val="222222"/>
                </a:solidFill>
                <a:highlight>
                  <a:schemeClr val="lt1"/>
                </a:highlight>
                <a:latin typeface="Georgia"/>
                <a:ea typeface="Georgia"/>
                <a:cs typeface="Georgia"/>
                <a:sym typeface="Georgia"/>
              </a:rPr>
              <a:t>/ </a:t>
            </a:r>
            <a:r>
              <a:rPr lang="en" sz="1500">
                <a:solidFill>
                  <a:srgbClr val="161616"/>
                </a:solidFill>
                <a:highlight>
                  <a:schemeClr val="lt1"/>
                </a:highlight>
                <a:latin typeface="Georgia"/>
                <a:ea typeface="Georgia"/>
                <a:cs typeface="Georgia"/>
                <a:sym typeface="Georgia"/>
              </a:rPr>
              <a:t>I told it not, my wrath did </a:t>
            </a:r>
            <a:r>
              <a:rPr lang="en" sz="1500">
                <a:solidFill>
                  <a:srgbClr val="222222"/>
                </a:solidFill>
                <a:highlight>
                  <a:schemeClr val="lt1"/>
                </a:highlight>
                <a:latin typeface="Georgia"/>
                <a:ea typeface="Georgia"/>
                <a:cs typeface="Georgia"/>
                <a:sym typeface="Georgia"/>
              </a:rPr>
              <a:t>grow.</a:t>
            </a:r>
            <a:endParaRPr sz="1500">
              <a:solidFill>
                <a:srgbClr val="222222"/>
              </a:solidFill>
              <a:highlight>
                <a:schemeClr val="lt1"/>
              </a:highlight>
              <a:latin typeface="Georgia"/>
              <a:ea typeface="Georgia"/>
              <a:cs typeface="Georgia"/>
              <a:sym typeface="Georgia"/>
            </a:endParaRPr>
          </a:p>
          <a:p>
            <a:pPr indent="-323850" lvl="0" marL="457200" rtl="0" algn="l">
              <a:lnSpc>
                <a:spcPct val="150000"/>
              </a:lnSpc>
              <a:spcBef>
                <a:spcPts val="0"/>
              </a:spcBef>
              <a:spcAft>
                <a:spcPts val="0"/>
              </a:spcAft>
              <a:buSzPts val="1500"/>
              <a:buFont typeface="Georgia"/>
              <a:buAutoNum type="arabicPeriod"/>
            </a:pPr>
            <a:r>
              <a:rPr lang="en" sz="1500">
                <a:highlight>
                  <a:srgbClr val="FFFFFF"/>
                </a:highlight>
                <a:latin typeface="Georgia"/>
                <a:ea typeface="Georgia"/>
                <a:cs typeface="Georgia"/>
                <a:sym typeface="Georgia"/>
              </a:rPr>
              <a:t>They cannot look out far. / They cannot look in deep. / But when was that ever a bar. / To any watch they keep?"</a:t>
            </a:r>
            <a:endParaRPr sz="1500">
              <a:highlight>
                <a:srgbClr val="FFFFFF"/>
              </a:highlight>
              <a:latin typeface="Georgia"/>
              <a:ea typeface="Georgia"/>
              <a:cs typeface="Georgia"/>
              <a:sym typeface="Georgia"/>
            </a:endParaRPr>
          </a:p>
          <a:p>
            <a:pPr indent="-323850" lvl="0" marL="457200" rtl="0" algn="l">
              <a:lnSpc>
                <a:spcPct val="150000"/>
              </a:lnSpc>
              <a:spcBef>
                <a:spcPts val="0"/>
              </a:spcBef>
              <a:spcAft>
                <a:spcPts val="0"/>
              </a:spcAft>
              <a:buSzPts val="1500"/>
              <a:buFont typeface="Georgia"/>
              <a:buAutoNum type="arabicPeriod"/>
            </a:pPr>
            <a:r>
              <a:rPr lang="en" sz="1500">
                <a:solidFill>
                  <a:srgbClr val="161616"/>
                </a:solidFill>
                <a:highlight>
                  <a:srgbClr val="FFFFFF"/>
                </a:highlight>
                <a:latin typeface="Georgia"/>
                <a:ea typeface="Georgia"/>
                <a:cs typeface="Georgia"/>
                <a:sym typeface="Georgia"/>
              </a:rPr>
              <a:t>Here take my picture; though I bid </a:t>
            </a:r>
            <a:r>
              <a:rPr lang="en" sz="1500">
                <a:solidFill>
                  <a:srgbClr val="222222"/>
                </a:solidFill>
                <a:highlight>
                  <a:schemeClr val="lt1"/>
                </a:highlight>
                <a:latin typeface="Georgia"/>
                <a:ea typeface="Georgia"/>
                <a:cs typeface="Georgia"/>
                <a:sym typeface="Georgia"/>
              </a:rPr>
              <a:t>farewell. / </a:t>
            </a:r>
            <a:r>
              <a:rPr lang="en" sz="1500">
                <a:solidFill>
                  <a:srgbClr val="161616"/>
                </a:solidFill>
                <a:highlight>
                  <a:schemeClr val="lt1"/>
                </a:highlight>
                <a:latin typeface="Georgia"/>
                <a:ea typeface="Georgia"/>
                <a:cs typeface="Georgia"/>
                <a:sym typeface="Georgia"/>
              </a:rPr>
              <a:t>Thine, in my heart, where my soul dwells, shall </a:t>
            </a:r>
            <a:r>
              <a:rPr lang="en" sz="1500">
                <a:solidFill>
                  <a:srgbClr val="222222"/>
                </a:solidFill>
                <a:highlight>
                  <a:schemeClr val="lt1"/>
                </a:highlight>
                <a:latin typeface="Georgia"/>
                <a:ea typeface="Georgia"/>
                <a:cs typeface="Georgia"/>
                <a:sym typeface="Georgia"/>
              </a:rPr>
              <a:t>dwell. / </a:t>
            </a:r>
            <a:r>
              <a:rPr lang="en" sz="1500">
                <a:solidFill>
                  <a:srgbClr val="161616"/>
                </a:solidFill>
                <a:highlight>
                  <a:schemeClr val="lt1"/>
                </a:highlight>
                <a:latin typeface="Georgia"/>
                <a:ea typeface="Georgia"/>
                <a:cs typeface="Georgia"/>
                <a:sym typeface="Georgia"/>
              </a:rPr>
              <a:t>Tis like me now, but I dead, ’twill be. / When we are shadows both, than ’twas </a:t>
            </a:r>
            <a:r>
              <a:rPr lang="en" sz="1500">
                <a:solidFill>
                  <a:srgbClr val="222222"/>
                </a:solidFill>
                <a:highlight>
                  <a:schemeClr val="lt1"/>
                </a:highlight>
                <a:latin typeface="Georgia"/>
                <a:ea typeface="Georgia"/>
                <a:cs typeface="Georgia"/>
                <a:sym typeface="Georgia"/>
              </a:rPr>
              <a:t>before. </a:t>
            </a:r>
            <a:endParaRPr sz="1500">
              <a:solidFill>
                <a:srgbClr val="222222"/>
              </a:solidFill>
              <a:highlight>
                <a:schemeClr val="lt1"/>
              </a:highlight>
              <a:latin typeface="Georgia"/>
              <a:ea typeface="Georgia"/>
              <a:cs typeface="Georgia"/>
              <a:sym typeface="Georgia"/>
            </a:endParaRPr>
          </a:p>
          <a:p>
            <a:pPr indent="-323850" lvl="0" marL="457200" rtl="0" algn="l">
              <a:lnSpc>
                <a:spcPct val="150000"/>
              </a:lnSpc>
              <a:spcBef>
                <a:spcPts val="0"/>
              </a:spcBef>
              <a:spcAft>
                <a:spcPts val="0"/>
              </a:spcAft>
              <a:buSzPts val="1500"/>
              <a:buFont typeface="Georgia"/>
              <a:buAutoNum type="arabicPeriod"/>
            </a:pPr>
            <a:r>
              <a:rPr lang="en" sz="1500">
                <a:highlight>
                  <a:srgbClr val="FFFFFF"/>
                </a:highlight>
                <a:latin typeface="Georgia"/>
                <a:ea typeface="Georgia"/>
                <a:cs typeface="Georgia"/>
                <a:sym typeface="Georgia"/>
              </a:rPr>
              <a:t>The land may vary more; / But wherever the truth may be- / The water comes ashore, / And the people look at the sea.</a:t>
            </a:r>
            <a:endParaRPr sz="1500">
              <a:highlight>
                <a:srgbClr val="FFFFFF"/>
              </a:highlight>
              <a:latin typeface="Georgia"/>
              <a:ea typeface="Georgia"/>
              <a:cs typeface="Georgia"/>
              <a:sym typeface="Georgia"/>
            </a:endParaRPr>
          </a:p>
          <a:p>
            <a:pPr indent="-323850" lvl="0" marL="457200" rtl="0" algn="l">
              <a:lnSpc>
                <a:spcPct val="150000"/>
              </a:lnSpc>
              <a:spcBef>
                <a:spcPts val="0"/>
              </a:spcBef>
              <a:spcAft>
                <a:spcPts val="0"/>
              </a:spcAft>
              <a:buSzPts val="1500"/>
              <a:buFont typeface="Georgia"/>
              <a:buAutoNum type="arabicPeriod"/>
            </a:pPr>
            <a:r>
              <a:rPr lang="en" sz="1500">
                <a:highlight>
                  <a:srgbClr val="FFFFFF"/>
                </a:highlight>
                <a:latin typeface="Georgia"/>
                <a:ea typeface="Georgia"/>
                <a:cs typeface="Georgia"/>
                <a:sym typeface="Georgia"/>
              </a:rPr>
              <a:t>As long as it takes to pass. / A ship keeps raising its hull; / The wetter ground like glass. / Reflects a standing gull.</a:t>
            </a:r>
            <a:endParaRPr sz="1500">
              <a:highlight>
                <a:srgbClr val="FFFFFF"/>
              </a:highlight>
              <a:latin typeface="Georgia"/>
              <a:ea typeface="Georgia"/>
              <a:cs typeface="Georgia"/>
              <a:sym typeface="Georgia"/>
            </a:endParaRPr>
          </a:p>
          <a:p>
            <a:pPr indent="-323850" lvl="0" marL="457200" rtl="0" algn="l">
              <a:lnSpc>
                <a:spcPct val="150000"/>
              </a:lnSpc>
              <a:spcBef>
                <a:spcPts val="0"/>
              </a:spcBef>
              <a:spcAft>
                <a:spcPts val="0"/>
              </a:spcAft>
              <a:buSzPts val="1500"/>
              <a:buFont typeface="Georgia"/>
              <a:buAutoNum type="arabicPeriod"/>
            </a:pPr>
            <a:r>
              <a:rPr lang="en" sz="1500">
                <a:solidFill>
                  <a:srgbClr val="161616"/>
                </a:solidFill>
                <a:highlight>
                  <a:schemeClr val="lt1"/>
                </a:highlight>
                <a:latin typeface="Georgia"/>
                <a:ea typeface="Georgia"/>
                <a:cs typeface="Georgia"/>
                <a:sym typeface="Georgia"/>
              </a:rPr>
              <a:t>I have a little shadow that goes out with </a:t>
            </a:r>
            <a:r>
              <a:rPr lang="en" sz="1500">
                <a:solidFill>
                  <a:srgbClr val="222222"/>
                </a:solidFill>
                <a:highlight>
                  <a:schemeClr val="lt1"/>
                </a:highlight>
                <a:latin typeface="Georgia"/>
                <a:ea typeface="Georgia"/>
                <a:cs typeface="Georgia"/>
                <a:sym typeface="Georgia"/>
              </a:rPr>
              <a:t>me, / </a:t>
            </a:r>
            <a:r>
              <a:rPr lang="en" sz="1500">
                <a:solidFill>
                  <a:srgbClr val="161616"/>
                </a:solidFill>
                <a:highlight>
                  <a:schemeClr val="lt1"/>
                </a:highlight>
                <a:latin typeface="Georgia"/>
                <a:ea typeface="Georgia"/>
                <a:cs typeface="Georgia"/>
                <a:sym typeface="Georgia"/>
              </a:rPr>
              <a:t>And what can be the use of him is more than I can </a:t>
            </a:r>
            <a:r>
              <a:rPr lang="en" sz="1500">
                <a:solidFill>
                  <a:srgbClr val="222222"/>
                </a:solidFill>
                <a:highlight>
                  <a:schemeClr val="lt1"/>
                </a:highlight>
                <a:latin typeface="Georgia"/>
                <a:ea typeface="Georgia"/>
                <a:cs typeface="Georgia"/>
                <a:sym typeface="Georgia"/>
              </a:rPr>
              <a:t>see. </a:t>
            </a:r>
            <a:r>
              <a:rPr b="1" lang="en" sz="1500">
                <a:solidFill>
                  <a:srgbClr val="222222"/>
                </a:solidFill>
                <a:highlight>
                  <a:schemeClr val="lt1"/>
                </a:highlight>
                <a:latin typeface="Georgia"/>
                <a:ea typeface="Georgia"/>
                <a:cs typeface="Georgia"/>
                <a:sym typeface="Georgia"/>
              </a:rPr>
              <a:t>/ </a:t>
            </a:r>
            <a:r>
              <a:rPr lang="en" sz="1500">
                <a:solidFill>
                  <a:srgbClr val="161616"/>
                </a:solidFill>
                <a:highlight>
                  <a:schemeClr val="lt1"/>
                </a:highlight>
                <a:latin typeface="Georgia"/>
                <a:ea typeface="Georgia"/>
                <a:cs typeface="Georgia"/>
                <a:sym typeface="Georgia"/>
              </a:rPr>
              <a:t>He is like me from the heels up to the </a:t>
            </a:r>
            <a:r>
              <a:rPr lang="en" sz="1500">
                <a:solidFill>
                  <a:srgbClr val="222222"/>
                </a:solidFill>
                <a:highlight>
                  <a:schemeClr val="lt1"/>
                </a:highlight>
                <a:latin typeface="Georgia"/>
                <a:ea typeface="Georgia"/>
                <a:cs typeface="Georgia"/>
                <a:sym typeface="Georgia"/>
              </a:rPr>
              <a:t>head; </a:t>
            </a:r>
            <a:r>
              <a:rPr b="1" lang="en" sz="1500">
                <a:solidFill>
                  <a:srgbClr val="222222"/>
                </a:solidFill>
                <a:highlight>
                  <a:schemeClr val="lt1"/>
                </a:highlight>
                <a:latin typeface="Georgia"/>
                <a:ea typeface="Georgia"/>
                <a:cs typeface="Georgia"/>
                <a:sym typeface="Georgia"/>
              </a:rPr>
              <a:t>/ </a:t>
            </a:r>
            <a:r>
              <a:rPr lang="en" sz="1500">
                <a:solidFill>
                  <a:srgbClr val="161616"/>
                </a:solidFill>
                <a:highlight>
                  <a:schemeClr val="lt1"/>
                </a:highlight>
                <a:latin typeface="Georgia"/>
                <a:ea typeface="Georgia"/>
                <a:cs typeface="Georgia"/>
                <a:sym typeface="Georgia"/>
              </a:rPr>
              <a:t>And I see him jump, when I jump into my </a:t>
            </a:r>
            <a:r>
              <a:rPr lang="en" sz="1500">
                <a:solidFill>
                  <a:srgbClr val="222222"/>
                </a:solidFill>
                <a:highlight>
                  <a:schemeClr val="lt1"/>
                </a:highlight>
                <a:latin typeface="Georgia"/>
                <a:ea typeface="Georgia"/>
                <a:cs typeface="Georgia"/>
                <a:sym typeface="Georgia"/>
              </a:rPr>
              <a:t>bed.</a:t>
            </a:r>
            <a:endParaRPr sz="1500">
              <a:solidFill>
                <a:srgbClr val="222222"/>
              </a:solidFill>
              <a:highlight>
                <a:schemeClr val="lt1"/>
              </a:highlight>
              <a:latin typeface="Georgia"/>
              <a:ea typeface="Georgia"/>
              <a:cs typeface="Georgia"/>
              <a:sym typeface="Georgia"/>
            </a:endParaRPr>
          </a:p>
          <a:p>
            <a:pPr indent="-323850" lvl="0" marL="457200" rtl="0" algn="l">
              <a:lnSpc>
                <a:spcPct val="150000"/>
              </a:lnSpc>
              <a:spcBef>
                <a:spcPts val="0"/>
              </a:spcBef>
              <a:spcAft>
                <a:spcPts val="0"/>
              </a:spcAft>
              <a:buSzPts val="1500"/>
              <a:buFont typeface="Georgia"/>
              <a:buAutoNum type="arabicPeriod"/>
            </a:pPr>
            <a:r>
              <a:rPr lang="en" sz="1500">
                <a:highlight>
                  <a:srgbClr val="FFFFFF"/>
                </a:highlight>
                <a:latin typeface="Georgia"/>
                <a:ea typeface="Georgia"/>
                <a:cs typeface="Georgia"/>
                <a:sym typeface="Georgia"/>
              </a:rPr>
              <a:t>The people along the sand. / All turn and look one way. / They turn their back on the land. / They look at the sea all day.</a:t>
            </a:r>
            <a:endParaRPr sz="1500">
              <a:highlight>
                <a:schemeClr val="lt1"/>
              </a:highlight>
              <a:latin typeface="Georgia"/>
              <a:ea typeface="Georgia"/>
              <a:cs typeface="Georgia"/>
              <a:sym typeface="Georgia"/>
            </a:endParaRPr>
          </a:p>
          <a:p>
            <a:pPr indent="0" lvl="0" marL="457200" rtl="0" algn="l">
              <a:lnSpc>
                <a:spcPct val="150000"/>
              </a:lnSpc>
              <a:spcBef>
                <a:spcPts val="800"/>
              </a:spcBef>
              <a:spcAft>
                <a:spcPts val="800"/>
              </a:spcAft>
              <a:buNone/>
            </a:pPr>
            <a:r>
              <a:t/>
            </a:r>
            <a:endParaRPr sz="1500">
              <a:highlight>
                <a:srgbClr val="FFFFFF"/>
              </a:highlight>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2" name="Google Shape;112;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Create 8 of your own rhyme schemes just like the ones in the previous slide with the context being about spooky mysteries.</a:t>
            </a:r>
            <a:endParaRPr sz="1800"/>
          </a:p>
        </p:txBody>
      </p:sp>
      <p:pic>
        <p:nvPicPr>
          <p:cNvPr id="113" name="Google Shape;113;p19"/>
          <p:cNvPicPr preferRelativeResize="0"/>
          <p:nvPr/>
        </p:nvPicPr>
        <p:blipFill>
          <a:blip r:embed="rId3">
            <a:alphaModFix/>
          </a:blip>
          <a:stretch>
            <a:fillRect/>
          </a:stretch>
        </p:blipFill>
        <p:spPr>
          <a:xfrm>
            <a:off x="4116775" y="1322900"/>
            <a:ext cx="3830476" cy="264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19" name="Google Shape;119;p20"/>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Look at this </a:t>
            </a:r>
            <a:r>
              <a:rPr lang="en" sz="1800" u="sng">
                <a:solidFill>
                  <a:schemeClr val="hlink"/>
                </a:solidFill>
                <a:hlinkClick r:id="rId3"/>
              </a:rPr>
              <a:t>link</a:t>
            </a:r>
            <a:r>
              <a:rPr lang="en" sz="1800"/>
              <a:t> about short stories to read online.</a:t>
            </a:r>
            <a:endParaRPr sz="1800"/>
          </a:p>
          <a:p>
            <a:pPr indent="0" lvl="0" marL="0" rtl="0" algn="l">
              <a:spcBef>
                <a:spcPts val="1200"/>
              </a:spcBef>
              <a:spcAft>
                <a:spcPts val="1200"/>
              </a:spcAft>
              <a:buNone/>
            </a:pPr>
            <a:r>
              <a:rPr lang="en" sz="1800"/>
              <a:t>Choose one short story and write it in the style of a rhyme scheme rather than the way it is originally written.</a:t>
            </a:r>
            <a:endParaRPr sz="1800"/>
          </a:p>
        </p:txBody>
      </p:sp>
      <p:pic>
        <p:nvPicPr>
          <p:cNvPr id="120" name="Google Shape;120;p20"/>
          <p:cNvPicPr preferRelativeResize="0"/>
          <p:nvPr/>
        </p:nvPicPr>
        <p:blipFill>
          <a:blip r:embed="rId4">
            <a:alphaModFix/>
          </a:blip>
          <a:stretch>
            <a:fillRect/>
          </a:stretch>
        </p:blipFill>
        <p:spPr>
          <a:xfrm>
            <a:off x="4459325" y="1405000"/>
            <a:ext cx="3176499" cy="246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26" name="Google Shape;126;p2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sz="1400">
                <a:solidFill>
                  <a:srgbClr val="595959"/>
                </a:solidFill>
                <a:latin typeface="Arial"/>
                <a:ea typeface="Arial"/>
                <a:cs typeface="Arial"/>
                <a:sym typeface="Arial"/>
              </a:rPr>
              <a:t>Draw, label and colour what you have written about to </a:t>
            </a:r>
            <a:r>
              <a:rPr b="1" lang="en" sz="1800" u="sng">
                <a:solidFill>
                  <a:srgbClr val="1C1C1C"/>
                </a:solidFill>
                <a:latin typeface="Arial"/>
                <a:ea typeface="Arial"/>
                <a:cs typeface="Arial"/>
                <a:sym typeface="Arial"/>
              </a:rPr>
              <a:t>AT LEAST A YEAR NINE STANDARD</a:t>
            </a:r>
            <a:r>
              <a:rPr lang="en"/>
              <a:t>.</a:t>
            </a:r>
            <a:endParaRPr/>
          </a:p>
        </p:txBody>
      </p:sp>
      <p:pic>
        <p:nvPicPr>
          <p:cNvPr id="127" name="Google Shape;127;p21"/>
          <p:cNvPicPr preferRelativeResize="0"/>
          <p:nvPr/>
        </p:nvPicPr>
        <p:blipFill>
          <a:blip r:embed="rId3">
            <a:alphaModFix/>
          </a:blip>
          <a:stretch>
            <a:fillRect/>
          </a:stretch>
        </p:blipFill>
        <p:spPr>
          <a:xfrm>
            <a:off x="4410450" y="1319475"/>
            <a:ext cx="3506375" cy="2687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