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5"/>
    <p:sldMasterId id="2147483675" r:id="rId6"/>
    <p:sldMasterId id="2147483676" r:id="rId7"/>
  </p:sldMasterIdLst>
  <p:notesMasterIdLst>
    <p:notesMasterId r:id="rId8"/>
  </p:notesMasterIdLst>
  <p:sldIdLst>
    <p:sldId id="256" r:id="rId9"/>
    <p:sldId id="257" r:id="rId10"/>
    <p:sldId id="258" r:id="rId11"/>
    <p:sldId id="259" r:id="rId12"/>
    <p:sldId id="260" r:id="rId13"/>
    <p:sldId id="261" r:id="rId14"/>
    <p:sldId id="262" r:id="rId15"/>
    <p:sldId id="263" r:id="rId16"/>
  </p:sldIdLst>
  <p:sldSz cy="5143500" cx="9144000"/>
  <p:notesSz cx="6858000" cy="9144000"/>
  <p:embeddedFontLst>
    <p:embeddedFont>
      <p:font typeface="Raleway"/>
      <p:regular r:id="rId17"/>
      <p:bold r:id="rId18"/>
      <p:italic r:id="rId19"/>
      <p:boldItalic r:id="rId20"/>
    </p:embeddedFont>
    <p:embeddedFont>
      <p:font typeface="Lato"/>
      <p:regular r:id="rId21"/>
      <p:bold r:id="rId22"/>
      <p:italic r:id="rId23"/>
      <p:boldItalic r:id="rId24"/>
    </p:embeddedFont>
    <p:embeddedFont>
      <p:font typeface="Comfortaa"/>
      <p:regular r:id="rId25"/>
      <p:bold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8266E98-8ACC-4EE7-80B2-99FF436C5D6A}">
  <a:tblStyle styleId="{08266E98-8ACC-4EE7-80B2-99FF436C5D6A}"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Raleway-boldItalic.fntdata"/><Relationship Id="rId22" Type="http://schemas.openxmlformats.org/officeDocument/2006/relationships/font" Target="fonts/Lato-bold.fntdata"/><Relationship Id="rId21" Type="http://schemas.openxmlformats.org/officeDocument/2006/relationships/font" Target="fonts/Lato-regular.fntdata"/><Relationship Id="rId24" Type="http://schemas.openxmlformats.org/officeDocument/2006/relationships/font" Target="fonts/Lato-boldItalic.fntdata"/><Relationship Id="rId23" Type="http://schemas.openxmlformats.org/officeDocument/2006/relationships/font" Target="fonts/Lato-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font" Target="fonts/Comfortaa-bold.fntdata"/><Relationship Id="rId25" Type="http://schemas.openxmlformats.org/officeDocument/2006/relationships/font" Target="fonts/Comfortaa-regular.fntdata"/><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slideMaster" Target="slideMasters/slideMaster3.xml"/><Relationship Id="rId8" Type="http://schemas.openxmlformats.org/officeDocument/2006/relationships/notesMaster" Target="notesMasters/notesMaster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font" Target="fonts/Raleway-regular.fntdata"/><Relationship Id="rId16" Type="http://schemas.openxmlformats.org/officeDocument/2006/relationships/slide" Target="slides/slide8.xml"/><Relationship Id="rId19" Type="http://schemas.openxmlformats.org/officeDocument/2006/relationships/font" Target="fonts/Raleway-italic.fntdata"/><Relationship Id="rId18" Type="http://schemas.openxmlformats.org/officeDocument/2006/relationships/font" Target="fonts/Raleway-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ebb18185c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ebb18185c1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ebb18185c1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ebb18185c1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ebb18185c1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ebb18185c1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ebb18185c1_0_2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ebb18185c1_0_2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ebb18185c1_0_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ebb18185c1_0_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2ebb18185c1_0_3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ebb18185c1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ebb18185c1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ebb18185c1_0_8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7" name="Google Shape;227;g2ebb18185c1_0_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2ebb18185c1_0_8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2ebb18185c1_0_8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3.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5.png"/><Relationship Id="rId5"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d5e5r9h4u8k" TargetMode="Externa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0" Type="http://schemas.openxmlformats.org/officeDocument/2006/relationships/image" Target="../media/image21.png"/><Relationship Id="rId11" Type="http://schemas.openxmlformats.org/officeDocument/2006/relationships/image" Target="../media/image29.png"/><Relationship Id="rId22" Type="http://schemas.openxmlformats.org/officeDocument/2006/relationships/image" Target="../media/image30.png"/><Relationship Id="rId10" Type="http://schemas.openxmlformats.org/officeDocument/2006/relationships/image" Target="../media/image17.png"/><Relationship Id="rId21" Type="http://schemas.openxmlformats.org/officeDocument/2006/relationships/image" Target="../media/image27.jpg"/><Relationship Id="rId13" Type="http://schemas.openxmlformats.org/officeDocument/2006/relationships/image" Target="../media/image24.png"/><Relationship Id="rId12" Type="http://schemas.openxmlformats.org/officeDocument/2006/relationships/image" Target="../media/image19.png"/><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0.jpg"/><Relationship Id="rId9" Type="http://schemas.openxmlformats.org/officeDocument/2006/relationships/image" Target="../media/image15.jpg"/><Relationship Id="rId15" Type="http://schemas.openxmlformats.org/officeDocument/2006/relationships/image" Target="../media/image20.png"/><Relationship Id="rId14" Type="http://schemas.openxmlformats.org/officeDocument/2006/relationships/image" Target="../media/image26.png"/><Relationship Id="rId17" Type="http://schemas.openxmlformats.org/officeDocument/2006/relationships/image" Target="../media/image22.jpg"/><Relationship Id="rId16" Type="http://schemas.openxmlformats.org/officeDocument/2006/relationships/image" Target="../media/image16.jpg"/><Relationship Id="rId5" Type="http://schemas.openxmlformats.org/officeDocument/2006/relationships/image" Target="../media/image7.jpg"/><Relationship Id="rId19" Type="http://schemas.openxmlformats.org/officeDocument/2006/relationships/image" Target="../media/image23.png"/><Relationship Id="rId6" Type="http://schemas.openxmlformats.org/officeDocument/2006/relationships/image" Target="../media/image13.jpg"/><Relationship Id="rId18" Type="http://schemas.openxmlformats.org/officeDocument/2006/relationships/image" Target="../media/image18.jpg"/><Relationship Id="rId7" Type="http://schemas.openxmlformats.org/officeDocument/2006/relationships/image" Target="../media/image14.jpg"/><Relationship Id="rId8" Type="http://schemas.openxmlformats.org/officeDocument/2006/relationships/image" Target="../media/image1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image" Target="../media/image2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teara.govt.nz/en/ranginui-the-sky/print" TargetMode="External"/><Relationship Id="rId4" Type="http://schemas.openxmlformats.org/officeDocument/2006/relationships/hyperlink" Target="https://teara.govt.nz/en/papatuanuku-the-land" TargetMode="External"/><Relationship Id="rId5"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3281200" y="0"/>
            <a:ext cx="4355100" cy="2031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3000">
                <a:solidFill>
                  <a:schemeClr val="dk1"/>
                </a:solidFill>
                <a:latin typeface="Trebuchet MS"/>
                <a:ea typeface="Trebuchet MS"/>
                <a:cs typeface="Trebuchet MS"/>
                <a:sym typeface="Trebuchet MS"/>
              </a:rPr>
              <a:t>Significance </a:t>
            </a:r>
            <a:r>
              <a:rPr lang="en" sz="3000">
                <a:solidFill>
                  <a:schemeClr val="dk1"/>
                </a:solidFill>
                <a:latin typeface="Trebuchet MS"/>
                <a:ea typeface="Trebuchet MS"/>
                <a:cs typeface="Trebuchet MS"/>
                <a:sym typeface="Trebuchet MS"/>
              </a:rPr>
              <a:t>of Ranginui and </a:t>
            </a:r>
            <a:r>
              <a:rPr lang="en" sz="3000">
                <a:solidFill>
                  <a:schemeClr val="dk1"/>
                </a:solidFill>
                <a:latin typeface="Trebuchet MS"/>
                <a:ea typeface="Trebuchet MS"/>
                <a:cs typeface="Trebuchet MS"/>
                <a:sym typeface="Trebuchet MS"/>
              </a:rPr>
              <a:t>Papatūanuku</a:t>
            </a:r>
            <a:r>
              <a:rPr lang="en" sz="3000">
                <a:solidFill>
                  <a:schemeClr val="dk1"/>
                </a:solidFill>
                <a:latin typeface="Trebuchet MS"/>
                <a:ea typeface="Trebuchet MS"/>
                <a:cs typeface="Trebuchet MS"/>
                <a:sym typeface="Trebuchet MS"/>
              </a:rPr>
              <a:t>.</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ctr">
              <a:spcBef>
                <a:spcPts val="0"/>
              </a:spcBef>
              <a:spcAft>
                <a:spcPts val="0"/>
              </a:spcAft>
              <a:buNone/>
            </a:pPr>
            <a:r>
              <a:rPr lang="en" sz="3000">
                <a:solidFill>
                  <a:schemeClr val="dk1"/>
                </a:solidFill>
                <a:latin typeface="Comfortaa"/>
                <a:ea typeface="Comfortaa"/>
                <a:cs typeface="Comfortaa"/>
                <a:sym typeface="Comfortaa"/>
              </a:rPr>
              <a:t>Lesson 3</a:t>
            </a:r>
            <a:endParaRPr/>
          </a:p>
        </p:txBody>
      </p:sp>
      <p:pic>
        <p:nvPicPr>
          <p:cNvPr id="149" name="Google Shape;149;p30"/>
          <p:cNvPicPr preferRelativeResize="0"/>
          <p:nvPr/>
        </p:nvPicPr>
        <p:blipFill>
          <a:blip r:embed="rId3">
            <a:alphaModFix/>
          </a:blip>
          <a:stretch>
            <a:fillRect/>
          </a:stretch>
        </p:blipFill>
        <p:spPr>
          <a:xfrm>
            <a:off x="152400" y="1749525"/>
            <a:ext cx="2764225" cy="3275725"/>
          </a:xfrm>
          <a:prstGeom prst="rect">
            <a:avLst/>
          </a:prstGeom>
          <a:noFill/>
          <a:ln>
            <a:noFill/>
          </a:ln>
        </p:spPr>
      </p:pic>
      <p:pic>
        <p:nvPicPr>
          <p:cNvPr id="150" name="Google Shape;150;p30"/>
          <p:cNvPicPr preferRelativeResize="0"/>
          <p:nvPr/>
        </p:nvPicPr>
        <p:blipFill>
          <a:blip r:embed="rId4">
            <a:alphaModFix/>
          </a:blip>
          <a:stretch>
            <a:fillRect/>
          </a:stretch>
        </p:blipFill>
        <p:spPr>
          <a:xfrm>
            <a:off x="3064425" y="2184300"/>
            <a:ext cx="2906775" cy="2840950"/>
          </a:xfrm>
          <a:prstGeom prst="rect">
            <a:avLst/>
          </a:prstGeom>
          <a:noFill/>
          <a:ln>
            <a:noFill/>
          </a:ln>
        </p:spPr>
      </p:pic>
      <p:pic>
        <p:nvPicPr>
          <p:cNvPr id="151" name="Google Shape;151;p30"/>
          <p:cNvPicPr preferRelativeResize="0"/>
          <p:nvPr/>
        </p:nvPicPr>
        <p:blipFill>
          <a:blip r:embed="rId5">
            <a:alphaModFix/>
          </a:blip>
          <a:stretch>
            <a:fillRect/>
          </a:stretch>
        </p:blipFill>
        <p:spPr>
          <a:xfrm>
            <a:off x="6123600" y="2184300"/>
            <a:ext cx="2868000" cy="28409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Land, Water &amp; Sky</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where the land, water and sky meet.</a:t>
            </a:r>
            <a:endParaRPr/>
          </a:p>
        </p:txBody>
      </p:sp>
      <p:pic>
        <p:nvPicPr>
          <p:cNvPr id="158" name="Google Shape;158;p31"/>
          <p:cNvPicPr preferRelativeResize="0"/>
          <p:nvPr/>
        </p:nvPicPr>
        <p:blipFill>
          <a:blip r:embed="rId4">
            <a:alphaModFix/>
          </a:blip>
          <a:stretch>
            <a:fillRect/>
          </a:stretch>
        </p:blipFill>
        <p:spPr>
          <a:xfrm>
            <a:off x="4010350" y="1311300"/>
            <a:ext cx="4100449" cy="264977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Ranginui and Papatuanuku are very important to the Maori people</a:t>
            </a:r>
            <a:r>
              <a:rPr lang="en"/>
              <a:t>.</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Everything in the universe came from Ranginui and Papatuanuku</a:t>
            </a:r>
            <a:r>
              <a:rPr lang="en"/>
              <a:t>.</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3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Earth And</a:t>
            </a:r>
            <a:r>
              <a:rPr b="1" lang="en" sz="1800">
                <a:solidFill>
                  <a:schemeClr val="dk1"/>
                </a:solidFill>
                <a:latin typeface="Lato"/>
                <a:ea typeface="Lato"/>
                <a:cs typeface="Lato"/>
                <a:sym typeface="Lato"/>
              </a:rPr>
              <a:t> Sky</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 earth and sky both have very important roles for everybody.</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Even though they are separated Maori worshipped both Ranginui and Papatuanuku a lot.</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 (MILD)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Choose 3 things (right) that the earth and sky both supply and not separately.</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 </a:t>
            </a:r>
            <a:endParaRPr sz="1800">
              <a:solidFill>
                <a:schemeClr val="dk1"/>
              </a:solidFill>
              <a:latin typeface="Lato"/>
              <a:ea typeface="Lato"/>
              <a:cs typeface="Lato"/>
              <a:sym typeface="Lato"/>
            </a:endParaRPr>
          </a:p>
        </p:txBody>
      </p:sp>
      <p:graphicFrame>
        <p:nvGraphicFramePr>
          <p:cNvPr id="184" name="Google Shape;184;p35"/>
          <p:cNvGraphicFramePr/>
          <p:nvPr/>
        </p:nvGraphicFramePr>
        <p:xfrm>
          <a:off x="3059650" y="40075"/>
          <a:ext cx="3000000" cy="3000000"/>
        </p:xfrm>
        <a:graphic>
          <a:graphicData uri="http://schemas.openxmlformats.org/drawingml/2006/table">
            <a:tbl>
              <a:tblPr>
                <a:noFill/>
                <a:tableStyleId>{08266E98-8ACC-4EE7-80B2-99FF436C5D6A}</a:tableStyleId>
              </a:tblPr>
              <a:tblGrid>
                <a:gridCol w="1432575"/>
                <a:gridCol w="1432575"/>
                <a:gridCol w="1432575"/>
                <a:gridCol w="1432575"/>
              </a:tblGrid>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38100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95745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918250">
                <a:tc>
                  <a:txBody>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85" name="Google Shape;185;p35"/>
          <p:cNvPicPr preferRelativeResize="0"/>
          <p:nvPr/>
        </p:nvPicPr>
        <p:blipFill>
          <a:blip r:embed="rId3">
            <a:alphaModFix/>
          </a:blip>
          <a:stretch>
            <a:fillRect/>
          </a:stretch>
        </p:blipFill>
        <p:spPr>
          <a:xfrm>
            <a:off x="7535075" y="108050"/>
            <a:ext cx="1101050" cy="680225"/>
          </a:xfrm>
          <a:prstGeom prst="rect">
            <a:avLst/>
          </a:prstGeom>
          <a:noFill/>
          <a:ln>
            <a:noFill/>
          </a:ln>
        </p:spPr>
      </p:pic>
      <p:sp>
        <p:nvSpPr>
          <p:cNvPr id="186" name="Google Shape;186;p35"/>
          <p:cNvSpPr txBox="1"/>
          <p:nvPr/>
        </p:nvSpPr>
        <p:spPr>
          <a:xfrm>
            <a:off x="7705401" y="679875"/>
            <a:ext cx="6954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Heat</a:t>
            </a:r>
            <a:endParaRPr sz="1800">
              <a:solidFill>
                <a:srgbClr val="595959"/>
              </a:solidFill>
            </a:endParaRPr>
          </a:p>
        </p:txBody>
      </p:sp>
      <p:pic>
        <p:nvPicPr>
          <p:cNvPr id="187" name="Google Shape;187;p35" title="Soil Texture Free Stock Photo - Public Domain Pictures"/>
          <p:cNvPicPr preferRelativeResize="0"/>
          <p:nvPr/>
        </p:nvPicPr>
        <p:blipFill>
          <a:blip r:embed="rId4">
            <a:alphaModFix/>
          </a:blip>
          <a:stretch>
            <a:fillRect/>
          </a:stretch>
        </p:blipFill>
        <p:spPr>
          <a:xfrm>
            <a:off x="3194450" y="80975"/>
            <a:ext cx="1166025" cy="680225"/>
          </a:xfrm>
          <a:prstGeom prst="rect">
            <a:avLst/>
          </a:prstGeom>
          <a:noFill/>
          <a:ln>
            <a:noFill/>
          </a:ln>
        </p:spPr>
      </p:pic>
      <p:sp>
        <p:nvSpPr>
          <p:cNvPr id="188" name="Google Shape;188;p35"/>
          <p:cNvSpPr txBox="1"/>
          <p:nvPr/>
        </p:nvSpPr>
        <p:spPr>
          <a:xfrm>
            <a:off x="3473025" y="67987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Soil</a:t>
            </a:r>
            <a:endParaRPr/>
          </a:p>
        </p:txBody>
      </p:sp>
      <p:pic>
        <p:nvPicPr>
          <p:cNvPr id="189" name="Google Shape;189;p35" title="Managing Resilient Forests. A Regional Initiative (U.S. National ..."/>
          <p:cNvPicPr preferRelativeResize="0"/>
          <p:nvPr/>
        </p:nvPicPr>
        <p:blipFill>
          <a:blip r:embed="rId5">
            <a:alphaModFix/>
          </a:blip>
          <a:stretch>
            <a:fillRect/>
          </a:stretch>
        </p:blipFill>
        <p:spPr>
          <a:xfrm>
            <a:off x="4657325" y="108050"/>
            <a:ext cx="1101050" cy="680226"/>
          </a:xfrm>
          <a:prstGeom prst="rect">
            <a:avLst/>
          </a:prstGeom>
          <a:noFill/>
          <a:ln>
            <a:noFill/>
          </a:ln>
        </p:spPr>
      </p:pic>
      <p:sp>
        <p:nvSpPr>
          <p:cNvPr id="190" name="Google Shape;190;p35"/>
          <p:cNvSpPr txBox="1"/>
          <p:nvPr/>
        </p:nvSpPr>
        <p:spPr>
          <a:xfrm>
            <a:off x="4705400" y="67987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Forests</a:t>
            </a:r>
            <a:endParaRPr/>
          </a:p>
        </p:txBody>
      </p:sp>
      <p:pic>
        <p:nvPicPr>
          <p:cNvPr id="191" name="Google Shape;191;p35" title="Mountains - Lake Clark National Park &amp; Preserve (U.S. National ..."/>
          <p:cNvPicPr preferRelativeResize="0"/>
          <p:nvPr/>
        </p:nvPicPr>
        <p:blipFill>
          <a:blip r:embed="rId6">
            <a:alphaModFix/>
          </a:blip>
          <a:stretch>
            <a:fillRect/>
          </a:stretch>
        </p:blipFill>
        <p:spPr>
          <a:xfrm>
            <a:off x="6071600" y="108050"/>
            <a:ext cx="1101051" cy="680225"/>
          </a:xfrm>
          <a:prstGeom prst="rect">
            <a:avLst/>
          </a:prstGeom>
          <a:noFill/>
          <a:ln>
            <a:noFill/>
          </a:ln>
        </p:spPr>
      </p:pic>
      <p:sp>
        <p:nvSpPr>
          <p:cNvPr id="192" name="Google Shape;192;p35"/>
          <p:cNvSpPr txBox="1"/>
          <p:nvPr/>
        </p:nvSpPr>
        <p:spPr>
          <a:xfrm>
            <a:off x="6014888" y="679875"/>
            <a:ext cx="1434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Mountains</a:t>
            </a:r>
            <a:endParaRPr sz="1800">
              <a:solidFill>
                <a:srgbClr val="595959"/>
              </a:solidFill>
            </a:endParaRPr>
          </a:p>
        </p:txBody>
      </p:sp>
      <p:pic>
        <p:nvPicPr>
          <p:cNvPr id="193" name="Google Shape;193;p35" title="Water Texture | water texture | Heath Alseike | Flickr"/>
          <p:cNvPicPr preferRelativeResize="0"/>
          <p:nvPr/>
        </p:nvPicPr>
        <p:blipFill>
          <a:blip r:embed="rId7">
            <a:alphaModFix/>
          </a:blip>
          <a:stretch>
            <a:fillRect/>
          </a:stretch>
        </p:blipFill>
        <p:spPr>
          <a:xfrm>
            <a:off x="3219050" y="1141575"/>
            <a:ext cx="1101051" cy="680225"/>
          </a:xfrm>
          <a:prstGeom prst="rect">
            <a:avLst/>
          </a:prstGeom>
          <a:noFill/>
          <a:ln>
            <a:noFill/>
          </a:ln>
        </p:spPr>
      </p:pic>
      <p:sp>
        <p:nvSpPr>
          <p:cNvPr id="194" name="Google Shape;194;p35"/>
          <p:cNvSpPr txBox="1"/>
          <p:nvPr/>
        </p:nvSpPr>
        <p:spPr>
          <a:xfrm>
            <a:off x="3360687" y="1737863"/>
            <a:ext cx="817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Water</a:t>
            </a:r>
            <a:endParaRPr sz="1800">
              <a:solidFill>
                <a:srgbClr val="595959"/>
              </a:solidFill>
            </a:endParaRPr>
          </a:p>
        </p:txBody>
      </p:sp>
      <p:pic>
        <p:nvPicPr>
          <p:cNvPr id="195" name="Google Shape;195;p35"/>
          <p:cNvPicPr preferRelativeResize="0"/>
          <p:nvPr/>
        </p:nvPicPr>
        <p:blipFill>
          <a:blip r:embed="rId8">
            <a:alphaModFix/>
          </a:blip>
          <a:stretch>
            <a:fillRect/>
          </a:stretch>
        </p:blipFill>
        <p:spPr>
          <a:xfrm>
            <a:off x="4657325" y="1158825"/>
            <a:ext cx="1101049" cy="645724"/>
          </a:xfrm>
          <a:prstGeom prst="rect">
            <a:avLst/>
          </a:prstGeom>
          <a:noFill/>
          <a:ln>
            <a:noFill/>
          </a:ln>
        </p:spPr>
      </p:pic>
      <p:sp>
        <p:nvSpPr>
          <p:cNvPr id="196" name="Google Shape;196;p35"/>
          <p:cNvSpPr txBox="1"/>
          <p:nvPr/>
        </p:nvSpPr>
        <p:spPr>
          <a:xfrm>
            <a:off x="4830750" y="1737875"/>
            <a:ext cx="7542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Wind</a:t>
            </a:r>
            <a:endParaRPr sz="1800">
              <a:solidFill>
                <a:srgbClr val="595959"/>
              </a:solidFill>
            </a:endParaRPr>
          </a:p>
        </p:txBody>
      </p:sp>
      <p:pic>
        <p:nvPicPr>
          <p:cNvPr id="197" name="Google Shape;197;p35" title="Lightning kills, stay safe &gt; Goodfellow Air Force Base &gt; Display"/>
          <p:cNvPicPr preferRelativeResize="0"/>
          <p:nvPr/>
        </p:nvPicPr>
        <p:blipFill>
          <a:blip r:embed="rId9">
            <a:alphaModFix/>
          </a:blip>
          <a:stretch>
            <a:fillRect/>
          </a:stretch>
        </p:blipFill>
        <p:spPr>
          <a:xfrm>
            <a:off x="6071600" y="1158825"/>
            <a:ext cx="1101050" cy="645724"/>
          </a:xfrm>
          <a:prstGeom prst="rect">
            <a:avLst/>
          </a:prstGeom>
          <a:noFill/>
          <a:ln>
            <a:noFill/>
          </a:ln>
        </p:spPr>
      </p:pic>
      <p:sp>
        <p:nvSpPr>
          <p:cNvPr id="198" name="Google Shape;198;p35"/>
          <p:cNvSpPr txBox="1"/>
          <p:nvPr/>
        </p:nvSpPr>
        <p:spPr>
          <a:xfrm>
            <a:off x="6014888" y="1737875"/>
            <a:ext cx="14340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Lightning</a:t>
            </a:r>
            <a:endParaRPr sz="1800">
              <a:solidFill>
                <a:srgbClr val="595959"/>
              </a:solidFill>
            </a:endParaRPr>
          </a:p>
        </p:txBody>
      </p:sp>
      <p:pic>
        <p:nvPicPr>
          <p:cNvPr id="199" name="Google Shape;199;p35"/>
          <p:cNvPicPr preferRelativeResize="0"/>
          <p:nvPr/>
        </p:nvPicPr>
        <p:blipFill>
          <a:blip r:embed="rId10">
            <a:alphaModFix/>
          </a:blip>
          <a:stretch>
            <a:fillRect/>
          </a:stretch>
        </p:blipFill>
        <p:spPr>
          <a:xfrm>
            <a:off x="7535075" y="1158825"/>
            <a:ext cx="1082851" cy="645724"/>
          </a:xfrm>
          <a:prstGeom prst="rect">
            <a:avLst/>
          </a:prstGeom>
          <a:noFill/>
          <a:ln>
            <a:noFill/>
          </a:ln>
        </p:spPr>
      </p:pic>
      <p:sp>
        <p:nvSpPr>
          <p:cNvPr id="200" name="Google Shape;200;p35"/>
          <p:cNvSpPr txBox="1"/>
          <p:nvPr/>
        </p:nvSpPr>
        <p:spPr>
          <a:xfrm>
            <a:off x="7530000" y="1737875"/>
            <a:ext cx="11112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Thunder</a:t>
            </a:r>
            <a:endParaRPr sz="1800">
              <a:solidFill>
                <a:srgbClr val="595959"/>
              </a:solidFill>
            </a:endParaRPr>
          </a:p>
        </p:txBody>
      </p:sp>
      <p:pic>
        <p:nvPicPr>
          <p:cNvPr id="201" name="Google Shape;201;p35"/>
          <p:cNvPicPr preferRelativeResize="0"/>
          <p:nvPr/>
        </p:nvPicPr>
        <p:blipFill>
          <a:blip r:embed="rId11">
            <a:alphaModFix/>
          </a:blip>
          <a:stretch>
            <a:fillRect/>
          </a:stretch>
        </p:blipFill>
        <p:spPr>
          <a:xfrm>
            <a:off x="3237250" y="2161825"/>
            <a:ext cx="1082849" cy="645727"/>
          </a:xfrm>
          <a:prstGeom prst="rect">
            <a:avLst/>
          </a:prstGeom>
          <a:noFill/>
          <a:ln>
            <a:noFill/>
          </a:ln>
        </p:spPr>
      </p:pic>
      <p:sp>
        <p:nvSpPr>
          <p:cNvPr id="202" name="Google Shape;202;p35"/>
          <p:cNvSpPr txBox="1"/>
          <p:nvPr/>
        </p:nvSpPr>
        <p:spPr>
          <a:xfrm>
            <a:off x="3360675" y="26872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Crops</a:t>
            </a:r>
            <a:endParaRPr/>
          </a:p>
        </p:txBody>
      </p:sp>
      <p:pic>
        <p:nvPicPr>
          <p:cNvPr id="203" name="Google Shape;203;p35"/>
          <p:cNvPicPr preferRelativeResize="0"/>
          <p:nvPr/>
        </p:nvPicPr>
        <p:blipFill>
          <a:blip r:embed="rId12">
            <a:alphaModFix/>
          </a:blip>
          <a:stretch>
            <a:fillRect/>
          </a:stretch>
        </p:blipFill>
        <p:spPr>
          <a:xfrm>
            <a:off x="4657325" y="2175100"/>
            <a:ext cx="1101051" cy="645726"/>
          </a:xfrm>
          <a:prstGeom prst="rect">
            <a:avLst/>
          </a:prstGeom>
          <a:noFill/>
          <a:ln>
            <a:noFill/>
          </a:ln>
        </p:spPr>
      </p:pic>
      <p:sp>
        <p:nvSpPr>
          <p:cNvPr id="204" name="Google Shape;204;p35"/>
          <p:cNvSpPr txBox="1"/>
          <p:nvPr/>
        </p:nvSpPr>
        <p:spPr>
          <a:xfrm>
            <a:off x="4830750" y="26872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Land</a:t>
            </a:r>
            <a:endParaRPr/>
          </a:p>
        </p:txBody>
      </p:sp>
      <p:pic>
        <p:nvPicPr>
          <p:cNvPr id="205" name="Google Shape;205;p35" title="Rocks and Minerals - Organ Pipe Cactus National Monument (U.S. ..."/>
          <p:cNvPicPr preferRelativeResize="0"/>
          <p:nvPr/>
        </p:nvPicPr>
        <p:blipFill>
          <a:blip r:embed="rId13">
            <a:alphaModFix/>
          </a:blip>
          <a:stretch>
            <a:fillRect/>
          </a:stretch>
        </p:blipFill>
        <p:spPr>
          <a:xfrm>
            <a:off x="6071600" y="2175100"/>
            <a:ext cx="1111199" cy="645723"/>
          </a:xfrm>
          <a:prstGeom prst="rect">
            <a:avLst/>
          </a:prstGeom>
          <a:noFill/>
          <a:ln>
            <a:noFill/>
          </a:ln>
        </p:spPr>
      </p:pic>
      <p:sp>
        <p:nvSpPr>
          <p:cNvPr id="206" name="Google Shape;206;p35"/>
          <p:cNvSpPr txBox="1"/>
          <p:nvPr/>
        </p:nvSpPr>
        <p:spPr>
          <a:xfrm>
            <a:off x="6204000" y="26872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Rocks</a:t>
            </a:r>
            <a:endParaRPr/>
          </a:p>
        </p:txBody>
      </p:sp>
      <p:pic>
        <p:nvPicPr>
          <p:cNvPr id="207" name="Google Shape;207;p35"/>
          <p:cNvPicPr preferRelativeResize="0"/>
          <p:nvPr/>
        </p:nvPicPr>
        <p:blipFill>
          <a:blip r:embed="rId14">
            <a:alphaModFix/>
          </a:blip>
          <a:stretch>
            <a:fillRect/>
          </a:stretch>
        </p:blipFill>
        <p:spPr>
          <a:xfrm>
            <a:off x="7530000" y="2161825"/>
            <a:ext cx="1082850" cy="645725"/>
          </a:xfrm>
          <a:prstGeom prst="rect">
            <a:avLst/>
          </a:prstGeom>
          <a:noFill/>
          <a:ln>
            <a:noFill/>
          </a:ln>
        </p:spPr>
      </p:pic>
      <p:sp>
        <p:nvSpPr>
          <p:cNvPr id="208" name="Google Shape;208;p35"/>
          <p:cNvSpPr txBox="1"/>
          <p:nvPr/>
        </p:nvSpPr>
        <p:spPr>
          <a:xfrm>
            <a:off x="7633600" y="2687200"/>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Stars</a:t>
            </a:r>
            <a:endParaRPr/>
          </a:p>
        </p:txBody>
      </p:sp>
      <p:pic>
        <p:nvPicPr>
          <p:cNvPr id="209" name="Google Shape;209;p35"/>
          <p:cNvPicPr preferRelativeResize="0"/>
          <p:nvPr/>
        </p:nvPicPr>
        <p:blipFill>
          <a:blip r:embed="rId15">
            <a:alphaModFix/>
          </a:blip>
          <a:stretch>
            <a:fillRect/>
          </a:stretch>
        </p:blipFill>
        <p:spPr>
          <a:xfrm>
            <a:off x="3228150" y="3202375"/>
            <a:ext cx="1082851" cy="645725"/>
          </a:xfrm>
          <a:prstGeom prst="rect">
            <a:avLst/>
          </a:prstGeom>
          <a:noFill/>
          <a:ln>
            <a:noFill/>
          </a:ln>
        </p:spPr>
      </p:pic>
      <p:sp>
        <p:nvSpPr>
          <p:cNvPr id="210" name="Google Shape;210;p35"/>
          <p:cNvSpPr txBox="1"/>
          <p:nvPr/>
        </p:nvSpPr>
        <p:spPr>
          <a:xfrm>
            <a:off x="3237250" y="3778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Gravity</a:t>
            </a:r>
            <a:endParaRPr/>
          </a:p>
        </p:txBody>
      </p:sp>
      <p:pic>
        <p:nvPicPr>
          <p:cNvPr id="211" name="Google Shape;211;p35" title="Late Afternoon Sun | The sun, just before sunset this evenin… | Flickr"/>
          <p:cNvPicPr preferRelativeResize="0"/>
          <p:nvPr/>
        </p:nvPicPr>
        <p:blipFill>
          <a:blip r:embed="rId16">
            <a:alphaModFix/>
          </a:blip>
          <a:stretch>
            <a:fillRect/>
          </a:stretch>
        </p:blipFill>
        <p:spPr>
          <a:xfrm>
            <a:off x="4665225" y="3202375"/>
            <a:ext cx="1101050" cy="645726"/>
          </a:xfrm>
          <a:prstGeom prst="rect">
            <a:avLst/>
          </a:prstGeom>
          <a:noFill/>
          <a:ln>
            <a:noFill/>
          </a:ln>
        </p:spPr>
      </p:pic>
      <p:sp>
        <p:nvSpPr>
          <p:cNvPr id="212" name="Google Shape;212;p35"/>
          <p:cNvSpPr txBox="1"/>
          <p:nvPr/>
        </p:nvSpPr>
        <p:spPr>
          <a:xfrm>
            <a:off x="4830750" y="3778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a:t>
            </a:r>
            <a:r>
              <a:rPr lang="en" sz="1800">
                <a:solidFill>
                  <a:schemeClr val="dk2"/>
                </a:solidFill>
              </a:rPr>
              <a:t>Sun</a:t>
            </a:r>
            <a:endParaRPr/>
          </a:p>
        </p:txBody>
      </p:sp>
      <p:pic>
        <p:nvPicPr>
          <p:cNvPr id="213" name="Google Shape;213;p35" title="The Moon from my balcony | The moon shot from my balchony in… | Flickr"/>
          <p:cNvPicPr preferRelativeResize="0"/>
          <p:nvPr/>
        </p:nvPicPr>
        <p:blipFill>
          <a:blip r:embed="rId17">
            <a:alphaModFix/>
          </a:blip>
          <a:stretch>
            <a:fillRect/>
          </a:stretch>
        </p:blipFill>
        <p:spPr>
          <a:xfrm>
            <a:off x="6084550" y="3202375"/>
            <a:ext cx="1111201" cy="645725"/>
          </a:xfrm>
          <a:prstGeom prst="rect">
            <a:avLst/>
          </a:prstGeom>
          <a:noFill/>
          <a:ln>
            <a:noFill/>
          </a:ln>
        </p:spPr>
      </p:pic>
      <p:sp>
        <p:nvSpPr>
          <p:cNvPr id="214" name="Google Shape;214;p35"/>
          <p:cNvSpPr txBox="1"/>
          <p:nvPr/>
        </p:nvSpPr>
        <p:spPr>
          <a:xfrm>
            <a:off x="6282825" y="3778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Moo</a:t>
            </a:r>
            <a:r>
              <a:rPr lang="en" sz="1800">
                <a:solidFill>
                  <a:schemeClr val="dk2"/>
                </a:solidFill>
              </a:rPr>
              <a:t>n</a:t>
            </a:r>
            <a:endParaRPr/>
          </a:p>
        </p:txBody>
      </p:sp>
      <p:pic>
        <p:nvPicPr>
          <p:cNvPr id="215" name="Google Shape;215;p35" title="File:Top of Atmosphere.jpg - Wikipedia"/>
          <p:cNvPicPr preferRelativeResize="0"/>
          <p:nvPr/>
        </p:nvPicPr>
        <p:blipFill>
          <a:blip r:embed="rId18">
            <a:alphaModFix/>
          </a:blip>
          <a:stretch>
            <a:fillRect/>
          </a:stretch>
        </p:blipFill>
        <p:spPr>
          <a:xfrm>
            <a:off x="7530000" y="3202375"/>
            <a:ext cx="1082850" cy="645725"/>
          </a:xfrm>
          <a:prstGeom prst="rect">
            <a:avLst/>
          </a:prstGeom>
          <a:noFill/>
          <a:ln>
            <a:noFill/>
          </a:ln>
        </p:spPr>
      </p:pic>
      <p:sp>
        <p:nvSpPr>
          <p:cNvPr id="216" name="Google Shape;216;p35"/>
          <p:cNvSpPr txBox="1"/>
          <p:nvPr/>
        </p:nvSpPr>
        <p:spPr>
          <a:xfrm>
            <a:off x="7357375" y="3778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Atmosphere</a:t>
            </a:r>
            <a:endParaRPr/>
          </a:p>
        </p:txBody>
      </p:sp>
      <p:pic>
        <p:nvPicPr>
          <p:cNvPr id="217" name="Google Shape;217;p35" title="File:Dust-storm-Texas-1935.png - Wikipedia"/>
          <p:cNvPicPr preferRelativeResize="0"/>
          <p:nvPr/>
        </p:nvPicPr>
        <p:blipFill>
          <a:blip r:embed="rId19">
            <a:alphaModFix/>
          </a:blip>
          <a:stretch>
            <a:fillRect/>
          </a:stretch>
        </p:blipFill>
        <p:spPr>
          <a:xfrm>
            <a:off x="3237250" y="4240225"/>
            <a:ext cx="1082850" cy="558401"/>
          </a:xfrm>
          <a:prstGeom prst="rect">
            <a:avLst/>
          </a:prstGeom>
          <a:noFill/>
          <a:ln>
            <a:noFill/>
          </a:ln>
        </p:spPr>
      </p:pic>
      <p:sp>
        <p:nvSpPr>
          <p:cNvPr id="218" name="Google Shape;218;p35"/>
          <p:cNvSpPr txBox="1"/>
          <p:nvPr/>
        </p:nvSpPr>
        <p:spPr>
          <a:xfrm>
            <a:off x="3410925" y="4694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Dust</a:t>
            </a:r>
            <a:endParaRPr/>
          </a:p>
        </p:txBody>
      </p:sp>
      <p:pic>
        <p:nvPicPr>
          <p:cNvPr id="219" name="Google Shape;219;p35"/>
          <p:cNvPicPr preferRelativeResize="0"/>
          <p:nvPr/>
        </p:nvPicPr>
        <p:blipFill>
          <a:blip r:embed="rId20">
            <a:alphaModFix/>
          </a:blip>
          <a:stretch>
            <a:fillRect/>
          </a:stretch>
        </p:blipFill>
        <p:spPr>
          <a:xfrm>
            <a:off x="4691300" y="4240225"/>
            <a:ext cx="1082850" cy="558400"/>
          </a:xfrm>
          <a:prstGeom prst="rect">
            <a:avLst/>
          </a:prstGeom>
          <a:noFill/>
          <a:ln>
            <a:noFill/>
          </a:ln>
        </p:spPr>
      </p:pic>
      <p:sp>
        <p:nvSpPr>
          <p:cNvPr id="220" name="Google Shape;220;p35"/>
          <p:cNvSpPr txBox="1"/>
          <p:nvPr/>
        </p:nvSpPr>
        <p:spPr>
          <a:xfrm>
            <a:off x="4830750" y="4694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Light</a:t>
            </a:r>
            <a:endParaRPr/>
          </a:p>
        </p:txBody>
      </p:sp>
      <p:pic>
        <p:nvPicPr>
          <p:cNvPr id="221" name="Google Shape;221;p35" title="Metal Texture Images | Free Photos, PNG Stickers, Wallpapers ..."/>
          <p:cNvPicPr preferRelativeResize="0"/>
          <p:nvPr/>
        </p:nvPicPr>
        <p:blipFill>
          <a:blip r:embed="rId21">
            <a:alphaModFix/>
          </a:blip>
          <a:stretch>
            <a:fillRect/>
          </a:stretch>
        </p:blipFill>
        <p:spPr>
          <a:xfrm>
            <a:off x="6084550" y="4240225"/>
            <a:ext cx="1111200" cy="558400"/>
          </a:xfrm>
          <a:prstGeom prst="rect">
            <a:avLst/>
          </a:prstGeom>
          <a:noFill/>
          <a:ln>
            <a:noFill/>
          </a:ln>
        </p:spPr>
      </p:pic>
      <p:sp>
        <p:nvSpPr>
          <p:cNvPr id="222" name="Google Shape;222;p35"/>
          <p:cNvSpPr txBox="1"/>
          <p:nvPr/>
        </p:nvSpPr>
        <p:spPr>
          <a:xfrm>
            <a:off x="6204000" y="4694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Metal</a:t>
            </a:r>
            <a:endParaRPr/>
          </a:p>
        </p:txBody>
      </p:sp>
      <p:pic>
        <p:nvPicPr>
          <p:cNvPr id="223" name="Google Shape;223;p35"/>
          <p:cNvPicPr preferRelativeResize="0"/>
          <p:nvPr/>
        </p:nvPicPr>
        <p:blipFill>
          <a:blip r:embed="rId22">
            <a:alphaModFix/>
          </a:blip>
          <a:stretch>
            <a:fillRect/>
          </a:stretch>
        </p:blipFill>
        <p:spPr>
          <a:xfrm>
            <a:off x="7535075" y="4240225"/>
            <a:ext cx="1082849" cy="558401"/>
          </a:xfrm>
          <a:prstGeom prst="rect">
            <a:avLst/>
          </a:prstGeom>
          <a:noFill/>
          <a:ln>
            <a:noFill/>
          </a:ln>
        </p:spPr>
      </p:pic>
      <p:sp>
        <p:nvSpPr>
          <p:cNvPr id="224" name="Google Shape;224;p35"/>
          <p:cNvSpPr txBox="1"/>
          <p:nvPr/>
        </p:nvSpPr>
        <p:spPr>
          <a:xfrm>
            <a:off x="7535075" y="4694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Oxygen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p36"/>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2 (MEDIUM)</a:t>
            </a:r>
            <a:endParaRPr/>
          </a:p>
        </p:txBody>
      </p:sp>
      <p:sp>
        <p:nvSpPr>
          <p:cNvPr id="230" name="Google Shape;230;p36"/>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marR="609600" rtl="0" algn="l">
              <a:lnSpc>
                <a:spcPct val="137500"/>
              </a:lnSpc>
              <a:spcBef>
                <a:spcPts val="0"/>
              </a:spcBef>
              <a:spcAft>
                <a:spcPts val="0"/>
              </a:spcAft>
              <a:buNone/>
            </a:pPr>
            <a:r>
              <a:rPr lang="en" sz="1100">
                <a:solidFill>
                  <a:srgbClr val="333333"/>
                </a:solidFill>
                <a:highlight>
                  <a:schemeClr val="lt1"/>
                </a:highlight>
                <a:latin typeface="Lato"/>
                <a:ea typeface="Lato"/>
                <a:cs typeface="Lato"/>
                <a:sym typeface="Lato"/>
              </a:rPr>
              <a:t>In Māori tradition, all things are interconnected. This family tree (right) shows some of the children of Papatūānuku and Ranginui. They were the ancestors of all parts of nature, including people, birds, forests, fish, winds, and water.</a:t>
            </a:r>
            <a:endParaRPr sz="1100">
              <a:solidFill>
                <a:srgbClr val="333333"/>
              </a:solidFill>
              <a:highlight>
                <a:schemeClr val="lt1"/>
              </a:highlight>
              <a:latin typeface="Lato"/>
              <a:ea typeface="Lato"/>
              <a:cs typeface="Lato"/>
              <a:sym typeface="Lato"/>
            </a:endParaRPr>
          </a:p>
          <a:p>
            <a:pPr indent="0" lvl="0" marL="0" marR="609600" rtl="0" algn="l">
              <a:lnSpc>
                <a:spcPct val="137500"/>
              </a:lnSpc>
              <a:spcBef>
                <a:spcPts val="1900"/>
              </a:spcBef>
              <a:spcAft>
                <a:spcPts val="1900"/>
              </a:spcAft>
              <a:buNone/>
            </a:pPr>
            <a:r>
              <a:rPr lang="en" sz="1100">
                <a:solidFill>
                  <a:srgbClr val="333333"/>
                </a:solidFill>
                <a:highlight>
                  <a:schemeClr val="lt1"/>
                </a:highlight>
                <a:latin typeface="Lato"/>
                <a:ea typeface="Lato"/>
                <a:cs typeface="Lato"/>
                <a:sym typeface="Lato"/>
              </a:rPr>
              <a:t>Draw, the family tree into your </a:t>
            </a:r>
            <a:r>
              <a:rPr lang="en" sz="1100">
                <a:solidFill>
                  <a:srgbClr val="333333"/>
                </a:solidFill>
                <a:highlight>
                  <a:schemeClr val="lt1"/>
                </a:highlight>
                <a:latin typeface="Lato"/>
                <a:ea typeface="Lato"/>
                <a:cs typeface="Lato"/>
                <a:sym typeface="Lato"/>
              </a:rPr>
              <a:t>global</a:t>
            </a:r>
            <a:r>
              <a:rPr lang="en" sz="1100">
                <a:solidFill>
                  <a:srgbClr val="333333"/>
                </a:solidFill>
                <a:highlight>
                  <a:schemeClr val="lt1"/>
                </a:highlight>
                <a:latin typeface="Lato"/>
                <a:ea typeface="Lato"/>
                <a:cs typeface="Lato"/>
                <a:sym typeface="Lato"/>
              </a:rPr>
              <a:t> studies books along with pictures of the gods and what they are the gods of.</a:t>
            </a:r>
            <a:endParaRPr/>
          </a:p>
        </p:txBody>
      </p:sp>
      <p:pic>
        <p:nvPicPr>
          <p:cNvPr id="231" name="Google Shape;231;p36"/>
          <p:cNvPicPr preferRelativeResize="0"/>
          <p:nvPr/>
        </p:nvPicPr>
        <p:blipFill>
          <a:blip r:embed="rId3">
            <a:alphaModFix/>
          </a:blip>
          <a:stretch>
            <a:fillRect/>
          </a:stretch>
        </p:blipFill>
        <p:spPr>
          <a:xfrm>
            <a:off x="3784500" y="1216575"/>
            <a:ext cx="4762500" cy="2514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5" name="Shape 235"/>
        <p:cNvGrpSpPr/>
        <p:nvPr/>
      </p:nvGrpSpPr>
      <p:grpSpPr>
        <a:xfrm>
          <a:off x="0" y="0"/>
          <a:ext cx="0" cy="0"/>
          <a:chOff x="0" y="0"/>
          <a:chExt cx="0" cy="0"/>
        </a:xfrm>
      </p:grpSpPr>
      <p:sp>
        <p:nvSpPr>
          <p:cNvPr id="236" name="Google Shape;236;p3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TASK 3 (SPICY)</a:t>
            </a:r>
            <a:endParaRPr/>
          </a:p>
        </p:txBody>
      </p:sp>
      <p:sp>
        <p:nvSpPr>
          <p:cNvPr id="237" name="Google Shape;237;p3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highlight>
                  <a:schemeClr val="lt1"/>
                </a:highlight>
              </a:rPr>
              <a:t>The Maori thought Ranginui and Papatuanuku were needed. They were</a:t>
            </a:r>
            <a:r>
              <a:rPr lang="en">
                <a:solidFill>
                  <a:srgbClr val="4D5156"/>
                </a:solidFill>
                <a:highlight>
                  <a:srgbClr val="FFFFFF"/>
                </a:highlight>
              </a:rPr>
              <a:t> </a:t>
            </a:r>
            <a:r>
              <a:rPr lang="en">
                <a:solidFill>
                  <a:srgbClr val="040C28"/>
                </a:solidFill>
                <a:highlight>
                  <a:schemeClr val="lt1"/>
                </a:highlight>
              </a:rPr>
              <a:t>the source from which all things in the universe originated, including other gods, humans, and the various creatures and features of the earth</a:t>
            </a:r>
            <a:r>
              <a:rPr lang="en">
                <a:solidFill>
                  <a:srgbClr val="4D5156"/>
                </a:solidFill>
                <a:highlight>
                  <a:schemeClr val="lt1"/>
                </a:highlight>
              </a:rPr>
              <a:t>.</a:t>
            </a:r>
            <a:endParaRPr>
              <a:solidFill>
                <a:srgbClr val="4D5156"/>
              </a:solidFill>
              <a:highlight>
                <a:schemeClr val="lt1"/>
              </a:highlight>
            </a:endParaRPr>
          </a:p>
          <a:p>
            <a:pPr indent="0" lvl="0" marL="0" rtl="0" algn="l">
              <a:spcBef>
                <a:spcPts val="1200"/>
              </a:spcBef>
              <a:spcAft>
                <a:spcPts val="0"/>
              </a:spcAft>
              <a:buNone/>
            </a:pPr>
            <a:r>
              <a:t/>
            </a:r>
            <a:endParaRPr>
              <a:solidFill>
                <a:srgbClr val="4D5156"/>
              </a:solidFill>
              <a:highlight>
                <a:schemeClr val="lt1"/>
              </a:highlight>
            </a:endParaRPr>
          </a:p>
          <a:p>
            <a:pPr indent="0" lvl="0" marL="0" rtl="0" algn="l">
              <a:spcBef>
                <a:spcPts val="1200"/>
              </a:spcBef>
              <a:spcAft>
                <a:spcPts val="1200"/>
              </a:spcAft>
              <a:buNone/>
            </a:pPr>
            <a:r>
              <a:rPr lang="en">
                <a:solidFill>
                  <a:schemeClr val="dk1"/>
                </a:solidFill>
                <a:highlight>
                  <a:schemeClr val="lt1"/>
                </a:highlight>
              </a:rPr>
              <a:t>Look at these sites about </a:t>
            </a:r>
            <a:r>
              <a:rPr lang="en" u="sng">
                <a:solidFill>
                  <a:schemeClr val="hlink"/>
                </a:solidFill>
                <a:highlight>
                  <a:schemeClr val="lt1"/>
                </a:highlight>
                <a:hlinkClick r:id="rId3"/>
              </a:rPr>
              <a:t>Ranginui</a:t>
            </a:r>
            <a:r>
              <a:rPr lang="en">
                <a:solidFill>
                  <a:schemeClr val="dk1"/>
                </a:solidFill>
                <a:highlight>
                  <a:schemeClr val="lt1"/>
                </a:highlight>
              </a:rPr>
              <a:t> and </a:t>
            </a:r>
            <a:r>
              <a:rPr lang="en" u="sng">
                <a:solidFill>
                  <a:schemeClr val="hlink"/>
                </a:solidFill>
                <a:highlight>
                  <a:schemeClr val="lt1"/>
                </a:highlight>
                <a:hlinkClick r:id="rId4"/>
              </a:rPr>
              <a:t>Papatuanuku</a:t>
            </a:r>
            <a:r>
              <a:rPr lang="en">
                <a:solidFill>
                  <a:schemeClr val="dk1"/>
                </a:solidFill>
                <a:highlight>
                  <a:schemeClr val="lt1"/>
                </a:highlight>
              </a:rPr>
              <a:t>. Then write a summary of their importance in your global studies books. Write about what </a:t>
            </a:r>
            <a:r>
              <a:rPr lang="en">
                <a:solidFill>
                  <a:schemeClr val="dk1"/>
                </a:solidFill>
                <a:highlight>
                  <a:schemeClr val="lt1"/>
                </a:highlight>
              </a:rPr>
              <a:t>originated</a:t>
            </a:r>
            <a:r>
              <a:rPr lang="en">
                <a:solidFill>
                  <a:schemeClr val="dk1"/>
                </a:solidFill>
                <a:highlight>
                  <a:schemeClr val="lt1"/>
                </a:highlight>
              </a:rPr>
              <a:t> from them as well as </a:t>
            </a:r>
            <a:r>
              <a:rPr lang="en">
                <a:solidFill>
                  <a:schemeClr val="dk1"/>
                </a:solidFill>
                <a:highlight>
                  <a:schemeClr val="lt1"/>
                </a:highlight>
              </a:rPr>
              <a:t>their use for people.</a:t>
            </a:r>
            <a:r>
              <a:rPr lang="en">
                <a:solidFill>
                  <a:schemeClr val="dk1"/>
                </a:solidFill>
                <a:highlight>
                  <a:schemeClr val="lt1"/>
                </a:highlight>
              </a:rPr>
              <a:t> </a:t>
            </a:r>
            <a:endParaRPr>
              <a:solidFill>
                <a:schemeClr val="dk1"/>
              </a:solidFill>
              <a:highlight>
                <a:schemeClr val="lt1"/>
              </a:highlight>
            </a:endParaRPr>
          </a:p>
        </p:txBody>
      </p:sp>
      <p:pic>
        <p:nvPicPr>
          <p:cNvPr id="238" name="Google Shape;238;p37"/>
          <p:cNvPicPr preferRelativeResize="0"/>
          <p:nvPr/>
        </p:nvPicPr>
        <p:blipFill>
          <a:blip r:embed="rId5">
            <a:alphaModFix/>
          </a:blip>
          <a:stretch>
            <a:fillRect/>
          </a:stretch>
        </p:blipFill>
        <p:spPr>
          <a:xfrm>
            <a:off x="4177850" y="1458300"/>
            <a:ext cx="3714750" cy="2207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