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5C8C59-8DA0-4CC3-B5F6-13481F278473}">
  <a:tblStyle styleId="{495C8C59-8DA0-4CC3-B5F6-13481F2784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cd5bfab95b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cd5bfab95b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d5bfab95b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d5bfab95b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d5bfab95b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cd5bfab95b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cd5bfab95b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cd5bfab95b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c1bb7c14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c1bb7c14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d0dcd678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d0dcd678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d5bfab95b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d5bfab95b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d5bfab95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d5bfab95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d5bfab95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d5bfab95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d5bfab95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d5bfab95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d5bfab95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cd5bfab95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d5bfab95b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d5bfab95b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gamerules.com/sports/"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c7kjY5PkpEg"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www.ereadingworksheets.com/writing-worksheets/persuasive-essay-examples/preview/persuasive-essay-examples-01.jpg"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gamerules.com/sports/"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Persuasive Writing Slideshow 2</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 We are FOCUSING on persuasive writing by explaining the effects of conventions in a written text.</a:t>
            </a:r>
            <a:endParaRPr/>
          </a:p>
        </p:txBody>
      </p:sp>
      <p:pic>
        <p:nvPicPr>
          <p:cNvPr id="74" name="Google Shape;74;p13"/>
          <p:cNvPicPr preferRelativeResize="0"/>
          <p:nvPr/>
        </p:nvPicPr>
        <p:blipFill>
          <a:blip r:embed="rId3">
            <a:alphaModFix/>
          </a:blip>
          <a:stretch>
            <a:fillRect/>
          </a:stretch>
        </p:blipFill>
        <p:spPr>
          <a:xfrm>
            <a:off x="268450" y="1333500"/>
            <a:ext cx="1849026" cy="250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27" name="Google Shape;127;p22"/>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Write a </a:t>
            </a:r>
            <a:r>
              <a:rPr lang="en"/>
              <a:t>persuasive essay about what you think is the best sport from this </a:t>
            </a:r>
            <a:r>
              <a:rPr lang="en" u="sng">
                <a:solidFill>
                  <a:schemeClr val="hlink"/>
                </a:solidFill>
                <a:hlinkClick r:id="rId3"/>
              </a:rPr>
              <a:t>site</a:t>
            </a:r>
            <a:r>
              <a:rPr lang="en"/>
              <a:t>. </a:t>
            </a:r>
            <a:r>
              <a:rPr lang="en"/>
              <a:t>You can use the structure on the previous slide to help you write your persuasive essay.</a:t>
            </a:r>
            <a:endParaRPr/>
          </a:p>
          <a:p>
            <a:pPr indent="0" lvl="0" marL="0" rtl="0" algn="l">
              <a:spcBef>
                <a:spcPts val="1200"/>
              </a:spcBef>
              <a:spcAft>
                <a:spcPts val="0"/>
              </a:spcAft>
              <a:buNone/>
            </a:pPr>
            <a:r>
              <a:t/>
            </a:r>
            <a:endParaRPr/>
          </a:p>
          <a:p>
            <a:pPr indent="0" lvl="0" marL="0" rtl="0" algn="l">
              <a:spcBef>
                <a:spcPts val="1200"/>
              </a:spcBef>
              <a:spcAft>
                <a:spcPts val="1200"/>
              </a:spcAft>
              <a:buClr>
                <a:schemeClr val="dk2"/>
              </a:buClr>
              <a:buSzPts val="1100"/>
              <a:buFont typeface="Arial"/>
              <a:buNone/>
            </a:pPr>
            <a:r>
              <a:t/>
            </a:r>
            <a:endParaRPr/>
          </a:p>
        </p:txBody>
      </p:sp>
      <p:pic>
        <p:nvPicPr>
          <p:cNvPr id="128" name="Google Shape;128;p22"/>
          <p:cNvPicPr preferRelativeResize="0"/>
          <p:nvPr/>
        </p:nvPicPr>
        <p:blipFill>
          <a:blip r:embed="rId4">
            <a:alphaModFix/>
          </a:blip>
          <a:stretch>
            <a:fillRect/>
          </a:stretch>
        </p:blipFill>
        <p:spPr>
          <a:xfrm>
            <a:off x="4089175" y="665725"/>
            <a:ext cx="4665725" cy="4294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34" name="Google Shape;134;p23"/>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in a picture of the sport which you have chosen to write your persuasive essay about in your English books </a:t>
            </a:r>
            <a:r>
              <a:rPr lang="en">
                <a:solidFill>
                  <a:srgbClr val="202729"/>
                </a:solidFill>
              </a:rPr>
              <a:t>to</a:t>
            </a:r>
            <a:r>
              <a:rPr lang="en"/>
              <a:t> </a:t>
            </a:r>
            <a:r>
              <a:rPr b="1" lang="en" sz="1800" u="sng">
                <a:solidFill>
                  <a:srgbClr val="1C1C1C"/>
                </a:solidFill>
                <a:latin typeface="Arial"/>
                <a:ea typeface="Arial"/>
                <a:cs typeface="Arial"/>
                <a:sym typeface="Arial"/>
              </a:rPr>
              <a:t>AT LEAST A YEAR EIGHT STANDARD</a:t>
            </a:r>
            <a:r>
              <a:rPr lang="en"/>
              <a:t>.</a:t>
            </a:r>
            <a:endParaRPr/>
          </a:p>
        </p:txBody>
      </p:sp>
      <p:pic>
        <p:nvPicPr>
          <p:cNvPr id="135" name="Google Shape;135;p23"/>
          <p:cNvPicPr preferRelativeResize="0"/>
          <p:nvPr/>
        </p:nvPicPr>
        <p:blipFill>
          <a:blip r:embed="rId3">
            <a:alphaModFix/>
          </a:blip>
          <a:stretch>
            <a:fillRect/>
          </a:stretch>
        </p:blipFill>
        <p:spPr>
          <a:xfrm>
            <a:off x="4818325" y="630625"/>
            <a:ext cx="3202375" cy="4384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Differentiated Tasks after Tasks 1, 2 and 3</a:t>
            </a:r>
            <a:endParaRPr/>
          </a:p>
        </p:txBody>
      </p:sp>
      <p:sp>
        <p:nvSpPr>
          <p:cNvPr id="141" name="Google Shape;141;p24"/>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AutoNum type="arabicPeriod"/>
            </a:pPr>
            <a:r>
              <a:rPr lang="en">
                <a:solidFill>
                  <a:srgbClr val="0000FF"/>
                </a:solidFill>
              </a:rPr>
              <a:t>JACK:</a:t>
            </a:r>
            <a:r>
              <a:rPr lang="en"/>
              <a:t> Put in researched information about your chosen sport by drawing another template that you used before. (1 point)</a:t>
            </a:r>
            <a:endParaRPr/>
          </a:p>
          <a:p>
            <a:pPr indent="-317500" lvl="0" marL="457200" rtl="0" algn="l">
              <a:spcBef>
                <a:spcPts val="0"/>
              </a:spcBef>
              <a:spcAft>
                <a:spcPts val="0"/>
              </a:spcAft>
              <a:buSzPts val="1400"/>
              <a:buAutoNum type="arabicPeriod"/>
            </a:pPr>
            <a:r>
              <a:rPr lang="en">
                <a:solidFill>
                  <a:srgbClr val="FF0000"/>
                </a:solidFill>
              </a:rPr>
              <a:t>QUEEN:</a:t>
            </a:r>
            <a:r>
              <a:rPr lang="en"/>
              <a:t> Write another information report about a chosen sport. (2 points)</a:t>
            </a:r>
            <a:endParaRPr/>
          </a:p>
          <a:p>
            <a:pPr indent="-317500" lvl="0" marL="457200" rtl="0" algn="l">
              <a:spcBef>
                <a:spcPts val="0"/>
              </a:spcBef>
              <a:spcAft>
                <a:spcPts val="0"/>
              </a:spcAft>
              <a:buSzPts val="1400"/>
              <a:buAutoNum type="arabicPeriod"/>
            </a:pPr>
            <a:r>
              <a:rPr lang="en">
                <a:solidFill>
                  <a:srgbClr val="BF9000"/>
                </a:solidFill>
              </a:rPr>
              <a:t>KING: </a:t>
            </a:r>
            <a:r>
              <a:rPr lang="en"/>
              <a:t>Draw a picture of the chosen sport you are writing about. (3 points)</a:t>
            </a:r>
            <a:endParaRPr/>
          </a:p>
          <a:p>
            <a:pPr indent="0" lvl="0" marL="0" rtl="0" algn="l">
              <a:spcBef>
                <a:spcPts val="1200"/>
              </a:spcBef>
              <a:spcAft>
                <a:spcPts val="1200"/>
              </a:spcAft>
              <a:buNone/>
            </a:pPr>
            <a:r>
              <a:rPr lang="en"/>
              <a:t>You will get a prize at the end if you get a </a:t>
            </a:r>
            <a:r>
              <a:rPr lang="en">
                <a:solidFill>
                  <a:srgbClr val="BF9000"/>
                </a:solidFill>
              </a:rPr>
              <a:t>KING</a:t>
            </a:r>
            <a:endParaRPr>
              <a:solidFill>
                <a:srgbClr val="BF9000"/>
              </a:solidFill>
            </a:endParaRPr>
          </a:p>
        </p:txBody>
      </p:sp>
      <p:sp>
        <p:nvSpPr>
          <p:cNvPr id="142" name="Google Shape;142;p24"/>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3" name="Google Shape;143;p24"/>
          <p:cNvPicPr preferRelativeResize="0"/>
          <p:nvPr/>
        </p:nvPicPr>
        <p:blipFill>
          <a:blip r:embed="rId3">
            <a:alphaModFix/>
          </a:blip>
          <a:stretch>
            <a:fillRect/>
          </a:stretch>
        </p:blipFill>
        <p:spPr>
          <a:xfrm>
            <a:off x="5734700" y="1684950"/>
            <a:ext cx="2906776" cy="2847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9500" y="936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Don’t forget at the end of every task …</a:t>
            </a:r>
            <a:endParaRPr/>
          </a:p>
        </p:txBody>
      </p:sp>
      <p:sp>
        <p:nvSpPr>
          <p:cNvPr id="149" name="Google Shape;149;p25"/>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To write “2 stars and a wish” i.e. 2 things you did well and what you could improve on for next time.</a:t>
            </a:r>
            <a:endParaRPr/>
          </a:p>
        </p:txBody>
      </p:sp>
      <p:pic>
        <p:nvPicPr>
          <p:cNvPr id="150" name="Google Shape;150;p25"/>
          <p:cNvPicPr preferRelativeResize="0"/>
          <p:nvPr/>
        </p:nvPicPr>
        <p:blipFill>
          <a:blip r:embed="rId3">
            <a:alphaModFix/>
          </a:blip>
          <a:stretch>
            <a:fillRect/>
          </a:stretch>
        </p:blipFill>
        <p:spPr>
          <a:xfrm>
            <a:off x="4128600" y="657075"/>
            <a:ext cx="4803900" cy="43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Persuasive Essays</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persuasive essays.</a:t>
            </a:r>
            <a:endParaRPr/>
          </a:p>
        </p:txBody>
      </p:sp>
      <p:pic>
        <p:nvPicPr>
          <p:cNvPr id="81" name="Google Shape;81;p14"/>
          <p:cNvPicPr preferRelativeResize="0"/>
          <p:nvPr/>
        </p:nvPicPr>
        <p:blipFill>
          <a:blip r:embed="rId4">
            <a:alphaModFix/>
          </a:blip>
          <a:stretch>
            <a:fillRect/>
          </a:stretch>
        </p:blipFill>
        <p:spPr>
          <a:xfrm>
            <a:off x="3279900" y="152400"/>
            <a:ext cx="5571025" cy="4844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Persuasive Essay?</a:t>
            </a:r>
            <a:endParaRPr/>
          </a:p>
        </p:txBody>
      </p:sp>
      <p:sp>
        <p:nvSpPr>
          <p:cNvPr id="87" name="Google Shape;87;p1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just">
              <a:lnSpc>
                <a:spcPct val="142857"/>
              </a:lnSpc>
              <a:spcBef>
                <a:spcPts val="0"/>
              </a:spcBef>
              <a:spcAft>
                <a:spcPts val="0"/>
              </a:spcAft>
              <a:buClr>
                <a:schemeClr val="dk2"/>
              </a:buClr>
              <a:buSzPts val="1100"/>
              <a:buFont typeface="Arial"/>
              <a:buNone/>
            </a:pPr>
            <a:r>
              <a:rPr lang="en" sz="1400">
                <a:solidFill>
                  <a:srgbClr val="333333"/>
                </a:solidFill>
                <a:latin typeface="Arial"/>
                <a:ea typeface="Arial"/>
                <a:cs typeface="Arial"/>
                <a:sym typeface="Arial"/>
              </a:rPr>
              <a:t>A persuasive essay, also known as an argumentative essay, is a type of essay that convinces its readers to logically accept your point of view. For this purpose, you need to show proper evidence for the arguments you have made, such as research, informative facts, examples, and expert reasoning.</a:t>
            </a:r>
            <a:endParaRPr sz="1400">
              <a:solidFill>
                <a:srgbClr val="333333"/>
              </a:solidFill>
              <a:latin typeface="Arial"/>
              <a:ea typeface="Arial"/>
              <a:cs typeface="Arial"/>
              <a:sym typeface="Arial"/>
            </a:endParaRPr>
          </a:p>
          <a:p>
            <a:pPr indent="0" lvl="0" marL="0" rtl="0" algn="just">
              <a:lnSpc>
                <a:spcPct val="142857"/>
              </a:lnSpc>
              <a:spcBef>
                <a:spcPts val="1100"/>
              </a:spcBef>
              <a:spcAft>
                <a:spcPts val="0"/>
              </a:spcAft>
              <a:buClr>
                <a:schemeClr val="dk2"/>
              </a:buClr>
              <a:buSzPts val="1100"/>
              <a:buFont typeface="Arial"/>
              <a:buNone/>
            </a:pPr>
            <a:r>
              <a:rPr i="1" lang="en" sz="1400">
                <a:solidFill>
                  <a:srgbClr val="333333"/>
                </a:solidFill>
                <a:latin typeface="Arial"/>
                <a:ea typeface="Arial"/>
                <a:cs typeface="Arial"/>
                <a:sym typeface="Arial"/>
              </a:rPr>
              <a:t>Note: There is a slight difference between persuasive essays and argumentative essays.</a:t>
            </a:r>
            <a:endParaRPr i="1" sz="1400">
              <a:solidFill>
                <a:srgbClr val="333333"/>
              </a:solidFill>
              <a:latin typeface="Arial"/>
              <a:ea typeface="Arial"/>
              <a:cs typeface="Arial"/>
              <a:sym typeface="Arial"/>
            </a:endParaRPr>
          </a:p>
          <a:p>
            <a:pPr indent="0" lvl="0" marL="0" rtl="0" algn="just">
              <a:lnSpc>
                <a:spcPct val="142857"/>
              </a:lnSpc>
              <a:spcBef>
                <a:spcPts val="1100"/>
              </a:spcBef>
              <a:spcAft>
                <a:spcPts val="1100"/>
              </a:spcAft>
              <a:buNone/>
            </a:pPr>
            <a:r>
              <a:rPr lang="en" sz="1400">
                <a:solidFill>
                  <a:srgbClr val="333333"/>
                </a:solidFill>
                <a:latin typeface="Arial"/>
                <a:ea typeface="Arial"/>
                <a:cs typeface="Arial"/>
                <a:sym typeface="Arial"/>
              </a:rPr>
              <a:t>Persuasive essays: You choose your opinion and represent arguments only related to that aspect, convincing readers accordingly.</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nvSpPr>
        <p:spPr>
          <a:xfrm>
            <a:off x="0" y="0"/>
            <a:ext cx="91440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50">
                <a:solidFill>
                  <a:schemeClr val="dk2"/>
                </a:solidFill>
                <a:highlight>
                  <a:srgbClr val="FFFFFF"/>
                </a:highlight>
              </a:rPr>
              <a:t>Crown agents took advantage of a dispute which two chiefs, Tiopira and Parore, had over the ownership of the Waipoua-Maunganui block. During the survey, the Crown partitioned the land into two separate blocks. The chiefs then agreed between themselves that the Maunganui block should belong to Tiopira and Waipoua should belong to Parore. The area known as Waipoua 2 would be a native reserve belonging to Tiopira. The Native Land Court made this agreement official, and named 10 owners, including both chiefs, for each block. The Crown land purchase agent then dealt with each of the owners separately. First, he got Tiopira to sign the deeds of sale before the purchase price had been written in. Then, by offering a higher price, he persuaded the reluctant Parore to sell, and wrote the higher price into the deed. He paid Parore tamana of £500 to persuade him to sell, and also granted him a reserve, a 250-acre eel fishery at Lake Taharoa on the Maunganui block.</a:t>
            </a:r>
            <a:endParaRPr/>
          </a:p>
        </p:txBody>
      </p:sp>
      <p:pic>
        <p:nvPicPr>
          <p:cNvPr descr="Tauranga City Council &gt; Our Future &gt; Mount projects" id="93" name="Google Shape;93;p16"/>
          <p:cNvPicPr preferRelativeResize="0"/>
          <p:nvPr/>
        </p:nvPicPr>
        <p:blipFill>
          <a:blip r:embed="rId3">
            <a:alphaModFix/>
          </a:blip>
          <a:stretch>
            <a:fillRect/>
          </a:stretch>
        </p:blipFill>
        <p:spPr>
          <a:xfrm>
            <a:off x="152400" y="1645525"/>
            <a:ext cx="8824099" cy="334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7"/>
          <p:cNvPicPr preferRelativeResize="0"/>
          <p:nvPr/>
        </p:nvPicPr>
        <p:blipFill>
          <a:blip r:embed="rId3">
            <a:alphaModFix/>
          </a:blip>
          <a:stretch>
            <a:fillRect/>
          </a:stretch>
        </p:blipFill>
        <p:spPr>
          <a:xfrm>
            <a:off x="152400" y="152400"/>
            <a:ext cx="8814250" cy="4853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8"/>
          <p:cNvPicPr preferRelativeResize="0"/>
          <p:nvPr/>
        </p:nvPicPr>
        <p:blipFill>
          <a:blip r:embed="rId3">
            <a:alphaModFix/>
          </a:blip>
          <a:stretch>
            <a:fillRect/>
          </a:stretch>
        </p:blipFill>
        <p:spPr>
          <a:xfrm>
            <a:off x="152400" y="152400"/>
            <a:ext cx="8814250"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Clr>
                <a:schemeClr val="dk2"/>
              </a:buClr>
              <a:buSzPct val="84615"/>
              <a:buFont typeface="Arial"/>
              <a:buNone/>
            </a:pPr>
            <a:r>
              <a:rPr lang="en" sz="1300">
                <a:solidFill>
                  <a:srgbClr val="595959"/>
                </a:solidFill>
              </a:rPr>
              <a:t>Read the following persuasive essay example about lockers for everybody. The link is </a:t>
            </a:r>
            <a:r>
              <a:rPr lang="en" sz="1300" u="sng">
                <a:solidFill>
                  <a:schemeClr val="hlink"/>
                </a:solidFill>
                <a:hlinkClick r:id="rId3"/>
              </a:rPr>
              <a:t>here</a:t>
            </a:r>
            <a:r>
              <a:rPr lang="en" sz="1300">
                <a:solidFill>
                  <a:srgbClr val="595959"/>
                </a:solidFill>
              </a:rPr>
              <a:t> too if you want to access it too.</a:t>
            </a:r>
            <a:endParaRPr/>
          </a:p>
        </p:txBody>
      </p:sp>
      <p:pic>
        <p:nvPicPr>
          <p:cNvPr id="109" name="Google Shape;109;p19"/>
          <p:cNvPicPr preferRelativeResize="0"/>
          <p:nvPr/>
        </p:nvPicPr>
        <p:blipFill>
          <a:blip r:embed="rId4">
            <a:alphaModFix/>
          </a:blip>
          <a:stretch>
            <a:fillRect/>
          </a:stretch>
        </p:blipFill>
        <p:spPr>
          <a:xfrm>
            <a:off x="1990400" y="152400"/>
            <a:ext cx="5143499" cy="4005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15" name="Google Shape;115;p20"/>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need to write a persuasive essay about what you think is the best sport from this </a:t>
            </a:r>
            <a:r>
              <a:rPr lang="en" u="sng">
                <a:solidFill>
                  <a:schemeClr val="hlink"/>
                </a:solidFill>
                <a:hlinkClick r:id="rId3"/>
              </a:rPr>
              <a:t>site</a:t>
            </a:r>
            <a:r>
              <a:rPr lang="en"/>
              <a:t>. But first, on the next slide you will see a template of where to put researched information for your persuasive essay. Draw the template in your English books and write the researched information within it.</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6" name="Google Shape;116;p20"/>
          <p:cNvPicPr preferRelativeResize="0"/>
          <p:nvPr/>
        </p:nvPicPr>
        <p:blipFill>
          <a:blip r:embed="rId4">
            <a:alphaModFix/>
          </a:blip>
          <a:stretch>
            <a:fillRect/>
          </a:stretch>
        </p:blipFill>
        <p:spPr>
          <a:xfrm>
            <a:off x="4262125" y="1019500"/>
            <a:ext cx="4418775" cy="3651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aphicFrame>
        <p:nvGraphicFramePr>
          <p:cNvPr id="121" name="Google Shape;121;p21"/>
          <p:cNvGraphicFramePr/>
          <p:nvPr/>
        </p:nvGraphicFramePr>
        <p:xfrm>
          <a:off x="952500" y="139975"/>
          <a:ext cx="3000000" cy="3000000"/>
        </p:xfrm>
        <a:graphic>
          <a:graphicData uri="http://schemas.openxmlformats.org/drawingml/2006/table">
            <a:tbl>
              <a:tblPr>
                <a:noFill/>
                <a:tableStyleId>{495C8C59-8DA0-4CC3-B5F6-13481F278473}</a:tableStyleId>
              </a:tblPr>
              <a:tblGrid>
                <a:gridCol w="7239000"/>
              </a:tblGrid>
              <a:tr h="381000">
                <a:tc>
                  <a:txBody>
                    <a:bodyPr/>
                    <a:lstStyle/>
                    <a:p>
                      <a:pPr indent="-304800" lvl="0" marL="457200" rtl="0" algn="l">
                        <a:lnSpc>
                          <a:spcPct val="115000"/>
                        </a:lnSpc>
                        <a:spcBef>
                          <a:spcPts val="0"/>
                        </a:spcBef>
                        <a:spcAft>
                          <a:spcPts val="0"/>
                        </a:spcAft>
                        <a:buClr>
                          <a:schemeClr val="accent1"/>
                        </a:buClr>
                        <a:buSzPts val="1200"/>
                        <a:buFont typeface="Lato"/>
                        <a:buAutoNum type="arabicPeriod"/>
                      </a:pPr>
                      <a:r>
                        <a:rPr lang="en" sz="1200">
                          <a:solidFill>
                            <a:schemeClr val="accent1"/>
                          </a:solidFill>
                          <a:latin typeface="Lato"/>
                          <a:ea typeface="Lato"/>
                          <a:cs typeface="Lato"/>
                          <a:sym typeface="Lato"/>
                        </a:rPr>
                        <a:t>Introduction</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2.      Reason for why you think that sport is the best                      (Reason 1)</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3.       </a:t>
                      </a:r>
                      <a:r>
                        <a:rPr lang="en" sz="1200">
                          <a:solidFill>
                            <a:schemeClr val="accent1"/>
                          </a:solidFill>
                          <a:latin typeface="Lato"/>
                          <a:ea typeface="Lato"/>
                          <a:cs typeface="Lato"/>
                          <a:sym typeface="Lato"/>
                        </a:rPr>
                        <a:t>Reason for why you think that sport is the best                    (Reason 2: Different reason from reason 1)</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4.     </a:t>
                      </a:r>
                      <a:r>
                        <a:rPr lang="en" sz="1200">
                          <a:solidFill>
                            <a:schemeClr val="accent1"/>
                          </a:solidFill>
                          <a:latin typeface="Lato"/>
                          <a:ea typeface="Lato"/>
                          <a:cs typeface="Lato"/>
                          <a:sym typeface="Lato"/>
                        </a:rPr>
                        <a:t>Reason for why you think that sport is the best                     (Reason 3: Different reason from reason 1 &amp; 2)</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5.   Conclusion</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