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9144000"/>
  <p:notesSz cx="6858000" cy="9144000"/>
  <p:embeddedFontLst>
    <p:embeddedFont>
      <p:font typeface="Roboto"/>
      <p:regular r:id="rId22"/>
      <p:bold r:id="rId23"/>
      <p:italic r:id="rId24"/>
      <p:boldItalic r:id="rId25"/>
    </p:embeddedFon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340"/>
        <p:guide pos="3974" orient="horz"/>
        <p:guide pos="5420"/>
        <p:guide pos="346" orient="horz"/>
        <p:guide pos="476"/>
        <p:guide pos="482" orient="horz"/>
        <p:guide pos="3838" orient="horz"/>
        <p:guide pos="528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regular.fntdata"/><Relationship Id="rId21" Type="http://schemas.openxmlformats.org/officeDocument/2006/relationships/slide" Target="slides/slide16.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regular.fntdata"/><Relationship Id="rId25" Type="http://schemas.openxmlformats.org/officeDocument/2006/relationships/font" Target="fonts/Roboto-boldItalic.fntdata"/><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 name="Shape 19"/>
        <p:cNvGrpSpPr/>
        <p:nvPr/>
      </p:nvGrpSpPr>
      <p:grpSpPr>
        <a:xfrm>
          <a:off x="0" y="0"/>
          <a:ext cx="0" cy="0"/>
          <a:chOff x="0" y="0"/>
          <a:chExt cx="0" cy="0"/>
        </a:xfrm>
      </p:grpSpPr>
      <p:sp>
        <p:nvSpPr>
          <p:cNvPr id="20" name="Google Shape;20;g2db7887e2a1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 name="Google Shape;21;g2db7887e2a1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db7887e2a1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g2db7887e2a1_0_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db7887e2a1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g2db7887e2a1_0_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 name="Google Shape;107;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db7887e2a1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g2db7887e2a1_0_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db7887e2a1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g2db7887e2a1_0_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db94f8a22e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db94f8a22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2db94f8a22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db7887e2a1_0_1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db7887e2a1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g2db7887e2a1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 name="Google Shape;26;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 name="Google Shape;35;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 name="Google Shape;47;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2db7887e2a1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 name="Google Shape;55;g2db7887e2a1_0_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db7887e2a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 name="Google Shape;63;g2db7887e2a1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 name="Google Shape;71;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db7887e2a1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g2db7887e2a1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 name="Google Shape;80;g2db7887e2a1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db7887e2a1_0_1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db7887e2a1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g2db7887e2a1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2">
            <a:hlinkClick r:id="rId3"/>
          </p:cNvPr>
          <p:cNvSpPr/>
          <p:nvPr/>
        </p:nvSpPr>
        <p:spPr>
          <a:xfrm>
            <a:off x="4137660" y="3152488"/>
            <a:ext cx="868680" cy="55302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p:nvPr/>
        </p:nvSpPr>
        <p:spPr>
          <a:xfrm>
            <a:off x="457198" y="438151"/>
            <a:ext cx="8220075" cy="5957887"/>
          </a:xfrm>
          <a:prstGeom prst="roundRect">
            <a:avLst>
              <a:gd fmla="val 2649" name="adj"/>
            </a:avLst>
          </a:prstGeom>
          <a:solidFill>
            <a:schemeClr val="lt1"/>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6" name="Google Shape;16;p3"/>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4">
            <a:hlinkClick r:id="rId3"/>
          </p:cNvPr>
          <p:cNvSpPr/>
          <p:nvPr/>
        </p:nvSpPr>
        <p:spPr>
          <a:xfrm>
            <a:off x="4137660" y="3152488"/>
            <a:ext cx="868680" cy="55302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p:nvPr>
            <p:ph type="title"/>
          </p:nvPr>
        </p:nvSpPr>
        <p:spPr>
          <a:xfrm>
            <a:off x="489745" y="695325"/>
            <a:ext cx="8164510" cy="1150938"/>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4000"/>
              <a:buFont typeface="Arial"/>
              <a:buNone/>
              <a:defRPr b="1" i="0" sz="40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p:nvPr>
            <p:ph idx="1" type="body"/>
          </p:nvPr>
        </p:nvSpPr>
        <p:spPr>
          <a:xfrm>
            <a:off x="489745" y="1957386"/>
            <a:ext cx="8164510" cy="4387851"/>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hyperlink" Target="https://collections.archives.govt.nz/web/arena/search#/?q=24811399" TargetMode="External"/><Relationship Id="rId5" Type="http://schemas.openxmlformats.org/officeDocument/2006/relationships/image" Target="../media/image9.png"/><Relationship Id="rId6" Type="http://schemas.openxmlformats.org/officeDocument/2006/relationships/hyperlink" Target="https://natlib.govt.nz/records/23120279"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hyperlink" Target="https://natlib.govt.nz/records/2312027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nzherald.co.nz/nz/auckland-chinese-footprints/IGHDMHVAWK7LGEBZLQV6LIITD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en.wikipedia.org/wiki/Qing_dynasty"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 name="Shape 22"/>
        <p:cNvGrpSpPr/>
        <p:nvPr/>
      </p:nvGrpSpPr>
      <p:grpSpPr>
        <a:xfrm>
          <a:off x="0" y="0"/>
          <a:ext cx="0" cy="0"/>
          <a:chOff x="0" y="0"/>
          <a:chExt cx="0" cy="0"/>
        </a:xfrm>
      </p:grpSpPr>
      <p:sp>
        <p:nvSpPr>
          <p:cNvPr id="23" name="Google Shape;23;p5"/>
          <p:cNvSpPr/>
          <p:nvPr/>
        </p:nvSpPr>
        <p:spPr>
          <a:xfrm>
            <a:off x="152400" y="3020300"/>
            <a:ext cx="8783700" cy="1427100"/>
          </a:xfrm>
          <a:prstGeom prst="roundRect">
            <a:avLst>
              <a:gd fmla="val 16667" name="adj"/>
            </a:avLst>
          </a:prstGeom>
          <a:solidFill>
            <a:srgbClr val="F9CB9C"/>
          </a:solidFill>
          <a:ln cap="flat" cmpd="sng" w="28575">
            <a:solidFill>
              <a:srgbClr val="F288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00000"/>
                </a:solidFill>
                <a:highlight>
                  <a:srgbClr val="F2884B"/>
                </a:highlight>
                <a:latin typeface="Arial"/>
                <a:ea typeface="Arial"/>
                <a:cs typeface="Arial"/>
                <a:sym typeface="Arial"/>
              </a:rPr>
              <a:t>Chinese Immigration: Origins</a:t>
            </a:r>
            <a:endParaRPr b="1" i="0" sz="3400" u="none" cap="none" strike="noStrike">
              <a:solidFill>
                <a:srgbClr val="000000"/>
              </a:solidFill>
              <a:highlight>
                <a:srgbClr val="F2884B"/>
              </a:highlight>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4"/>
          <p:cNvSpPr/>
          <p:nvPr>
            <p:ph type="title"/>
          </p:nvPr>
        </p:nvSpPr>
        <p:spPr>
          <a:xfrm>
            <a:off x="457198" y="438151"/>
            <a:ext cx="8220000" cy="994200"/>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The Drift to the City</a:t>
            </a:r>
            <a:endParaRPr/>
          </a:p>
        </p:txBody>
      </p:sp>
      <p:sp>
        <p:nvSpPr>
          <p:cNvPr id="96" name="Google Shape;96;p14"/>
          <p:cNvSpPr/>
          <p:nvPr/>
        </p:nvSpPr>
        <p:spPr>
          <a:xfrm>
            <a:off x="900450" y="1302325"/>
            <a:ext cx="7333500" cy="2069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By the 1880s, the goldfields had been depleted to the point that it was not viable to keep mining for gold. Their economy of the last two decades had dried up, and though many tried to find one last vein of gold to continue the old way of life (more out of a fear of change than a love for mining), change was inevitable and had been forced on them by necessity.</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Chinese miners began to drift into the towns and cities looking for work to support themselves and their families still living in China, who were still unable to move here, if they wanted to at all.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Many Chinese found work in fruit and vegetable shops, laundries or commodity stores, with some able to save up enough capital (money, either NZ currency or saving resources over time) to build their own stores and live relatively independently.</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The miners would not be doing hard labour any longer, but still had extremely long hours and tough workloads to get by.</a:t>
            </a:r>
            <a:endParaRPr b="0" i="0" sz="1800" u="none" cap="none" strike="noStrike">
              <a:solidFill>
                <a:schemeClr val="dk1"/>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5"/>
          <p:cNvSpPr/>
          <p:nvPr>
            <p:ph type="title"/>
          </p:nvPr>
        </p:nvSpPr>
        <p:spPr>
          <a:xfrm>
            <a:off x="457198" y="438151"/>
            <a:ext cx="8220000" cy="994200"/>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The Drift to the City</a:t>
            </a:r>
            <a:endParaRPr/>
          </a:p>
        </p:txBody>
      </p:sp>
      <p:sp>
        <p:nvSpPr>
          <p:cNvPr id="102" name="Google Shape;102;p15"/>
          <p:cNvSpPr/>
          <p:nvPr/>
        </p:nvSpPr>
        <p:spPr>
          <a:xfrm>
            <a:off x="1586073" y="5696234"/>
            <a:ext cx="5962200" cy="710700"/>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Open Sans"/>
                <a:ea typeface="Open Sans"/>
                <a:cs typeface="Open Sans"/>
                <a:sym typeface="Open Sans"/>
              </a:rPr>
              <a:t>An advertisement for a Chinese fruiterer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Open Sans"/>
                <a:ea typeface="Open Sans"/>
                <a:cs typeface="Open Sans"/>
                <a:sym typeface="Open Sans"/>
              </a:rPr>
              <a:t>and greengrocer from the Observer newspaper, 2 June 1883.</a:t>
            </a:r>
            <a:endParaRPr b="0" i="0" sz="1400" u="none" cap="none" strike="noStrike">
              <a:solidFill>
                <a:srgbClr val="000000"/>
              </a:solidFill>
              <a:latin typeface="Arial"/>
              <a:ea typeface="Arial"/>
              <a:cs typeface="Arial"/>
              <a:sym typeface="Arial"/>
            </a:endParaRPr>
          </a:p>
        </p:txBody>
      </p:sp>
      <p:pic>
        <p:nvPicPr>
          <p:cNvPr descr="A picture containing text, receipt&#10;&#10;Description automatically generated" id="103" name="Google Shape;103;p15"/>
          <p:cNvPicPr preferRelativeResize="0"/>
          <p:nvPr/>
        </p:nvPicPr>
        <p:blipFill rotWithShape="1">
          <a:blip r:embed="rId3">
            <a:alphaModFix/>
          </a:blip>
          <a:srcRect b="0" l="0" r="0" t="0"/>
          <a:stretch/>
        </p:blipFill>
        <p:spPr>
          <a:xfrm>
            <a:off x="2604787" y="1097594"/>
            <a:ext cx="3303590" cy="4662819"/>
          </a:xfrm>
          <a:prstGeom prst="rect">
            <a:avLst/>
          </a:prstGeom>
          <a:noFill/>
          <a:ln>
            <a:noFill/>
          </a:ln>
        </p:spPr>
      </p:pic>
      <p:sp>
        <p:nvSpPr>
          <p:cNvPr id="104" name="Google Shape;104;p15"/>
          <p:cNvSpPr/>
          <p:nvPr/>
        </p:nvSpPr>
        <p:spPr>
          <a:xfrm>
            <a:off x="2212220" y="2599524"/>
            <a:ext cx="4088700" cy="1659000"/>
          </a:xfrm>
          <a:prstGeom prst="ellipse">
            <a:avLst/>
          </a:prstGeom>
          <a:noFill/>
          <a:ln cap="flat" cmpd="sng" w="28575">
            <a:solidFill>
              <a:srgbClr val="F2884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Market Gardening</a:t>
            </a:r>
            <a:endParaRPr/>
          </a:p>
        </p:txBody>
      </p:sp>
      <p:sp>
        <p:nvSpPr>
          <p:cNvPr id="110" name="Google Shape;110;p16"/>
          <p:cNvSpPr/>
          <p:nvPr/>
        </p:nvSpPr>
        <p:spPr>
          <a:xfrm>
            <a:off x="539750" y="1432450"/>
            <a:ext cx="7694400" cy="1938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By the 1920s some Chinese had carved out a niche for themselves in market gardening. This was labour intensive with long hours, but at that time, it didn’t take too much money or materials to get a garden started, so it made good financial sense.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Some Chinese leased land off local Māori iwi and worked alongside them to earn a living growing and selling vegetables. </a:t>
            </a:r>
            <a:endParaRPr b="0" i="0" sz="1400" u="none" cap="none" strike="noStrike">
              <a:solidFill>
                <a:srgbClr val="000000"/>
              </a:solidFill>
              <a:latin typeface="Arial"/>
              <a:ea typeface="Arial"/>
              <a:cs typeface="Arial"/>
              <a:sym typeface="Arial"/>
            </a:endParaRPr>
          </a:p>
        </p:txBody>
      </p:sp>
      <p:grpSp>
        <p:nvGrpSpPr>
          <p:cNvPr id="111" name="Google Shape;111;p16"/>
          <p:cNvGrpSpPr/>
          <p:nvPr/>
        </p:nvGrpSpPr>
        <p:grpSpPr>
          <a:xfrm>
            <a:off x="900445" y="3595253"/>
            <a:ext cx="3097173" cy="2639247"/>
            <a:chOff x="900445" y="3595253"/>
            <a:chExt cx="3097173" cy="2639247"/>
          </a:xfrm>
        </p:grpSpPr>
        <p:pic>
          <p:nvPicPr>
            <p:cNvPr descr="A picture containing outdoor, sky, person, group&#10;&#10;Description automatically generated" id="112" name="Google Shape;112;p16"/>
            <p:cNvPicPr preferRelativeResize="0"/>
            <p:nvPr/>
          </p:nvPicPr>
          <p:blipFill rotWithShape="1">
            <a:blip r:embed="rId3">
              <a:alphaModFix/>
            </a:blip>
            <a:srcRect b="0" l="0" r="0" t="0"/>
            <a:stretch/>
          </p:blipFill>
          <p:spPr>
            <a:xfrm>
              <a:off x="900445" y="3595253"/>
              <a:ext cx="2959891" cy="2288434"/>
            </a:xfrm>
            <a:prstGeom prst="rect">
              <a:avLst/>
            </a:prstGeom>
            <a:noFill/>
            <a:ln>
              <a:noFill/>
            </a:ln>
          </p:spPr>
        </p:pic>
        <p:sp>
          <p:nvSpPr>
            <p:cNvPr id="113" name="Google Shape;113;p16"/>
            <p:cNvSpPr txBox="1"/>
            <p:nvPr/>
          </p:nvSpPr>
          <p:spPr>
            <a:xfrm>
              <a:off x="900445" y="5895946"/>
              <a:ext cx="3097173" cy="338554"/>
            </a:xfrm>
            <a:prstGeom prst="rect">
              <a:avLst/>
            </a:prstGeom>
            <a:solidFill>
              <a:schemeClr val="lt1"/>
            </a:solidFill>
            <a:ln cap="flat" cmpd="sng" w="9525">
              <a:solidFill>
                <a:srgbClr val="1C1C1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212124"/>
                  </a:solidFill>
                  <a:highlight>
                    <a:srgbClr val="F3F5F6"/>
                  </a:highlight>
                  <a:latin typeface="Arial"/>
                  <a:ea typeface="Arial"/>
                  <a:cs typeface="Arial"/>
                  <a:sym typeface="Arial"/>
                </a:rPr>
                <a:t>Archives New Zealand Reference: AAQT 6539 W3537 157 / B8728 </a:t>
              </a:r>
              <a:r>
                <a:rPr b="0" i="0" lang="en-GB" sz="800" u="none" cap="none" strike="noStrike">
                  <a:solidFill>
                    <a:srgbClr val="006DAC"/>
                  </a:solidFill>
                  <a:highlight>
                    <a:srgbClr val="F3F5F6"/>
                  </a:highlight>
                  <a:uFill>
                    <a:noFill/>
                  </a:uFill>
                  <a:latin typeface="Arial"/>
                  <a:ea typeface="Arial"/>
                  <a:cs typeface="Arial"/>
                  <a:sym typeface="Arial"/>
                  <a:hlinkClick r:id="rId4">
                    <a:extLst>
                      <a:ext uri="{A12FA001-AC4F-418D-AE19-62706E023703}">
                        <ahyp:hlinkClr val="tx"/>
                      </a:ext>
                    </a:extLst>
                  </a:hlinkClick>
                </a:rPr>
                <a:t>collections.archives.govt.nz/web/arena/search#/?q=24811399</a:t>
              </a:r>
              <a:endParaRPr b="0" i="0" sz="800" u="none" cap="none" strike="noStrike">
                <a:solidFill>
                  <a:schemeClr val="dk1"/>
                </a:solidFill>
                <a:latin typeface="Arial"/>
                <a:ea typeface="Arial"/>
                <a:cs typeface="Arial"/>
                <a:sym typeface="Arial"/>
              </a:endParaRPr>
            </a:p>
          </p:txBody>
        </p:sp>
      </p:grpSp>
      <p:grpSp>
        <p:nvGrpSpPr>
          <p:cNvPr id="114" name="Google Shape;114;p16"/>
          <p:cNvGrpSpPr/>
          <p:nvPr/>
        </p:nvGrpSpPr>
        <p:grpSpPr>
          <a:xfrm>
            <a:off x="5094515" y="3595253"/>
            <a:ext cx="3097282" cy="2745899"/>
            <a:chOff x="5094515" y="3595253"/>
            <a:chExt cx="3097282" cy="2745899"/>
          </a:xfrm>
        </p:grpSpPr>
        <p:pic>
          <p:nvPicPr>
            <p:cNvPr descr="An aerial view of a city&#10;&#10;Description automatically generated with medium confidence" id="115" name="Google Shape;115;p16"/>
            <p:cNvPicPr preferRelativeResize="0"/>
            <p:nvPr/>
          </p:nvPicPr>
          <p:blipFill rotWithShape="1">
            <a:blip r:embed="rId5">
              <a:alphaModFix/>
            </a:blip>
            <a:srcRect b="0" l="0" r="0" t="0"/>
            <a:stretch/>
          </p:blipFill>
          <p:spPr>
            <a:xfrm>
              <a:off x="5094515" y="3595253"/>
              <a:ext cx="3097282" cy="2257657"/>
            </a:xfrm>
            <a:prstGeom prst="rect">
              <a:avLst/>
            </a:prstGeom>
            <a:noFill/>
            <a:ln>
              <a:noFill/>
            </a:ln>
          </p:spPr>
        </p:pic>
        <p:sp>
          <p:nvSpPr>
            <p:cNvPr id="116" name="Google Shape;116;p16"/>
            <p:cNvSpPr txBox="1"/>
            <p:nvPr/>
          </p:nvSpPr>
          <p:spPr>
            <a:xfrm>
              <a:off x="5094624" y="5879487"/>
              <a:ext cx="3097173" cy="461665"/>
            </a:xfrm>
            <a:prstGeom prst="rect">
              <a:avLst/>
            </a:prstGeom>
            <a:solidFill>
              <a:schemeClr val="lt1"/>
            </a:solidFill>
            <a:ln cap="flat" cmpd="sng" w="9525">
              <a:solidFill>
                <a:srgbClr val="1C1C1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A0A0A"/>
                  </a:solidFill>
                  <a:highlight>
                    <a:srgbClr val="F3F5F6"/>
                  </a:highlight>
                  <a:latin typeface="Roboto"/>
                  <a:ea typeface="Roboto"/>
                  <a:cs typeface="Roboto"/>
                  <a:sym typeface="Roboto"/>
                </a:rPr>
                <a:t>Market gardens, Mangere, Auckland. Whites Aviation Ltd: Photographs. Ref: WA-11703-G. Alexander Turnbull Library, Wellington, New Zealand. </a:t>
              </a:r>
              <a:r>
                <a:rPr b="0" i="0" lang="en-GB" sz="800" u="sng" cap="none" strike="noStrike">
                  <a:solidFill>
                    <a:srgbClr val="336699"/>
                  </a:solidFill>
                  <a:highlight>
                    <a:srgbClr val="F3F5F6"/>
                  </a:highlight>
                  <a:latin typeface="Arial"/>
                  <a:ea typeface="Arial"/>
                  <a:cs typeface="Arial"/>
                  <a:sym typeface="Arial"/>
                  <a:hlinkClick r:id="rId6">
                    <a:extLst>
                      <a:ext uri="{A12FA001-AC4F-418D-AE19-62706E023703}">
                        <ahyp:hlinkClr val="tx"/>
                      </a:ext>
                    </a:extLst>
                  </a:hlinkClick>
                </a:rPr>
                <a:t>/records/23120279</a:t>
              </a:r>
              <a:endParaRPr b="0" i="0" sz="700" u="none" cap="none" strike="noStrike">
                <a:solidFill>
                  <a:schemeClr val="dk1"/>
                </a:solidFill>
                <a:highlight>
                  <a:srgbClr val="F3F5F6"/>
                </a:highlight>
                <a:latin typeface="Arial"/>
                <a:ea typeface="Arial"/>
                <a:cs typeface="Arial"/>
                <a:sym typeface="Arial"/>
              </a:endParaRPr>
            </a:p>
          </p:txBody>
        </p:sp>
      </p:grpSp>
      <p:sp>
        <p:nvSpPr>
          <p:cNvPr id="117" name="Google Shape;117;p16"/>
          <p:cNvSpPr/>
          <p:nvPr/>
        </p:nvSpPr>
        <p:spPr>
          <a:xfrm>
            <a:off x="4226527" y="3486552"/>
            <a:ext cx="4833258" cy="433553"/>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Open Sans"/>
                <a:ea typeface="Open Sans"/>
                <a:cs typeface="Open Sans"/>
                <a:sym typeface="Open Sans"/>
              </a:rPr>
              <a:t>Aerial photograph of market gardens in Mangere, 1948.</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7"/>
          <p:cNvSpPr/>
          <p:nvPr>
            <p:ph type="title"/>
          </p:nvPr>
        </p:nvSpPr>
        <p:spPr>
          <a:xfrm>
            <a:off x="457198" y="438151"/>
            <a:ext cx="8220000" cy="994200"/>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Market Gardening - Connections</a:t>
            </a:r>
            <a:endParaRPr/>
          </a:p>
        </p:txBody>
      </p:sp>
      <p:sp>
        <p:nvSpPr>
          <p:cNvPr id="123" name="Google Shape;123;p17"/>
          <p:cNvSpPr/>
          <p:nvPr/>
        </p:nvSpPr>
        <p:spPr>
          <a:xfrm>
            <a:off x="539750" y="1432450"/>
            <a:ext cx="7694400" cy="1938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As mentioned on the previous slide, some Chinese leased land off local Māori iwi and worked alongside them to earn a living growing and selling vegetables.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This was made easier due to the fact that many Chinese felt like they had been excluded from the ‘New Zealand dream’, and felt companionship with Māori, who had been subjected to increasingly severe land and economic policies from successive governments since before Chinese migration to New Zealand was notable.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Although language barriers persisted, enough Chinese individuals had learned the common language of English - and enough Te Reo - where this form of mutual understanding could be negotiated.</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Fruit and vegetables would often be given back to iwi as a thank you, a good natured reminder of their agreement.</a:t>
            </a:r>
            <a:endParaRPr b="0" i="0" sz="1800" u="none" cap="none" strike="noStrike">
              <a:solidFill>
                <a:schemeClr val="dk1"/>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8"/>
          <p:cNvSpPr/>
          <p:nvPr/>
        </p:nvSpPr>
        <p:spPr>
          <a:xfrm>
            <a:off x="539750" y="1432450"/>
            <a:ext cx="7694400" cy="1938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9" name="Google Shape;129;p18"/>
          <p:cNvGrpSpPr/>
          <p:nvPr/>
        </p:nvGrpSpPr>
        <p:grpSpPr>
          <a:xfrm>
            <a:off x="1191351" y="1371551"/>
            <a:ext cx="7472258" cy="4770354"/>
            <a:chOff x="5094515" y="3595253"/>
            <a:chExt cx="3097309" cy="2392234"/>
          </a:xfrm>
        </p:grpSpPr>
        <p:pic>
          <p:nvPicPr>
            <p:cNvPr descr="An aerial view of a city&#10;&#10;Description automatically generated with medium confidence" id="130" name="Google Shape;130;p18"/>
            <p:cNvPicPr preferRelativeResize="0"/>
            <p:nvPr/>
          </p:nvPicPr>
          <p:blipFill rotWithShape="1">
            <a:blip r:embed="rId3">
              <a:alphaModFix/>
            </a:blip>
            <a:srcRect b="0" l="0" r="0" t="0"/>
            <a:stretch/>
          </p:blipFill>
          <p:spPr>
            <a:xfrm>
              <a:off x="5094515" y="3595253"/>
              <a:ext cx="3097283" cy="2257658"/>
            </a:xfrm>
            <a:prstGeom prst="rect">
              <a:avLst/>
            </a:prstGeom>
            <a:noFill/>
            <a:ln>
              <a:noFill/>
            </a:ln>
          </p:spPr>
        </p:pic>
        <p:sp>
          <p:nvSpPr>
            <p:cNvPr id="131" name="Google Shape;131;p18"/>
            <p:cNvSpPr txBox="1"/>
            <p:nvPr/>
          </p:nvSpPr>
          <p:spPr>
            <a:xfrm>
              <a:off x="5094624" y="5879487"/>
              <a:ext cx="3097200" cy="108000"/>
            </a:xfrm>
            <a:prstGeom prst="rect">
              <a:avLst/>
            </a:prstGeom>
            <a:solidFill>
              <a:schemeClr val="lt1"/>
            </a:solidFill>
            <a:ln cap="flat" cmpd="sng" w="9525">
              <a:solidFill>
                <a:srgbClr val="1C1C1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A0A0A"/>
                  </a:solidFill>
                  <a:highlight>
                    <a:srgbClr val="F3F5F6"/>
                  </a:highlight>
                  <a:latin typeface="Roboto"/>
                  <a:ea typeface="Roboto"/>
                  <a:cs typeface="Roboto"/>
                  <a:sym typeface="Roboto"/>
                </a:rPr>
                <a:t>Market gardens, Mangere, Auckland. Whites Aviation Ltd: Photographs. Ref: WA-11703-G. Alexander Turnbull Library, Wellington, New Zealand. </a:t>
              </a:r>
              <a:r>
                <a:rPr b="0" i="0" lang="en-GB" sz="800" u="sng" cap="none" strike="noStrike">
                  <a:solidFill>
                    <a:srgbClr val="336699"/>
                  </a:solidFill>
                  <a:highlight>
                    <a:srgbClr val="F3F5F6"/>
                  </a:highlight>
                  <a:latin typeface="Arial"/>
                  <a:ea typeface="Arial"/>
                  <a:cs typeface="Arial"/>
                  <a:sym typeface="Arial"/>
                  <a:hlinkClick r:id="rId4">
                    <a:extLst>
                      <a:ext uri="{A12FA001-AC4F-418D-AE19-62706E023703}">
                        <ahyp:hlinkClr val="tx"/>
                      </a:ext>
                    </a:extLst>
                  </a:hlinkClick>
                </a:rPr>
                <a:t>/records/23120279</a:t>
              </a:r>
              <a:endParaRPr b="0" i="0" sz="700" u="none" cap="none" strike="noStrike">
                <a:solidFill>
                  <a:schemeClr val="dk1"/>
                </a:solidFill>
                <a:highlight>
                  <a:srgbClr val="F3F5F6"/>
                </a:highlight>
                <a:latin typeface="Arial"/>
                <a:ea typeface="Arial"/>
                <a:cs typeface="Arial"/>
                <a:sym typeface="Arial"/>
              </a:endParaRPr>
            </a:p>
          </p:txBody>
        </p:sp>
      </p:grpSp>
      <p:sp>
        <p:nvSpPr>
          <p:cNvPr id="132" name="Google Shape;132;p18"/>
          <p:cNvSpPr/>
          <p:nvPr/>
        </p:nvSpPr>
        <p:spPr>
          <a:xfrm>
            <a:off x="2757952" y="695902"/>
            <a:ext cx="4833300" cy="433500"/>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Open Sans"/>
                <a:ea typeface="Open Sans"/>
                <a:cs typeface="Open Sans"/>
                <a:sym typeface="Open Sans"/>
              </a:rPr>
              <a:t>Aerial photograph of market gardens in Mangere, 1948.</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9"/>
          <p:cNvSpPr/>
          <p:nvPr>
            <p:ph type="title"/>
          </p:nvPr>
        </p:nvSpPr>
        <p:spPr>
          <a:xfrm>
            <a:off x="457200" y="263225"/>
            <a:ext cx="8220000" cy="914400"/>
          </a:xfrm>
          <a:prstGeom prst="roundRect">
            <a:avLst>
              <a:gd fmla="val 16667" name="adj"/>
            </a:avLst>
          </a:prstGeom>
        </p:spPr>
        <p:txBody>
          <a:bodyPr anchorCtr="1" anchor="ctr" bIns="252000" lIns="252000" spcFirstLastPara="1" rIns="252000" wrap="square" tIns="252000">
            <a:noAutofit/>
          </a:bodyPr>
          <a:lstStyle/>
          <a:p>
            <a:pPr indent="0" lvl="0" marL="0" rtl="0" algn="l">
              <a:spcBef>
                <a:spcPts val="0"/>
              </a:spcBef>
              <a:spcAft>
                <a:spcPts val="0"/>
              </a:spcAft>
              <a:buNone/>
            </a:pPr>
            <a:r>
              <a:rPr lang="en-GB"/>
              <a:t>Quick Case Study - the Ah Chees</a:t>
            </a:r>
            <a:endParaRPr/>
          </a:p>
        </p:txBody>
      </p:sp>
      <p:sp>
        <p:nvSpPr>
          <p:cNvPr id="139" name="Google Shape;139;p19"/>
          <p:cNvSpPr txBox="1"/>
          <p:nvPr/>
        </p:nvSpPr>
        <p:spPr>
          <a:xfrm>
            <a:off x="942100" y="1094500"/>
            <a:ext cx="7149000" cy="5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u="sng">
                <a:solidFill>
                  <a:schemeClr val="hlink"/>
                </a:solidFill>
                <a:hlinkClick r:id="rId3"/>
              </a:rPr>
              <a:t>https://www.nzherald.co.nz/nz/auckland-chinese-footprints/IGHDMHVAWK7LGEBZLQV6LIITDY/</a:t>
            </a:r>
            <a:endParaRPr sz="1800">
              <a:solidFill>
                <a:srgbClr val="1C1C1C"/>
              </a:solidFill>
            </a:endParaRPr>
          </a:p>
        </p:txBody>
      </p:sp>
      <p:sp>
        <p:nvSpPr>
          <p:cNvPr id="140" name="Google Shape;140;p19"/>
          <p:cNvSpPr txBox="1"/>
          <p:nvPr/>
        </p:nvSpPr>
        <p:spPr>
          <a:xfrm>
            <a:off x="831275" y="1842650"/>
            <a:ext cx="7557000" cy="42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1C1C1C"/>
                </a:solidFill>
              </a:rPr>
              <a:t>Skim read this article - you do not have to read the </a:t>
            </a:r>
            <a:r>
              <a:rPr lang="en-GB" sz="1800">
                <a:solidFill>
                  <a:srgbClr val="1C1C1C"/>
                </a:solidFill>
              </a:rPr>
              <a:t>whole</a:t>
            </a:r>
            <a:r>
              <a:rPr lang="en-GB" sz="1800">
                <a:solidFill>
                  <a:srgbClr val="1C1C1C"/>
                </a:solidFill>
              </a:rPr>
              <a:t> thing. I do not </a:t>
            </a:r>
            <a:r>
              <a:rPr lang="en-GB" sz="1800">
                <a:solidFill>
                  <a:srgbClr val="1C1C1C"/>
                </a:solidFill>
              </a:rPr>
              <a:t>expect</a:t>
            </a:r>
            <a:r>
              <a:rPr lang="en-GB" sz="1800">
                <a:solidFill>
                  <a:srgbClr val="1C1C1C"/>
                </a:solidFill>
              </a:rPr>
              <a:t> or want you to.</a:t>
            </a:r>
            <a:br>
              <a:rPr lang="en-GB" sz="1800">
                <a:solidFill>
                  <a:srgbClr val="1C1C1C"/>
                </a:solidFill>
              </a:rPr>
            </a:br>
            <a:br>
              <a:rPr lang="en-GB" sz="1800">
                <a:solidFill>
                  <a:srgbClr val="1C1C1C"/>
                </a:solidFill>
              </a:rPr>
            </a:br>
            <a:r>
              <a:rPr lang="en-GB" sz="1800">
                <a:solidFill>
                  <a:srgbClr val="1C1C1C"/>
                </a:solidFill>
              </a:rPr>
              <a:t>1. </a:t>
            </a:r>
            <a:r>
              <a:rPr b="1" lang="en-GB" sz="1800">
                <a:solidFill>
                  <a:srgbClr val="1C1C1C"/>
                </a:solidFill>
              </a:rPr>
              <a:t>Why were the Ah Chees a special story in NZ/Chinese history? Give two examples.</a:t>
            </a:r>
            <a:endParaRPr b="1" sz="1800">
              <a:solidFill>
                <a:srgbClr val="1C1C1C"/>
              </a:solidFill>
            </a:endParaRPr>
          </a:p>
          <a:p>
            <a:pPr indent="0" lvl="0" marL="0" rtl="0" algn="l">
              <a:spcBef>
                <a:spcPts val="0"/>
              </a:spcBef>
              <a:spcAft>
                <a:spcPts val="0"/>
              </a:spcAft>
              <a:buNone/>
            </a:pPr>
            <a:r>
              <a:t/>
            </a:r>
            <a:endParaRPr sz="1800">
              <a:solidFill>
                <a:srgbClr val="1C1C1C"/>
              </a:solidFill>
            </a:endParaRPr>
          </a:p>
          <a:p>
            <a:pPr indent="0" lvl="0" marL="0" rtl="0" algn="l">
              <a:spcBef>
                <a:spcPts val="0"/>
              </a:spcBef>
              <a:spcAft>
                <a:spcPts val="0"/>
              </a:spcAft>
              <a:buNone/>
            </a:pPr>
            <a:r>
              <a:rPr lang="en-GB" sz="1800">
                <a:solidFill>
                  <a:srgbClr val="1C1C1C"/>
                </a:solidFill>
              </a:rPr>
              <a:t>Answer:</a:t>
            </a:r>
            <a:endParaRPr sz="1800">
              <a:solidFill>
                <a:srgbClr val="1C1C1C"/>
              </a:solidFill>
            </a:endParaRPr>
          </a:p>
          <a:p>
            <a:pPr indent="0" lvl="0" marL="0" rtl="0" algn="l">
              <a:spcBef>
                <a:spcPts val="0"/>
              </a:spcBef>
              <a:spcAft>
                <a:spcPts val="0"/>
              </a:spcAft>
              <a:buNone/>
            </a:pPr>
            <a:r>
              <a:t/>
            </a:r>
            <a:endParaRPr sz="1800">
              <a:solidFill>
                <a:srgbClr val="1C1C1C"/>
              </a:solidFill>
            </a:endParaRPr>
          </a:p>
          <a:p>
            <a:pPr indent="0" lvl="0" marL="0" rtl="0" algn="l">
              <a:spcBef>
                <a:spcPts val="0"/>
              </a:spcBef>
              <a:spcAft>
                <a:spcPts val="0"/>
              </a:spcAft>
              <a:buNone/>
            </a:pPr>
            <a:r>
              <a:rPr lang="en-GB" sz="1800">
                <a:solidFill>
                  <a:srgbClr val="1C1C1C"/>
                </a:solidFill>
              </a:rPr>
              <a:t>2. </a:t>
            </a:r>
            <a:r>
              <a:rPr lang="en-GB" sz="1600">
                <a:solidFill>
                  <a:srgbClr val="1C1C1C"/>
                </a:solidFill>
              </a:rPr>
              <a:t>“By the 1900s, the Chinese ran market gardens in Western Springs, Panmure, Mangere and Avondale. The area of market gardens</a:t>
            </a:r>
            <a:endParaRPr sz="1600">
              <a:solidFill>
                <a:srgbClr val="1C1C1C"/>
              </a:solidFill>
            </a:endParaRPr>
          </a:p>
          <a:p>
            <a:pPr indent="0" lvl="0" marL="0" rtl="0" algn="l">
              <a:spcBef>
                <a:spcPts val="0"/>
              </a:spcBef>
              <a:spcAft>
                <a:spcPts val="0"/>
              </a:spcAft>
              <a:buNone/>
            </a:pPr>
            <a:r>
              <a:rPr lang="en-GB" sz="1600">
                <a:solidFill>
                  <a:srgbClr val="1C1C1C"/>
                </a:solidFill>
              </a:rPr>
              <a:t>below Great North Rd and Surrey Crescent was known as Chinaman's Hill until the late 1990s.” </a:t>
            </a:r>
            <a:r>
              <a:rPr b="1" lang="en-GB" sz="1600">
                <a:solidFill>
                  <a:srgbClr val="1C1C1C"/>
                </a:solidFill>
              </a:rPr>
              <a:t>Take a guess as to why the hill was still known as that name by </a:t>
            </a:r>
            <a:r>
              <a:rPr b="1" lang="en-GB" sz="1600">
                <a:solidFill>
                  <a:srgbClr val="1C1C1C"/>
                </a:solidFill>
              </a:rPr>
              <a:t>the</a:t>
            </a:r>
            <a:r>
              <a:rPr b="1" lang="en-GB" sz="1600">
                <a:solidFill>
                  <a:srgbClr val="1C1C1C"/>
                </a:solidFill>
              </a:rPr>
              <a:t> 1990s.</a:t>
            </a:r>
            <a:endParaRPr b="1" sz="1600">
              <a:solidFill>
                <a:srgbClr val="1C1C1C"/>
              </a:solidFill>
            </a:endParaRPr>
          </a:p>
          <a:p>
            <a:pPr indent="0" lvl="0" marL="0" rtl="0" algn="l">
              <a:spcBef>
                <a:spcPts val="0"/>
              </a:spcBef>
              <a:spcAft>
                <a:spcPts val="0"/>
              </a:spcAft>
              <a:buNone/>
            </a:pPr>
            <a:r>
              <a:t/>
            </a:r>
            <a:endParaRPr sz="1600">
              <a:solidFill>
                <a:srgbClr val="1C1C1C"/>
              </a:solidFill>
            </a:endParaRPr>
          </a:p>
          <a:p>
            <a:pPr indent="0" lvl="0" marL="0" rtl="0" algn="l">
              <a:spcBef>
                <a:spcPts val="0"/>
              </a:spcBef>
              <a:spcAft>
                <a:spcPts val="0"/>
              </a:spcAft>
              <a:buNone/>
            </a:pPr>
            <a:r>
              <a:rPr lang="en-GB" sz="1600">
                <a:solidFill>
                  <a:srgbClr val="1C1C1C"/>
                </a:solidFill>
              </a:rPr>
              <a:t>Answer: </a:t>
            </a:r>
            <a:endParaRPr sz="1600">
              <a:solidFill>
                <a:srgbClr val="1C1C1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0"/>
          <p:cNvSpPr/>
          <p:nvPr>
            <p:ph type="title"/>
          </p:nvPr>
        </p:nvSpPr>
        <p:spPr>
          <a:xfrm>
            <a:off x="457198" y="438151"/>
            <a:ext cx="8220000" cy="9942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SzPts val="3600"/>
              <a:buNone/>
            </a:pPr>
            <a:r>
              <a:rPr lang="en-GB"/>
              <a:t>Questions - Part 2</a:t>
            </a:r>
            <a:endParaRPr/>
          </a:p>
        </p:txBody>
      </p:sp>
      <p:sp>
        <p:nvSpPr>
          <p:cNvPr id="147" name="Google Shape;147;p20"/>
          <p:cNvSpPr txBox="1"/>
          <p:nvPr/>
        </p:nvSpPr>
        <p:spPr>
          <a:xfrm>
            <a:off x="568025" y="1413175"/>
            <a:ext cx="8036100" cy="4807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1C1C1C"/>
              </a:buClr>
              <a:buSzPts val="1800"/>
              <a:buFont typeface="Arial"/>
              <a:buAutoNum type="arabicPeriod"/>
            </a:pPr>
            <a:r>
              <a:rPr b="1" i="0" lang="en-GB" sz="2000" u="none" cap="none" strike="noStrike">
                <a:solidFill>
                  <a:srgbClr val="1C1C1C"/>
                </a:solidFill>
                <a:latin typeface="Arial"/>
                <a:ea typeface="Arial"/>
                <a:cs typeface="Arial"/>
                <a:sym typeface="Arial"/>
              </a:rPr>
              <a:t>When did the goldfields dry up? Did all Chinese individuals respond the same way? Where did they go?</a:t>
            </a:r>
            <a:br>
              <a:rPr b="0" i="0" lang="en-GB" sz="1800" u="none" cap="none" strike="noStrike">
                <a:solidFill>
                  <a:srgbClr val="1C1C1C"/>
                </a:solidFill>
                <a:latin typeface="Arial"/>
                <a:ea typeface="Arial"/>
                <a:cs typeface="Arial"/>
                <a:sym typeface="Arial"/>
              </a:rPr>
            </a:b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Answer here:</a:t>
            </a:r>
            <a:br>
              <a:rPr b="0" i="0" lang="en-GB" sz="1800" u="none" cap="none" strike="noStrike">
                <a:solidFill>
                  <a:srgbClr val="1C1C1C"/>
                </a:solidFill>
                <a:latin typeface="Arial"/>
                <a:ea typeface="Arial"/>
                <a:cs typeface="Arial"/>
                <a:sym typeface="Arial"/>
              </a:rPr>
            </a:br>
            <a:br>
              <a:rPr b="0" i="0" lang="en-GB" sz="1800" u="none" cap="none" strike="noStrike">
                <a:solidFill>
                  <a:srgbClr val="1C1C1C"/>
                </a:solidFill>
                <a:latin typeface="Arial"/>
                <a:ea typeface="Arial"/>
                <a:cs typeface="Arial"/>
                <a:sym typeface="Arial"/>
              </a:rPr>
            </a:br>
            <a:endParaRPr b="0" i="0" sz="1800" u="none" cap="none" strike="noStrike">
              <a:solidFill>
                <a:srgbClr val="1C1C1C"/>
              </a:solidFill>
              <a:latin typeface="Arial"/>
              <a:ea typeface="Arial"/>
              <a:cs typeface="Arial"/>
              <a:sym typeface="Arial"/>
            </a:endParaRPr>
          </a:p>
          <a:p>
            <a:pPr indent="-342900" lvl="0" marL="457200" marR="0" rtl="0" algn="l">
              <a:lnSpc>
                <a:spcPct val="100000"/>
              </a:lnSpc>
              <a:spcBef>
                <a:spcPts val="0"/>
              </a:spcBef>
              <a:spcAft>
                <a:spcPts val="0"/>
              </a:spcAft>
              <a:buClr>
                <a:srgbClr val="1C1C1C"/>
              </a:buClr>
              <a:buSzPts val="1800"/>
              <a:buFont typeface="Arial"/>
              <a:buAutoNum type="arabicPeriod"/>
            </a:pPr>
            <a:r>
              <a:rPr b="1" i="0" lang="en-GB" sz="2100" u="none" cap="none" strike="noStrike">
                <a:solidFill>
                  <a:srgbClr val="1C1C1C"/>
                </a:solidFill>
                <a:latin typeface="Arial"/>
                <a:ea typeface="Arial"/>
                <a:cs typeface="Arial"/>
                <a:sym typeface="Arial"/>
              </a:rPr>
              <a:t>What sort of roles did Chinese men take up when the gold ran out? Were they successful?</a:t>
            </a:r>
            <a:br>
              <a:rPr b="0" i="0" lang="en-GB" sz="1800" u="none" cap="none" strike="noStrike">
                <a:solidFill>
                  <a:srgbClr val="1C1C1C"/>
                </a:solidFill>
                <a:latin typeface="Arial"/>
                <a:ea typeface="Arial"/>
                <a:cs typeface="Arial"/>
                <a:sym typeface="Arial"/>
              </a:rPr>
            </a:b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Answer here:</a:t>
            </a:r>
            <a:br>
              <a:rPr b="0" i="0" lang="en-GB" sz="1800" u="none" cap="none" strike="noStrike">
                <a:solidFill>
                  <a:srgbClr val="1C1C1C"/>
                </a:solidFill>
                <a:latin typeface="Arial"/>
                <a:ea typeface="Arial"/>
                <a:cs typeface="Arial"/>
                <a:sym typeface="Arial"/>
              </a:rPr>
            </a:br>
            <a:br>
              <a:rPr b="0" i="0" lang="en-GB" sz="1800" u="none" cap="none" strike="noStrike">
                <a:solidFill>
                  <a:srgbClr val="1C1C1C"/>
                </a:solidFill>
                <a:latin typeface="Arial"/>
                <a:ea typeface="Arial"/>
                <a:cs typeface="Arial"/>
                <a:sym typeface="Arial"/>
              </a:rPr>
            </a:br>
            <a:endParaRPr b="0" i="0" sz="1800" u="none" cap="none" strike="noStrike">
              <a:solidFill>
                <a:srgbClr val="1C1C1C"/>
              </a:solidFill>
              <a:latin typeface="Arial"/>
              <a:ea typeface="Arial"/>
              <a:cs typeface="Arial"/>
              <a:sym typeface="Arial"/>
            </a:endParaRPr>
          </a:p>
          <a:p>
            <a:pPr indent="-342900" lvl="0" marL="457200" marR="0" rtl="0" algn="l">
              <a:lnSpc>
                <a:spcPct val="100000"/>
              </a:lnSpc>
              <a:spcBef>
                <a:spcPts val="0"/>
              </a:spcBef>
              <a:spcAft>
                <a:spcPts val="0"/>
              </a:spcAft>
              <a:buClr>
                <a:srgbClr val="1C1C1C"/>
              </a:buClr>
              <a:buSzPts val="1800"/>
              <a:buFont typeface="Arial"/>
              <a:buAutoNum type="arabicPeriod"/>
            </a:pPr>
            <a:r>
              <a:rPr b="1" i="0" lang="en-GB" sz="2100" u="none" cap="none" strike="noStrike">
                <a:solidFill>
                  <a:srgbClr val="1C1C1C"/>
                </a:solidFill>
                <a:latin typeface="Arial"/>
                <a:ea typeface="Arial"/>
                <a:cs typeface="Arial"/>
                <a:sym typeface="Arial"/>
              </a:rPr>
              <a:t>How did some Chinese people work with iwi at the time?</a:t>
            </a:r>
            <a:br>
              <a:rPr b="0" i="0" lang="en-GB" sz="1800" u="none" cap="none" strike="noStrike">
                <a:solidFill>
                  <a:srgbClr val="1C1C1C"/>
                </a:solidFill>
                <a:latin typeface="Arial"/>
                <a:ea typeface="Arial"/>
                <a:cs typeface="Arial"/>
                <a:sym typeface="Arial"/>
              </a:rPr>
            </a:b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Answer here:</a:t>
            </a:r>
            <a:endParaRPr b="0" i="0" sz="1800" u="none" cap="none" strike="noStrike">
              <a:solidFill>
                <a:srgbClr val="1C1C1C"/>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 name="Shape 27"/>
        <p:cNvGrpSpPr/>
        <p:nvPr/>
      </p:nvGrpSpPr>
      <p:grpSpPr>
        <a:xfrm>
          <a:off x="0" y="0"/>
          <a:ext cx="0" cy="0"/>
          <a:chOff x="0" y="0"/>
          <a:chExt cx="0" cy="0"/>
        </a:xfrm>
      </p:grpSpPr>
      <p:sp>
        <p:nvSpPr>
          <p:cNvPr id="28" name="Google Shape;28;p6"/>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1866 &amp; Onwards</a:t>
            </a:r>
            <a:endParaRPr/>
          </a:p>
        </p:txBody>
      </p:sp>
      <p:sp>
        <p:nvSpPr>
          <p:cNvPr id="29" name="Google Shape;29;p6"/>
          <p:cNvSpPr/>
          <p:nvPr/>
        </p:nvSpPr>
        <p:spPr>
          <a:xfrm>
            <a:off x="755650" y="1302326"/>
            <a:ext cx="7632600" cy="2150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The original Chinese gold miners who came to Aotearoa New Zealand in 1866 were brought in because they were willing to re-work the land that had already been prospected for gold in the initial rush. The Chinese miners had a reputation for being hard workers and would only stay temporarily while mining for gold. When the work was done, they would either return home to their families in China or move on to the next gold rush. Ultimately, they were prized for their cheap labour and disposability: white New Zealanders believed they would simply go away when they weren’t of any use to them anymore.</a:t>
            </a:r>
            <a:endParaRPr b="0" i="0" sz="1400" u="none" cap="none" strike="noStrike">
              <a:solidFill>
                <a:srgbClr val="000000"/>
              </a:solidFill>
              <a:latin typeface="Arial"/>
              <a:ea typeface="Arial"/>
              <a:cs typeface="Arial"/>
              <a:sym typeface="Arial"/>
            </a:endParaRPr>
          </a:p>
        </p:txBody>
      </p:sp>
      <p:sp>
        <p:nvSpPr>
          <p:cNvPr id="30" name="Google Shape;30;p6"/>
          <p:cNvSpPr/>
          <p:nvPr/>
        </p:nvSpPr>
        <p:spPr>
          <a:xfrm rot="5400000">
            <a:off x="1662669" y="2257045"/>
            <a:ext cx="1938993" cy="5264330"/>
          </a:xfrm>
          <a:prstGeom prst="round2SameRect">
            <a:avLst>
              <a:gd fmla="val 16667" name="adj1"/>
              <a:gd fmla="val 0" name="adj2"/>
            </a:avLst>
          </a:prstGeom>
          <a:solidFill>
            <a:srgbClr val="F288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6"/>
          <p:cNvSpPr txBox="1"/>
          <p:nvPr/>
        </p:nvSpPr>
        <p:spPr>
          <a:xfrm>
            <a:off x="-19" y="4014347"/>
            <a:ext cx="5169676" cy="1749685"/>
          </a:xfrm>
          <a:prstGeom prst="rect">
            <a:avLst/>
          </a:prstGeom>
          <a:noFill/>
          <a:ln>
            <a:noFill/>
          </a:ln>
        </p:spPr>
        <p:txBody>
          <a:bodyPr anchorCtr="0" anchor="ctr" bIns="45700" lIns="91425" spcFirstLastPara="1" rIns="91425" wrap="square" tIns="45700">
            <a:noAutofit/>
          </a:bodyPr>
          <a:lstStyle/>
          <a:p>
            <a:pPr indent="-355600" lvl="0" marL="457200" marR="0" rtl="0" algn="l">
              <a:lnSpc>
                <a:spcPct val="150000"/>
              </a:lnSpc>
              <a:spcBef>
                <a:spcPts val="0"/>
              </a:spcBef>
              <a:spcAft>
                <a:spcPts val="0"/>
              </a:spcAft>
              <a:buClr>
                <a:schemeClr val="lt1"/>
              </a:buClr>
              <a:buSzPts val="2000"/>
              <a:buFont typeface="Open Sans"/>
              <a:buChar char="●"/>
            </a:pPr>
            <a:r>
              <a:rPr b="1" i="0" lang="en-GB" sz="1600" u="none" cap="none" strike="noStrike">
                <a:solidFill>
                  <a:schemeClr val="lt1"/>
                </a:solidFill>
                <a:latin typeface="Open Sans"/>
                <a:ea typeface="Open Sans"/>
                <a:cs typeface="Open Sans"/>
                <a:sym typeface="Open Sans"/>
              </a:rPr>
              <a:t>1866</a:t>
            </a:r>
            <a:r>
              <a:rPr b="0" i="0" lang="en-GB" sz="1600" u="none" cap="none" strike="noStrike">
                <a:solidFill>
                  <a:schemeClr val="lt1"/>
                </a:solidFill>
                <a:latin typeface="Open Sans"/>
                <a:ea typeface="Open Sans"/>
                <a:cs typeface="Open Sans"/>
                <a:sym typeface="Open Sans"/>
              </a:rPr>
              <a:t>  The first 12 Chinese miners arrived.</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chemeClr val="lt1"/>
              </a:buClr>
              <a:buSzPts val="2000"/>
              <a:buFont typeface="Open Sans"/>
              <a:buChar char="●"/>
            </a:pPr>
            <a:r>
              <a:rPr b="1" i="0" lang="en-GB" sz="1600" u="none" cap="none" strike="noStrike">
                <a:solidFill>
                  <a:schemeClr val="lt1"/>
                </a:solidFill>
                <a:latin typeface="Open Sans"/>
                <a:ea typeface="Open Sans"/>
                <a:cs typeface="Open Sans"/>
                <a:sym typeface="Open Sans"/>
              </a:rPr>
              <a:t>1867</a:t>
            </a:r>
            <a:r>
              <a:rPr b="0" i="0" lang="en-GB" sz="1600" u="none" cap="none" strike="noStrike">
                <a:solidFill>
                  <a:schemeClr val="lt1"/>
                </a:solidFill>
                <a:latin typeface="Open Sans"/>
                <a:ea typeface="Open Sans"/>
                <a:cs typeface="Open Sans"/>
                <a:sym typeface="Open Sans"/>
              </a:rPr>
              <a:t>  Around 1200 Chinese miners were working the goldfields.</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chemeClr val="lt1"/>
              </a:buClr>
              <a:buSzPts val="2000"/>
              <a:buFont typeface="Open Sans"/>
              <a:buChar char="●"/>
            </a:pPr>
            <a:r>
              <a:rPr b="1" i="0" lang="en-GB" sz="1600" u="none" cap="none" strike="noStrike">
                <a:solidFill>
                  <a:schemeClr val="lt1"/>
                </a:solidFill>
                <a:latin typeface="Open Sans"/>
                <a:ea typeface="Open Sans"/>
                <a:cs typeface="Open Sans"/>
                <a:sym typeface="Open Sans"/>
              </a:rPr>
              <a:t>Early 1870s</a:t>
            </a:r>
            <a:r>
              <a:rPr b="0" i="0" lang="en-GB" sz="1600" u="none" cap="none" strike="noStrike">
                <a:solidFill>
                  <a:schemeClr val="lt1"/>
                </a:solidFill>
                <a:latin typeface="Open Sans"/>
                <a:ea typeface="Open Sans"/>
                <a:cs typeface="Open Sans"/>
                <a:sym typeface="Open Sans"/>
              </a:rPr>
              <a:t>  There were now approximately 4500 Chinese miners working the goldfields.</a:t>
            </a:r>
            <a:endParaRPr b="0" i="0" sz="1400" u="none" cap="none" strike="noStrike">
              <a:solidFill>
                <a:srgbClr val="000000"/>
              </a:solidFill>
              <a:latin typeface="Arial"/>
              <a:ea typeface="Arial"/>
              <a:cs typeface="Arial"/>
              <a:sym typeface="Arial"/>
            </a:endParaRPr>
          </a:p>
        </p:txBody>
      </p:sp>
      <p:pic>
        <p:nvPicPr>
          <p:cNvPr descr="A picture containing clothes&#10;&#10;Description automatically generated" id="32" name="Google Shape;32;p6"/>
          <p:cNvPicPr preferRelativeResize="0"/>
          <p:nvPr/>
        </p:nvPicPr>
        <p:blipFill rotWithShape="1">
          <a:blip r:embed="rId3">
            <a:alphaModFix/>
          </a:blip>
          <a:srcRect b="0" l="0" r="0" t="0"/>
          <a:stretch/>
        </p:blipFill>
        <p:spPr>
          <a:xfrm>
            <a:off x="5645729" y="3919714"/>
            <a:ext cx="2742621" cy="19389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sp>
        <p:nvSpPr>
          <p:cNvPr id="37" name="Google Shape;37;p7"/>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Prejudice</a:t>
            </a:r>
            <a:endParaRPr/>
          </a:p>
        </p:txBody>
      </p:sp>
      <p:sp>
        <p:nvSpPr>
          <p:cNvPr id="38" name="Google Shape;38;p7"/>
          <p:cNvSpPr/>
          <p:nvPr/>
        </p:nvSpPr>
        <p:spPr>
          <a:xfrm>
            <a:off x="651175" y="1260775"/>
            <a:ext cx="7897200" cy="183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E101A"/>
                </a:solidFill>
                <a:latin typeface="Open Sans"/>
                <a:ea typeface="Open Sans"/>
                <a:cs typeface="Open Sans"/>
                <a:sym typeface="Open Sans"/>
              </a:rPr>
              <a:t>While some Chinese miners struck gold, many more found the conditions very challenging. Things were made more difficult when others in the community treated them with cruelty and </a:t>
            </a:r>
            <a:r>
              <a:rPr b="1" i="0" lang="en-GB" sz="1800" u="none" cap="none" strike="noStrike">
                <a:solidFill>
                  <a:srgbClr val="0E101A"/>
                </a:solidFill>
                <a:latin typeface="Open Sans"/>
                <a:ea typeface="Open Sans"/>
                <a:cs typeface="Open Sans"/>
                <a:sym typeface="Open Sans"/>
              </a:rPr>
              <a:t>prejudice</a:t>
            </a:r>
            <a:r>
              <a:rPr b="0" i="0" lang="en-GB" sz="1800" u="none" cap="none" strike="noStrike">
                <a:solidFill>
                  <a:srgbClr val="0E101A"/>
                </a:solidFill>
                <a:latin typeface="Open Sans"/>
                <a:ea typeface="Open Sans"/>
                <a:cs typeface="Open Sans"/>
                <a:sym typeface="Open Sans"/>
              </a:rPr>
              <a:t>. The Chinese tended to live and work together, not mixing with others. Language barriers for most immigrants meant they usually stuck with people they could communicate with. This added to the perception that they ‘didn’t fit’ in Aotearoa New Zealand.</a:t>
            </a:r>
            <a:endParaRPr b="0" i="0" sz="1800" u="none" cap="none" strike="noStrike">
              <a:solidFill>
                <a:schemeClr val="dk1"/>
              </a:solidFill>
              <a:latin typeface="Open Sans"/>
              <a:ea typeface="Open Sans"/>
              <a:cs typeface="Open Sans"/>
              <a:sym typeface="Open Sans"/>
            </a:endParaRPr>
          </a:p>
        </p:txBody>
      </p:sp>
      <p:sp>
        <p:nvSpPr>
          <p:cNvPr id="39" name="Google Shape;39;p7"/>
          <p:cNvSpPr/>
          <p:nvPr/>
        </p:nvSpPr>
        <p:spPr>
          <a:xfrm rot="5400000">
            <a:off x="2269429" y="3318891"/>
            <a:ext cx="820022" cy="5381895"/>
          </a:xfrm>
          <a:prstGeom prst="round2SameRect">
            <a:avLst>
              <a:gd fmla="val 16667" name="adj1"/>
              <a:gd fmla="val 0" name="adj2"/>
            </a:avLst>
          </a:prstGeom>
          <a:solidFill>
            <a:srgbClr val="F288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
          <p:cNvSpPr txBox="1"/>
          <p:nvPr/>
        </p:nvSpPr>
        <p:spPr>
          <a:xfrm>
            <a:off x="-11511" y="5639842"/>
            <a:ext cx="5341865" cy="739962"/>
          </a:xfrm>
          <a:prstGeom prst="rect">
            <a:avLst/>
          </a:prstGeom>
          <a:noFill/>
          <a:ln>
            <a:noFill/>
          </a:ln>
        </p:spPr>
        <p:txBody>
          <a:bodyPr anchorCtr="0" anchor="ctr" bIns="216000" lIns="72000" spcFirstLastPara="1" rIns="72000" wrap="square" tIns="288000">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Open Sans"/>
                <a:ea typeface="Open Sans"/>
                <a:cs typeface="Open Sans"/>
                <a:sym typeface="Open Sans"/>
              </a:rPr>
              <a:t>What are the similarities and differences to what you thought?</a:t>
            </a:r>
            <a:endParaRPr b="0" i="0" sz="1400" u="none" cap="none" strike="noStrike">
              <a:solidFill>
                <a:srgbClr val="000000"/>
              </a:solidFill>
              <a:latin typeface="Arial"/>
              <a:ea typeface="Arial"/>
              <a:cs typeface="Arial"/>
              <a:sym typeface="Arial"/>
            </a:endParaRPr>
          </a:p>
        </p:txBody>
      </p:sp>
      <p:sp>
        <p:nvSpPr>
          <p:cNvPr id="41" name="Google Shape;41;p7"/>
          <p:cNvSpPr/>
          <p:nvPr/>
        </p:nvSpPr>
        <p:spPr>
          <a:xfrm rot="5400000">
            <a:off x="1816714" y="1416418"/>
            <a:ext cx="612000" cy="4245430"/>
          </a:xfrm>
          <a:prstGeom prst="round2SameRect">
            <a:avLst>
              <a:gd fmla="val 16667" name="adj1"/>
              <a:gd fmla="val 0" name="adj2"/>
            </a:avLst>
          </a:prstGeom>
          <a:solidFill>
            <a:srgbClr val="F288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
          <p:cNvSpPr txBox="1"/>
          <p:nvPr/>
        </p:nvSpPr>
        <p:spPr>
          <a:xfrm>
            <a:off x="-15" y="3262990"/>
            <a:ext cx="4215555" cy="552249"/>
          </a:xfrm>
          <a:prstGeom prst="rect">
            <a:avLst/>
          </a:prstGeom>
          <a:noFill/>
          <a:ln>
            <a:noFill/>
          </a:ln>
        </p:spPr>
        <p:txBody>
          <a:bodyPr anchorCtr="0" anchor="ctr" bIns="216000" lIns="72000" spcFirstLastPara="1" rIns="72000" wrap="square" tIns="288000">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Open Sans"/>
                <a:ea typeface="Open Sans"/>
                <a:cs typeface="Open Sans"/>
                <a:sym typeface="Open Sans"/>
              </a:rPr>
              <a:t>Look at this definition of the word:</a:t>
            </a:r>
            <a:endParaRPr b="0" i="0" sz="1400" u="none" cap="none" strike="noStrike">
              <a:solidFill>
                <a:srgbClr val="000000"/>
              </a:solidFill>
              <a:latin typeface="Arial"/>
              <a:ea typeface="Arial"/>
              <a:cs typeface="Arial"/>
              <a:sym typeface="Arial"/>
            </a:endParaRPr>
          </a:p>
        </p:txBody>
      </p:sp>
      <p:sp>
        <p:nvSpPr>
          <p:cNvPr id="43" name="Google Shape;43;p7"/>
          <p:cNvSpPr txBox="1"/>
          <p:nvPr/>
        </p:nvSpPr>
        <p:spPr>
          <a:xfrm>
            <a:off x="895682" y="3983816"/>
            <a:ext cx="3567600" cy="1477500"/>
          </a:xfrm>
          <a:prstGeom prst="rect">
            <a:avLst/>
          </a:prstGeom>
          <a:solidFill>
            <a:schemeClr val="lt1"/>
          </a:solidFill>
          <a:ln cap="flat" cmpd="sng" w="19050">
            <a:solidFill>
              <a:srgbClr val="1C1C1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Prejudice = pre-judgement that includes feelings, opinions or attitudes, especially of a hostile nature, regarding an ethnic, racial, social or religious group.  </a:t>
            </a:r>
            <a:endParaRPr b="0" i="0" sz="1800" u="none" cap="none" strike="noStrike">
              <a:solidFill>
                <a:srgbClr val="1A1A1A"/>
              </a:solidFill>
              <a:highlight>
                <a:srgbClr val="FFFFFF"/>
              </a:highlight>
              <a:latin typeface="Open Sans"/>
              <a:ea typeface="Open Sans"/>
              <a:cs typeface="Open Sans"/>
              <a:sym typeface="Open Sans"/>
            </a:endParaRPr>
          </a:p>
        </p:txBody>
      </p:sp>
      <p:sp>
        <p:nvSpPr>
          <p:cNvPr id="44" name="Google Shape;44;p7"/>
          <p:cNvSpPr/>
          <p:nvPr/>
        </p:nvSpPr>
        <p:spPr>
          <a:xfrm>
            <a:off x="5472356" y="3983816"/>
            <a:ext cx="3220790" cy="2874184"/>
          </a:xfrm>
          <a:prstGeom prst="round2SameRect">
            <a:avLst>
              <a:gd fmla="val 16667" name="adj1"/>
              <a:gd fmla="val 0" name="adj2"/>
            </a:avLst>
          </a:prstGeom>
          <a:solidFill>
            <a:srgbClr val="F288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Open Sans"/>
                <a:ea typeface="Open Sans"/>
                <a:cs typeface="Open Sans"/>
                <a:sym typeface="Open Sans"/>
              </a:rPr>
              <a:t>Think critically and discuss these statements: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lt1"/>
              </a:buClr>
              <a:buSzPts val="2000"/>
              <a:buFont typeface="Open Sans"/>
              <a:buChar char="●"/>
            </a:pPr>
            <a:r>
              <a:rPr b="0" i="0" lang="en-GB" sz="1600" u="none" cap="none" strike="noStrike">
                <a:solidFill>
                  <a:schemeClr val="lt1"/>
                </a:solidFill>
                <a:latin typeface="Open Sans"/>
                <a:ea typeface="Open Sans"/>
                <a:cs typeface="Open Sans"/>
                <a:sym typeface="Open Sans"/>
              </a:rPr>
              <a:t>When prejudice is acted on, it leads to discrimination.</a:t>
            </a:r>
            <a:endParaRPr b="0" i="0" sz="1800" u="none" cap="none" strike="noStrike">
              <a:solidFill>
                <a:schemeClr val="lt1"/>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lt1"/>
              </a:buClr>
              <a:buSzPts val="2000"/>
              <a:buFont typeface="Open Sans"/>
              <a:buChar char="●"/>
            </a:pPr>
            <a:r>
              <a:rPr b="0" i="0" lang="en-GB" sz="1600" u="none" cap="none" strike="noStrike">
                <a:solidFill>
                  <a:schemeClr val="lt1"/>
                </a:solidFill>
                <a:latin typeface="Open Sans"/>
                <a:ea typeface="Open Sans"/>
                <a:cs typeface="Open Sans"/>
                <a:sym typeface="Open Sans"/>
              </a:rPr>
              <a:t>A consistent negative pre-judgement becomes a stereotype.</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 name="Shape 48"/>
        <p:cNvGrpSpPr/>
        <p:nvPr/>
      </p:nvGrpSpPr>
      <p:grpSpPr>
        <a:xfrm>
          <a:off x="0" y="0"/>
          <a:ext cx="0" cy="0"/>
          <a:chOff x="0" y="0"/>
          <a:chExt cx="0" cy="0"/>
        </a:xfrm>
      </p:grpSpPr>
      <p:sp>
        <p:nvSpPr>
          <p:cNvPr id="49" name="Google Shape;49;p8"/>
          <p:cNvSpPr/>
          <p:nvPr/>
        </p:nvSpPr>
        <p:spPr>
          <a:xfrm>
            <a:off x="623450" y="1433500"/>
            <a:ext cx="79809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In 1896, the government ruled that you could only bring one Chinese person per 200 tonnes of cargo into the country. They enjoyed Chinese labour, but were scared of them staying. Chinese people (or the people they were working for) also had to pay a £100 per person poll (head) tax. </a:t>
            </a:r>
            <a:endParaRPr b="0" i="0" sz="1400" u="none" cap="none" strike="noStrike">
              <a:solidFill>
                <a:srgbClr val="000000"/>
              </a:solidFill>
              <a:latin typeface="Arial"/>
              <a:ea typeface="Arial"/>
              <a:cs typeface="Arial"/>
              <a:sym typeface="Arial"/>
            </a:endParaRPr>
          </a:p>
        </p:txBody>
      </p:sp>
      <p:sp>
        <p:nvSpPr>
          <p:cNvPr id="50" name="Google Shape;50;p8"/>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The Poll Tax</a:t>
            </a:r>
            <a:endParaRPr/>
          </a:p>
        </p:txBody>
      </p:sp>
      <p:pic>
        <p:nvPicPr>
          <p:cNvPr descr="A picture containing text, sky, outdoor, watercraft&#10;&#10;Description automatically generated" id="51" name="Google Shape;51;p8"/>
          <p:cNvPicPr preferRelativeResize="0"/>
          <p:nvPr/>
        </p:nvPicPr>
        <p:blipFill rotWithShape="1">
          <a:blip r:embed="rId3">
            <a:alphaModFix/>
          </a:blip>
          <a:srcRect b="0" l="0" r="0" t="0"/>
          <a:stretch/>
        </p:blipFill>
        <p:spPr>
          <a:xfrm>
            <a:off x="539756" y="2559499"/>
            <a:ext cx="5717685" cy="3749216"/>
          </a:xfrm>
          <a:prstGeom prst="rect">
            <a:avLst/>
          </a:prstGeom>
          <a:noFill/>
          <a:ln>
            <a:noFill/>
          </a:ln>
        </p:spPr>
      </p:pic>
      <p:sp>
        <p:nvSpPr>
          <p:cNvPr id="52" name="Google Shape;52;p8"/>
          <p:cNvSpPr/>
          <p:nvPr/>
        </p:nvSpPr>
        <p:spPr>
          <a:xfrm>
            <a:off x="5715357" y="4331538"/>
            <a:ext cx="2974973" cy="2526461"/>
          </a:xfrm>
          <a:prstGeom prst="round2SameRect">
            <a:avLst>
              <a:gd fmla="val 16667" name="adj1"/>
              <a:gd fmla="val 0" name="adj2"/>
            </a:avLst>
          </a:prstGeom>
          <a:solidFill>
            <a:srgbClr val="F288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Open Sans"/>
                <a:ea typeface="Open Sans"/>
                <a:cs typeface="Open Sans"/>
                <a:sym typeface="Open Sans"/>
              </a:rPr>
              <a:t>£100 in 1896 is equal to about £14,000 today or $27,000 New Zealand dollars. In 1896 most people earned an average of £60-100 ($100-$200 NZ dollars) per year. Chinese individuals were treated like cargo - an item to be bartered and traded.</a:t>
            </a:r>
            <a:endParaRPr b="0" i="0" sz="1400" u="none" cap="none" strike="noStrike">
              <a:solidFill>
                <a:schemeClr val="lt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9"/>
          <p:cNvSpPr/>
          <p:nvPr/>
        </p:nvSpPr>
        <p:spPr>
          <a:xfrm>
            <a:off x="623450" y="1433500"/>
            <a:ext cx="79809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Chinese individuals were treated like cargo - an item to be bartered and traded. They were discriminated against and the poll tax had popular support due to fears over ‘China flooding the gates’. This fear, known as ‘Yellow Peril’, had examples all over the world. The ruling Qing dynasty in China was weak and collapsing, and many men sought to work internationally to improve their fortunes for their family, most famously with Chinese immigration to California during the same time period.</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Arial"/>
              <a:ea typeface="Arial"/>
              <a:cs typeface="Arial"/>
              <a:sym typeface="Arial"/>
            </a:endParaRPr>
          </a:p>
        </p:txBody>
      </p:sp>
      <p:sp>
        <p:nvSpPr>
          <p:cNvPr id="58" name="Google Shape;58;p9"/>
          <p:cNvSpPr/>
          <p:nvPr>
            <p:ph type="title"/>
          </p:nvPr>
        </p:nvSpPr>
        <p:spPr>
          <a:xfrm>
            <a:off x="457198" y="438151"/>
            <a:ext cx="8220000" cy="994200"/>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The Poll Tax - the ‘Yellow Peril’</a:t>
            </a:r>
            <a:endParaRPr/>
          </a:p>
        </p:txBody>
      </p:sp>
      <p:sp>
        <p:nvSpPr>
          <p:cNvPr id="59" name="Google Shape;59;p9"/>
          <p:cNvSpPr/>
          <p:nvPr/>
        </p:nvSpPr>
        <p:spPr>
          <a:xfrm>
            <a:off x="5715357" y="4331538"/>
            <a:ext cx="2975100" cy="2526600"/>
          </a:xfrm>
          <a:prstGeom prst="round2SameRect">
            <a:avLst>
              <a:gd fmla="val 16667" name="adj1"/>
              <a:gd fmla="val 0" name="adj2"/>
            </a:avLst>
          </a:prstGeom>
          <a:solidFill>
            <a:srgbClr val="F288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lt1"/>
                </a:solidFill>
                <a:latin typeface="Open Sans"/>
                <a:ea typeface="Open Sans"/>
                <a:cs typeface="Open Sans"/>
                <a:sym typeface="Open Sans"/>
              </a:rPr>
              <a:t>Left: The Azure Dragon, flag of the Qing</a:t>
            </a:r>
            <a:br>
              <a:rPr b="0" i="0" lang="en-GB" sz="1700" u="none" cap="none" strike="noStrike">
                <a:solidFill>
                  <a:schemeClr val="lt1"/>
                </a:solidFill>
                <a:latin typeface="Open Sans"/>
                <a:ea typeface="Open Sans"/>
                <a:cs typeface="Open Sans"/>
                <a:sym typeface="Open Sans"/>
              </a:rPr>
            </a:br>
            <a:br>
              <a:rPr b="0" i="0" lang="en-GB" sz="1700" u="none" cap="none" strike="noStrike">
                <a:solidFill>
                  <a:schemeClr val="lt1"/>
                </a:solidFill>
                <a:latin typeface="Open Sans"/>
                <a:ea typeface="Open Sans"/>
                <a:cs typeface="Open Sans"/>
                <a:sym typeface="Open Sans"/>
              </a:rPr>
            </a:br>
            <a:r>
              <a:rPr b="0" i="0" lang="en-GB" sz="1700" u="none" cap="none" strike="noStrike">
                <a:solidFill>
                  <a:schemeClr val="lt1"/>
                </a:solidFill>
                <a:latin typeface="Open Sans"/>
                <a:ea typeface="Open Sans"/>
                <a:cs typeface="Open Sans"/>
                <a:sym typeface="Open Sans"/>
              </a:rPr>
              <a:t>The Qing monarchy had been slowly falling apart for the majority of the 1800s. It would be overthrown by 1912.</a:t>
            </a:r>
            <a:endParaRPr b="0" i="0" sz="2100" u="none" cap="none" strike="noStrike">
              <a:solidFill>
                <a:schemeClr val="lt1"/>
              </a:solidFill>
              <a:latin typeface="Open Sans"/>
              <a:ea typeface="Open Sans"/>
              <a:cs typeface="Open Sans"/>
              <a:sym typeface="Open Sans"/>
            </a:endParaRPr>
          </a:p>
        </p:txBody>
      </p:sp>
      <p:pic>
        <p:nvPicPr>
          <p:cNvPr id="60" name="Google Shape;60;p9"/>
          <p:cNvPicPr preferRelativeResize="0"/>
          <p:nvPr/>
        </p:nvPicPr>
        <p:blipFill rotWithShape="1">
          <a:blip r:embed="rId3">
            <a:alphaModFix/>
          </a:blip>
          <a:srcRect b="0" l="0" r="0" t="0"/>
          <a:stretch/>
        </p:blipFill>
        <p:spPr>
          <a:xfrm>
            <a:off x="755650" y="3539850"/>
            <a:ext cx="4541901" cy="30279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0"/>
          <p:cNvSpPr/>
          <p:nvPr>
            <p:ph type="title"/>
          </p:nvPr>
        </p:nvSpPr>
        <p:spPr>
          <a:xfrm>
            <a:off x="457198" y="438151"/>
            <a:ext cx="8220000" cy="994200"/>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The Poll Tax - Effects</a:t>
            </a:r>
            <a:endParaRPr/>
          </a:p>
        </p:txBody>
      </p:sp>
      <p:sp>
        <p:nvSpPr>
          <p:cNvPr id="66" name="Google Shape;66;p10"/>
          <p:cNvSpPr/>
          <p:nvPr/>
        </p:nvSpPr>
        <p:spPr>
          <a:xfrm>
            <a:off x="817425" y="1177625"/>
            <a:ext cx="7416600" cy="3153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0E101A"/>
                </a:solidFill>
                <a:latin typeface="Open Sans"/>
                <a:ea typeface="Open Sans"/>
                <a:cs typeface="Open Sans"/>
                <a:sym typeface="Open Sans"/>
              </a:rPr>
              <a:t>The Chinese population was predominantly male. For example, in 1866, it was recorded that there were 4527 Chinese males and only 15 Chinese females in the country. There are three reasons for this:</a:t>
            </a:r>
            <a:endParaRPr b="0" i="0" sz="14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E101A"/>
              </a:buClr>
              <a:buSzPts val="2000"/>
              <a:buFont typeface="Open Sans"/>
              <a:buChar char="●"/>
            </a:pPr>
            <a:r>
              <a:rPr b="0" i="0" lang="en-GB" sz="1800" u="none" cap="none" strike="noStrike">
                <a:solidFill>
                  <a:srgbClr val="0E101A"/>
                </a:solidFill>
                <a:latin typeface="Open Sans"/>
                <a:ea typeface="Open Sans"/>
                <a:cs typeface="Open Sans"/>
                <a:sym typeface="Open Sans"/>
              </a:rPr>
              <a:t>They had travelled alone to work as miners.</a:t>
            </a:r>
            <a:endParaRPr b="0" i="0" sz="14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E101A"/>
              </a:buClr>
              <a:buSzPts val="2000"/>
              <a:buFont typeface="Open Sans"/>
              <a:buChar char="●"/>
            </a:pPr>
            <a:r>
              <a:rPr b="0" i="0" lang="en-GB" sz="1800" u="none" cap="none" strike="noStrike">
                <a:solidFill>
                  <a:srgbClr val="0E101A"/>
                </a:solidFill>
                <a:latin typeface="Open Sans"/>
                <a:ea typeface="Open Sans"/>
                <a:cs typeface="Open Sans"/>
                <a:sym typeface="Open Sans"/>
              </a:rPr>
              <a:t>The work was hard, dirty and demanding, so it was considered socially unsuitable for women in those days.</a:t>
            </a:r>
            <a:endParaRPr b="0" i="0" sz="14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E101A"/>
              </a:buClr>
              <a:buSzPts val="2000"/>
              <a:buFont typeface="Open Sans"/>
              <a:buChar char="●"/>
            </a:pPr>
            <a:r>
              <a:rPr b="0" i="0" lang="en-GB" sz="1800" u="none" cap="none" strike="noStrike">
                <a:solidFill>
                  <a:srgbClr val="0E101A"/>
                </a:solidFill>
                <a:latin typeface="Open Sans"/>
                <a:ea typeface="Open Sans"/>
                <a:cs typeface="Open Sans"/>
                <a:sym typeface="Open Sans"/>
              </a:rPr>
              <a:t>Even if they wanted to, they could not afford to bring their wives and children from China.</a:t>
            </a:r>
            <a:endParaRPr b="0" i="0" sz="1400" u="none" cap="none" strike="noStrike">
              <a:solidFill>
                <a:srgbClr val="000000"/>
              </a:solidFill>
              <a:latin typeface="Arial"/>
              <a:ea typeface="Arial"/>
              <a:cs typeface="Arial"/>
              <a:sym typeface="Arial"/>
            </a:endParaRPr>
          </a:p>
        </p:txBody>
      </p:sp>
      <p:pic>
        <p:nvPicPr>
          <p:cNvPr descr="A picture containing text, sky, outdoor, watercraft&#10;&#10;Description automatically generated" id="67" name="Google Shape;67;p10"/>
          <p:cNvPicPr preferRelativeResize="0"/>
          <p:nvPr/>
        </p:nvPicPr>
        <p:blipFill rotWithShape="1">
          <a:blip r:embed="rId3">
            <a:alphaModFix/>
          </a:blip>
          <a:srcRect b="0" l="0" r="0" t="0"/>
          <a:stretch/>
        </p:blipFill>
        <p:spPr>
          <a:xfrm>
            <a:off x="913502" y="3909760"/>
            <a:ext cx="3658497" cy="2398963"/>
          </a:xfrm>
          <a:prstGeom prst="rect">
            <a:avLst/>
          </a:prstGeom>
          <a:noFill/>
          <a:ln>
            <a:noFill/>
          </a:ln>
        </p:spPr>
      </p:pic>
      <p:sp>
        <p:nvSpPr>
          <p:cNvPr id="68" name="Google Shape;68;p10"/>
          <p:cNvSpPr/>
          <p:nvPr/>
        </p:nvSpPr>
        <p:spPr>
          <a:xfrm>
            <a:off x="5715350" y="3629903"/>
            <a:ext cx="2975100" cy="3228300"/>
          </a:xfrm>
          <a:prstGeom prst="round2SameRect">
            <a:avLst>
              <a:gd fmla="val 16667" name="adj1"/>
              <a:gd fmla="val 0" name="adj2"/>
            </a:avLst>
          </a:prstGeom>
          <a:solidFill>
            <a:srgbClr val="F288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lt1"/>
                </a:solidFill>
                <a:latin typeface="Open Sans"/>
                <a:ea typeface="Open Sans"/>
                <a:cs typeface="Open Sans"/>
                <a:sym typeface="Open Sans"/>
              </a:rPr>
              <a:t>By excluding Chinese women from immigration, it meant that Chinese communities could not organically start. They could not have families and could not plan for the future - they were meant to return to China or die quietly, just as the government of the time liked it.</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1"/>
          <p:cNvSpPr/>
          <p:nvPr>
            <p:ph type="title"/>
          </p:nvPr>
        </p:nvSpPr>
        <p:spPr>
          <a:xfrm>
            <a:off x="457198" y="438151"/>
            <a:ext cx="8220075" cy="994306"/>
          </a:xfrm>
          <a:prstGeom prst="roundRect">
            <a:avLst>
              <a:gd fmla="val 9641"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Clr>
                <a:srgbClr val="1C1C1C"/>
              </a:buClr>
              <a:buSzPts val="3600"/>
              <a:buFont typeface="Open Sans"/>
              <a:buNone/>
            </a:pPr>
            <a:r>
              <a:rPr lang="en-GB">
                <a:latin typeface="Open Sans"/>
                <a:ea typeface="Open Sans"/>
                <a:cs typeface="Open Sans"/>
                <a:sym typeface="Open Sans"/>
              </a:rPr>
              <a:t>The Poll Tax - Today</a:t>
            </a:r>
            <a:endParaRPr/>
          </a:p>
        </p:txBody>
      </p:sp>
      <p:sp>
        <p:nvSpPr>
          <p:cNvPr id="74" name="Google Shape;74;p11"/>
          <p:cNvSpPr/>
          <p:nvPr/>
        </p:nvSpPr>
        <p:spPr>
          <a:xfrm>
            <a:off x="734125" y="1432450"/>
            <a:ext cx="4904700" cy="302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The Poll Tax continued until 1934. After that, it was not officially enforced at the border, but the the government didn’t finally repeal the law until 1944. It is </a:t>
            </a:r>
            <a:r>
              <a:rPr lang="en-GB" sz="1800">
                <a:solidFill>
                  <a:schemeClr val="dk1"/>
                </a:solidFill>
                <a:latin typeface="Open Sans"/>
                <a:ea typeface="Open Sans"/>
                <a:cs typeface="Open Sans"/>
                <a:sym typeface="Open Sans"/>
              </a:rPr>
              <a:t>suggested</a:t>
            </a:r>
            <a:r>
              <a:rPr b="0" i="0" lang="en-GB" sz="1800" u="none" cap="none" strike="noStrike">
                <a:solidFill>
                  <a:schemeClr val="dk1"/>
                </a:solidFill>
                <a:latin typeface="Open Sans"/>
                <a:ea typeface="Open Sans"/>
                <a:cs typeface="Open Sans"/>
                <a:sym typeface="Open Sans"/>
              </a:rPr>
              <a:t> that some form of the poll tax - in the form of mandatory bribes to racist custom workers - was being unofficially forced on Chinese families during this time.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In 2002, Prime Minister Helen Clark officially apologised on behalf of the New Zealand government to the Chinese community for the poll tax.</a:t>
            </a:r>
            <a:endParaRPr b="0" i="0" sz="1400" u="none" cap="none" strike="noStrike">
              <a:solidFill>
                <a:srgbClr val="000000"/>
              </a:solidFill>
              <a:latin typeface="Arial"/>
              <a:ea typeface="Arial"/>
              <a:cs typeface="Arial"/>
              <a:sym typeface="Arial"/>
            </a:endParaRPr>
          </a:p>
        </p:txBody>
      </p:sp>
      <p:pic>
        <p:nvPicPr>
          <p:cNvPr descr="A close-up of a person smiling&#10;&#10;Description automatically generated" id="75" name="Google Shape;75;p11"/>
          <p:cNvPicPr preferRelativeResize="0"/>
          <p:nvPr/>
        </p:nvPicPr>
        <p:blipFill rotWithShape="1">
          <a:blip r:embed="rId3">
            <a:alphaModFix/>
          </a:blip>
          <a:srcRect b="0" l="0" r="0" t="0"/>
          <a:stretch/>
        </p:blipFill>
        <p:spPr>
          <a:xfrm>
            <a:off x="5846283" y="823654"/>
            <a:ext cx="2757972" cy="3631237"/>
          </a:xfrm>
          <a:prstGeom prst="rect">
            <a:avLst/>
          </a:prstGeom>
          <a:noFill/>
          <a:ln cap="flat" cmpd="sng" w="38100">
            <a:solidFill>
              <a:srgbClr val="1C1C1C"/>
            </a:solidFill>
            <a:prstDash val="solid"/>
            <a:round/>
            <a:headEnd len="sm" w="sm" type="none"/>
            <a:tailEnd len="sm" w="sm" type="none"/>
          </a:ln>
        </p:spPr>
      </p:pic>
      <p:sp>
        <p:nvSpPr>
          <p:cNvPr id="76" name="Google Shape;76;p11"/>
          <p:cNvSpPr/>
          <p:nvPr/>
        </p:nvSpPr>
        <p:spPr>
          <a:xfrm>
            <a:off x="900457" y="5141858"/>
            <a:ext cx="7333500" cy="1049100"/>
          </a:xfrm>
          <a:prstGeom prst="rect">
            <a:avLst/>
          </a:prstGeom>
          <a:solidFill>
            <a:schemeClr val="lt1"/>
          </a:solidFill>
          <a:ln cap="flat" cmpd="sng" w="28575">
            <a:solidFill>
              <a:srgbClr val="1C1C1C"/>
            </a:solidFill>
            <a:prstDash val="solid"/>
            <a:round/>
            <a:headEnd len="sm" w="sm" type="none"/>
            <a:tailEnd len="sm" w="sm" type="none"/>
          </a:ln>
        </p:spPr>
        <p:txBody>
          <a:bodyPr anchorCtr="0" anchor="t" bIns="108000" lIns="108000" spcFirstLastPara="1" rIns="108000" wrap="square" tIns="1080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“Today we recognise the considerable hardship the poll tax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Open Sans"/>
                <a:ea typeface="Open Sans"/>
                <a:cs typeface="Open Sans"/>
                <a:sym typeface="Open Sans"/>
              </a:rPr>
              <a:t>imposed and that the cost of it and the impact of other discriminatory practices split families apart.”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2"/>
          <p:cNvSpPr/>
          <p:nvPr>
            <p:ph type="title"/>
          </p:nvPr>
        </p:nvSpPr>
        <p:spPr>
          <a:xfrm>
            <a:off x="457198" y="438151"/>
            <a:ext cx="8220000" cy="9942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SzPts val="3600"/>
              <a:buNone/>
            </a:pPr>
            <a:r>
              <a:rPr lang="en-GB"/>
              <a:t>Questions - Part 1</a:t>
            </a:r>
            <a:endParaRPr/>
          </a:p>
        </p:txBody>
      </p:sp>
      <p:sp>
        <p:nvSpPr>
          <p:cNvPr id="83" name="Google Shape;83;p12"/>
          <p:cNvSpPr txBox="1"/>
          <p:nvPr/>
        </p:nvSpPr>
        <p:spPr>
          <a:xfrm>
            <a:off x="609600" y="1607125"/>
            <a:ext cx="7994700" cy="4485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1C1C1C"/>
              </a:buClr>
              <a:buSzPts val="1800"/>
              <a:buFont typeface="Arial"/>
              <a:buAutoNum type="arabicPeriod"/>
            </a:pPr>
            <a:r>
              <a:rPr b="1" i="0" lang="en-GB" sz="1800" u="none" cap="none" strike="noStrike">
                <a:solidFill>
                  <a:srgbClr val="1C1C1C"/>
                </a:solidFill>
                <a:latin typeface="Arial"/>
                <a:ea typeface="Arial"/>
                <a:cs typeface="Arial"/>
                <a:sym typeface="Arial"/>
              </a:rPr>
              <a:t>Why did early Chinese miners tend to stick together and not mingle with others? Give a couple of examples.</a:t>
            </a:r>
            <a:br>
              <a:rPr b="0" i="0" lang="en-GB" sz="1800" u="none" cap="none" strike="noStrike">
                <a:solidFill>
                  <a:srgbClr val="1C1C1C"/>
                </a:solidFill>
                <a:latin typeface="Arial"/>
                <a:ea typeface="Arial"/>
                <a:cs typeface="Arial"/>
                <a:sym typeface="Arial"/>
              </a:rPr>
            </a:b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Answer here:</a:t>
            </a:r>
            <a:endParaRPr b="0" i="0" sz="1800" u="none" cap="none" strike="noStrike">
              <a:solidFill>
                <a:srgbClr val="1C1C1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C1C1C"/>
              </a:solidFill>
              <a:latin typeface="Arial"/>
              <a:ea typeface="Arial"/>
              <a:cs typeface="Arial"/>
              <a:sym typeface="Arial"/>
            </a:endParaRPr>
          </a:p>
          <a:p>
            <a:pPr indent="-342900" lvl="0" marL="457200" marR="0" rtl="0" algn="l">
              <a:lnSpc>
                <a:spcPct val="100000"/>
              </a:lnSpc>
              <a:spcBef>
                <a:spcPts val="0"/>
              </a:spcBef>
              <a:spcAft>
                <a:spcPts val="0"/>
              </a:spcAft>
              <a:buClr>
                <a:srgbClr val="1C1C1C"/>
              </a:buClr>
              <a:buSzPts val="1800"/>
              <a:buFont typeface="Arial"/>
              <a:buAutoNum type="arabicPeriod"/>
            </a:pPr>
            <a:r>
              <a:rPr b="1" i="0" lang="en-GB" sz="1800" u="none" cap="none" strike="noStrike">
                <a:solidFill>
                  <a:srgbClr val="1C1C1C"/>
                </a:solidFill>
                <a:latin typeface="Arial"/>
                <a:ea typeface="Arial"/>
                <a:cs typeface="Arial"/>
                <a:sym typeface="Arial"/>
              </a:rPr>
              <a:t>Why do you think the government of the time got wide support for their poll tax policy?</a:t>
            </a:r>
            <a:br>
              <a:rPr b="0" i="0" lang="en-GB" sz="1800" u="none" cap="none" strike="noStrike">
                <a:solidFill>
                  <a:srgbClr val="1C1C1C"/>
                </a:solidFill>
                <a:latin typeface="Arial"/>
                <a:ea typeface="Arial"/>
                <a:cs typeface="Arial"/>
                <a:sym typeface="Arial"/>
              </a:rPr>
            </a:b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Answer here: </a:t>
            </a:r>
            <a:br>
              <a:rPr b="0" i="0" lang="en-GB" sz="1800" u="none" cap="none" strike="noStrike">
                <a:solidFill>
                  <a:srgbClr val="1C1C1C"/>
                </a:solidFill>
                <a:latin typeface="Arial"/>
                <a:ea typeface="Arial"/>
                <a:cs typeface="Arial"/>
                <a:sym typeface="Arial"/>
              </a:rPr>
            </a:br>
            <a:endParaRPr b="0" i="0" sz="1800" u="none" cap="none" strike="noStrike">
              <a:solidFill>
                <a:srgbClr val="1C1C1C"/>
              </a:solidFill>
              <a:latin typeface="Arial"/>
              <a:ea typeface="Arial"/>
              <a:cs typeface="Arial"/>
              <a:sym typeface="Arial"/>
            </a:endParaRPr>
          </a:p>
          <a:p>
            <a:pPr indent="-342900" lvl="0" marL="457200" marR="0" rtl="0" algn="l">
              <a:lnSpc>
                <a:spcPct val="100000"/>
              </a:lnSpc>
              <a:spcBef>
                <a:spcPts val="0"/>
              </a:spcBef>
              <a:spcAft>
                <a:spcPts val="0"/>
              </a:spcAft>
              <a:buClr>
                <a:srgbClr val="1C1C1C"/>
              </a:buClr>
              <a:buSzPts val="1800"/>
              <a:buFont typeface="Arial"/>
              <a:buAutoNum type="arabicPeriod"/>
            </a:pPr>
            <a:r>
              <a:rPr b="1" i="0" lang="en-GB" sz="1800" u="none" cap="none" strike="noStrike">
                <a:solidFill>
                  <a:srgbClr val="1C1C1C"/>
                </a:solidFill>
                <a:latin typeface="Arial"/>
                <a:ea typeface="Arial"/>
                <a:cs typeface="Arial"/>
                <a:sym typeface="Arial"/>
              </a:rPr>
              <a:t>Why do you think it took so long for an apology to be made? </a:t>
            </a:r>
            <a:r>
              <a:rPr b="1" lang="en-GB" sz="1800">
                <a:solidFill>
                  <a:srgbClr val="1C1C1C"/>
                </a:solidFill>
              </a:rPr>
              <a:t>Who made the apology and what did they mean by ‘splitting families’?</a:t>
            </a:r>
            <a:endParaRPr b="1" i="0" sz="1800" u="none" cap="none" strike="noStrike">
              <a:solidFill>
                <a:srgbClr val="1C1C1C"/>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Answer here:</a:t>
            </a:r>
            <a:endParaRPr b="0" i="0" sz="1800" u="none" cap="none" strike="noStrike">
              <a:solidFill>
                <a:srgbClr val="1C1C1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C1C1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C1C1C"/>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3"/>
          <p:cNvSpPr/>
          <p:nvPr>
            <p:ph type="title"/>
          </p:nvPr>
        </p:nvSpPr>
        <p:spPr>
          <a:xfrm>
            <a:off x="457198" y="438151"/>
            <a:ext cx="8220000" cy="994200"/>
          </a:xfrm>
          <a:prstGeom prst="roundRect">
            <a:avLst>
              <a:gd fmla="val 16667" name="adj"/>
            </a:avLst>
          </a:prstGeom>
          <a:noFill/>
          <a:ln>
            <a:noFill/>
          </a:ln>
        </p:spPr>
        <p:txBody>
          <a:bodyPr anchorCtr="1" anchor="ctr" bIns="252000" lIns="252000" spcFirstLastPara="1" rIns="252000" wrap="square" tIns="252000">
            <a:noAutofit/>
          </a:bodyPr>
          <a:lstStyle/>
          <a:p>
            <a:pPr indent="0" lvl="0" marL="0" rtl="0" algn="l">
              <a:lnSpc>
                <a:spcPct val="90000"/>
              </a:lnSpc>
              <a:spcBef>
                <a:spcPts val="0"/>
              </a:spcBef>
              <a:spcAft>
                <a:spcPts val="0"/>
              </a:spcAft>
              <a:buSzPts val="3600"/>
              <a:buNone/>
            </a:pPr>
            <a:r>
              <a:rPr lang="en-GB"/>
              <a:t>Questions - Part 1 - B</a:t>
            </a:r>
            <a:endParaRPr/>
          </a:p>
        </p:txBody>
      </p:sp>
      <p:sp>
        <p:nvSpPr>
          <p:cNvPr id="90" name="Google Shape;90;p13"/>
          <p:cNvSpPr txBox="1"/>
          <p:nvPr/>
        </p:nvSpPr>
        <p:spPr>
          <a:xfrm>
            <a:off x="609600" y="1219200"/>
            <a:ext cx="7994700" cy="4873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1C1C1C"/>
              </a:buClr>
              <a:buSzPts val="1800"/>
              <a:buFont typeface="Arial"/>
              <a:buAutoNum type="arabicPeriod"/>
            </a:pPr>
            <a:r>
              <a:rPr b="1" i="0" lang="en-GB" sz="1800" u="none" cap="none" strike="noStrike">
                <a:solidFill>
                  <a:srgbClr val="1C1C1C"/>
                </a:solidFill>
                <a:latin typeface="Arial"/>
                <a:ea typeface="Arial"/>
                <a:cs typeface="Arial"/>
                <a:sym typeface="Arial"/>
              </a:rPr>
              <a:t>Pretend you were the Prime Minister at the time and had control over policy and influenced how the country was run. How do you think you would have responded to Chinese immigration?</a:t>
            </a:r>
            <a:br>
              <a:rPr b="1" i="0" lang="en-GB" sz="1800" u="none" cap="none" strike="noStrike">
                <a:solidFill>
                  <a:srgbClr val="1C1C1C"/>
                </a:solidFill>
                <a:latin typeface="Arial"/>
                <a:ea typeface="Arial"/>
                <a:cs typeface="Arial"/>
                <a:sym typeface="Arial"/>
              </a:rPr>
            </a:br>
            <a:r>
              <a:rPr b="1" i="0" lang="en-GB" sz="1800" u="none" cap="none" strike="noStrike">
                <a:solidFill>
                  <a:srgbClr val="1C1C1C"/>
                </a:solidFill>
                <a:latin typeface="Arial"/>
                <a:ea typeface="Arial"/>
                <a:cs typeface="Arial"/>
                <a:sym typeface="Arial"/>
              </a:rPr>
              <a:t>Take a stand, or give in? (Remember: you would have been voted in by a deeply racist population)</a:t>
            </a:r>
            <a:br>
              <a:rPr b="0" i="0" lang="en-GB" sz="1800" u="none" cap="none" strike="noStrike">
                <a:solidFill>
                  <a:srgbClr val="1C1C1C"/>
                </a:solidFill>
                <a:latin typeface="Arial"/>
                <a:ea typeface="Arial"/>
                <a:cs typeface="Arial"/>
                <a:sym typeface="Arial"/>
              </a:rPr>
            </a:b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Answer:</a:t>
            </a:r>
            <a:br>
              <a:rPr b="0" i="0" lang="en-GB" sz="1800" u="none" cap="none" strike="noStrike">
                <a:solidFill>
                  <a:srgbClr val="1C1C1C"/>
                </a:solidFill>
                <a:latin typeface="Arial"/>
                <a:ea typeface="Arial"/>
                <a:cs typeface="Arial"/>
                <a:sym typeface="Arial"/>
              </a:rPr>
            </a:br>
            <a:endParaRPr b="0" i="0" sz="1800" u="none" cap="none" strike="noStrike">
              <a:solidFill>
                <a:srgbClr val="1C1C1C"/>
              </a:solidFill>
              <a:latin typeface="Arial"/>
              <a:ea typeface="Arial"/>
              <a:cs typeface="Arial"/>
              <a:sym typeface="Arial"/>
            </a:endParaRPr>
          </a:p>
          <a:p>
            <a:pPr indent="-342900" lvl="0" marL="457200" marR="0" rtl="0" algn="l">
              <a:lnSpc>
                <a:spcPct val="100000"/>
              </a:lnSpc>
              <a:spcBef>
                <a:spcPts val="0"/>
              </a:spcBef>
              <a:spcAft>
                <a:spcPts val="0"/>
              </a:spcAft>
              <a:buClr>
                <a:srgbClr val="1C1C1C"/>
              </a:buClr>
              <a:buSzPts val="1800"/>
              <a:buFont typeface="Arial"/>
              <a:buAutoNum type="arabicPeriod"/>
            </a:pPr>
            <a:r>
              <a:rPr b="1" i="0" lang="en-GB" sz="1800" u="none" cap="none" strike="noStrike">
                <a:solidFill>
                  <a:srgbClr val="1C1C1C"/>
                </a:solidFill>
                <a:latin typeface="Arial"/>
                <a:ea typeface="Arial"/>
                <a:cs typeface="Arial"/>
                <a:sym typeface="Arial"/>
              </a:rPr>
              <a:t>Go to this Wikipedia page:</a:t>
            </a:r>
            <a:r>
              <a:rPr b="0" i="0" lang="en-GB" sz="1800" u="none" cap="none" strike="noStrike">
                <a:solidFill>
                  <a:srgbClr val="1C1C1C"/>
                </a:solidFill>
                <a:latin typeface="Arial"/>
                <a:ea typeface="Arial"/>
                <a:cs typeface="Arial"/>
                <a:sym typeface="Arial"/>
              </a:rPr>
              <a:t> </a:t>
            </a:r>
            <a:r>
              <a:rPr b="0" i="0" lang="en-GB" sz="1800" u="sng" cap="none" strike="noStrike">
                <a:solidFill>
                  <a:schemeClr val="hlink"/>
                </a:solidFill>
                <a:latin typeface="Arial"/>
                <a:ea typeface="Arial"/>
                <a:cs typeface="Arial"/>
                <a:sym typeface="Arial"/>
                <a:hlinkClick r:id="rId3"/>
              </a:rPr>
              <a:t>https://en.wikipedia.org/wiki/Qing_dynasty</a:t>
            </a: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Find a) the foundation and collapse years of the Qing dynasty, b) the formal and personal name of the last emperor of China, c) three wars that happened during the 1800s and d) how many people lived in China during 1907.</a:t>
            </a:r>
            <a:br>
              <a:rPr b="0" i="0" lang="en-GB" sz="1800" u="none" cap="none" strike="noStrike">
                <a:solidFill>
                  <a:srgbClr val="1C1C1C"/>
                </a:solidFill>
                <a:latin typeface="Arial"/>
                <a:ea typeface="Arial"/>
                <a:cs typeface="Arial"/>
                <a:sym typeface="Arial"/>
              </a:rPr>
            </a:b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Answer a)</a:t>
            </a: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b)</a:t>
            </a:r>
            <a:br>
              <a:rPr b="0" i="0" lang="en-GB" sz="1800" u="none" cap="none" strike="noStrike">
                <a:solidFill>
                  <a:srgbClr val="1C1C1C"/>
                </a:solidFill>
                <a:latin typeface="Arial"/>
                <a:ea typeface="Arial"/>
                <a:cs typeface="Arial"/>
                <a:sym typeface="Arial"/>
              </a:rPr>
            </a:br>
            <a:r>
              <a:rPr b="0" i="0" lang="en-GB" sz="1800" u="none" cap="none" strike="noStrike">
                <a:solidFill>
                  <a:srgbClr val="1C1C1C"/>
                </a:solidFill>
                <a:latin typeface="Arial"/>
                <a:ea typeface="Arial"/>
                <a:cs typeface="Arial"/>
                <a:sym typeface="Arial"/>
              </a:rPr>
              <a:t>c)</a:t>
            </a:r>
            <a:endParaRPr b="0" i="0" sz="1800" u="none" cap="none" strike="noStrike">
              <a:solidFill>
                <a:srgbClr val="1C1C1C"/>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rPr b="0" i="0" lang="en-GB" sz="1800" u="none" cap="none" strike="noStrike">
                <a:solidFill>
                  <a:srgbClr val="1C1C1C"/>
                </a:solidFill>
                <a:latin typeface="Arial"/>
                <a:ea typeface="Arial"/>
                <a:cs typeface="Arial"/>
                <a:sym typeface="Arial"/>
              </a:rPr>
              <a:t>d)</a:t>
            </a:r>
            <a:endParaRPr b="0" i="0" sz="1800" u="none" cap="none" strike="noStrike">
              <a:solidFill>
                <a:srgbClr val="1C1C1C"/>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