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Lato"/>
      <p:regular r:id="rId14"/>
      <p:bold r:id="rId15"/>
      <p:italic r:id="rId16"/>
      <p:boldItalic r:id="rId17"/>
    </p:embeddedFont>
    <p:embeddedFont>
      <p:font typeface="Comfortaa"/>
      <p:regular r:id="rId18"/>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bold.fntdata"/><Relationship Id="rId14" Type="http://schemas.openxmlformats.org/officeDocument/2006/relationships/font" Target="fonts/Lato-regular.fntdata"/><Relationship Id="rId17" Type="http://schemas.openxmlformats.org/officeDocument/2006/relationships/font" Target="fonts/Lato-boldItalic.fntdata"/><Relationship Id="rId16" Type="http://schemas.openxmlformats.org/officeDocument/2006/relationships/font" Target="fonts/Lato-italic.fntdata"/><Relationship Id="rId5" Type="http://schemas.openxmlformats.org/officeDocument/2006/relationships/notesMaster" Target="notesMasters/notesMaster1.xml"/><Relationship Id="rId19" Type="http://schemas.openxmlformats.org/officeDocument/2006/relationships/font" Target="fonts/Comfortaa-bold.fntdata"/><Relationship Id="rId6" Type="http://schemas.openxmlformats.org/officeDocument/2006/relationships/slide" Target="slides/slide1.xml"/><Relationship Id="rId18" Type="http://schemas.openxmlformats.org/officeDocument/2006/relationships/font" Target="fonts/Comforta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34ecc4c3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34ecc4c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134ecc4c3e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134ecc4c3e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134ecc4c3e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134ecc4c3e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134ecc4c3e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134ecc4c3e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3134ecc4c3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3134ecc4c3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Hunting, filming, Making stone tablets/whiteboards/chalkboards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134ecc4c3e_0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134ecc4c3e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134ecc4c3e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134ecc4c3e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134ecc4c3e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134ecc4c3e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chKTdYIvsOE"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11" Type="http://schemas.openxmlformats.org/officeDocument/2006/relationships/image" Target="../media/image15.png"/><Relationship Id="rId10" Type="http://schemas.openxmlformats.org/officeDocument/2006/relationships/image" Target="../media/image13.png"/><Relationship Id="rId12"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teara.govt.nz/en/industrial-sectors"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688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New Zealand has </a:t>
            </a:r>
            <a:r>
              <a:rPr lang="en" sz="2400">
                <a:solidFill>
                  <a:srgbClr val="1C1C1C"/>
                </a:solidFill>
              </a:rPr>
              <a:t>3 groups called ‘economic sectors’</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‘with the primary, secondary and tertiary sector’ </a:t>
            </a:r>
            <a:endParaRPr/>
          </a:p>
        </p:txBody>
      </p:sp>
      <p:sp>
        <p:nvSpPr>
          <p:cNvPr id="55" name="Google Shape;55;p13"/>
          <p:cNvSpPr txBox="1"/>
          <p:nvPr/>
        </p:nvSpPr>
        <p:spPr>
          <a:xfrm>
            <a:off x="2028075" y="3047900"/>
            <a:ext cx="5168100" cy="1061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2400">
                <a:solidFill>
                  <a:srgbClr val="1C1C1C"/>
                </a:solidFill>
              </a:rPr>
              <a:t>across the</a:t>
            </a:r>
            <a:endParaRPr sz="2400">
              <a:solidFill>
                <a:srgbClr val="1C1C1C"/>
              </a:solidFill>
            </a:endParaRPr>
          </a:p>
          <a:p>
            <a:pPr indent="0" lvl="0" marL="0" rtl="0" algn="ctr">
              <a:lnSpc>
                <a:spcPct val="90000"/>
              </a:lnSpc>
              <a:spcBef>
                <a:spcPts val="1000"/>
              </a:spcBef>
              <a:spcAft>
                <a:spcPts val="0"/>
              </a:spcAft>
              <a:buNone/>
            </a:pPr>
            <a:r>
              <a:rPr b="1" lang="en" sz="3000">
                <a:solidFill>
                  <a:srgbClr val="1C1C1C"/>
                </a:solidFill>
              </a:rPr>
              <a:t>country or different places</a:t>
            </a:r>
            <a:r>
              <a:rPr b="1" lang="en" sz="3000">
                <a:solidFill>
                  <a:srgbClr val="1C1C1C"/>
                </a:solidFill>
              </a:rPr>
              <a:t>.</a:t>
            </a:r>
            <a:endParaRPr/>
          </a:p>
        </p:txBody>
      </p:sp>
      <p:pic>
        <p:nvPicPr>
          <p:cNvPr id="56" name="Google Shape;56;p13"/>
          <p:cNvPicPr preferRelativeResize="0"/>
          <p:nvPr/>
        </p:nvPicPr>
        <p:blipFill>
          <a:blip r:embed="rId3">
            <a:alphaModFix/>
          </a:blip>
          <a:stretch>
            <a:fillRect/>
          </a:stretch>
        </p:blipFill>
        <p:spPr>
          <a:xfrm>
            <a:off x="186725" y="1688100"/>
            <a:ext cx="2879824" cy="1439550"/>
          </a:xfrm>
          <a:prstGeom prst="rect">
            <a:avLst/>
          </a:prstGeom>
          <a:noFill/>
          <a:ln>
            <a:noFill/>
          </a:ln>
        </p:spPr>
      </p:pic>
      <p:pic>
        <p:nvPicPr>
          <p:cNvPr id="57" name="Google Shape;57;p13"/>
          <p:cNvPicPr preferRelativeResize="0"/>
          <p:nvPr/>
        </p:nvPicPr>
        <p:blipFill>
          <a:blip r:embed="rId4">
            <a:alphaModFix/>
          </a:blip>
          <a:stretch>
            <a:fillRect/>
          </a:stretch>
        </p:blipFill>
        <p:spPr>
          <a:xfrm>
            <a:off x="3274250" y="1688100"/>
            <a:ext cx="2797776" cy="1439550"/>
          </a:xfrm>
          <a:prstGeom prst="rect">
            <a:avLst/>
          </a:prstGeom>
          <a:noFill/>
          <a:ln>
            <a:noFill/>
          </a:ln>
        </p:spPr>
      </p:pic>
      <p:pic>
        <p:nvPicPr>
          <p:cNvPr id="58" name="Google Shape;58;p13"/>
          <p:cNvPicPr preferRelativeResize="0"/>
          <p:nvPr/>
        </p:nvPicPr>
        <p:blipFill>
          <a:blip r:embed="rId5">
            <a:alphaModFix/>
          </a:blip>
          <a:stretch>
            <a:fillRect/>
          </a:stretch>
        </p:blipFill>
        <p:spPr>
          <a:xfrm>
            <a:off x="6279725" y="1688100"/>
            <a:ext cx="2651150" cy="1439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Cutting Boards</a:t>
            </a:r>
            <a:endParaRPr/>
          </a:p>
        </p:txBody>
      </p:sp>
      <p:sp>
        <p:nvSpPr>
          <p:cNvPr id="64" name="Google Shape;64;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000"/>
              <a:t>Watch the </a:t>
            </a:r>
            <a:r>
              <a:rPr lang="en" sz="3000"/>
              <a:t>following </a:t>
            </a:r>
            <a:r>
              <a:rPr lang="en" sz="3000" u="sng">
                <a:solidFill>
                  <a:schemeClr val="hlink"/>
                </a:solidFill>
                <a:hlinkClick r:id="rId3"/>
              </a:rPr>
              <a:t>video</a:t>
            </a:r>
            <a:r>
              <a:rPr lang="en" sz="3000"/>
              <a:t> about how to make cutting boards.</a:t>
            </a:r>
            <a:endParaRPr sz="3000"/>
          </a:p>
        </p:txBody>
      </p:sp>
      <p:pic>
        <p:nvPicPr>
          <p:cNvPr id="65" name="Google Shape;65;p14"/>
          <p:cNvPicPr preferRelativeResize="0"/>
          <p:nvPr/>
        </p:nvPicPr>
        <p:blipFill>
          <a:blip r:embed="rId4">
            <a:alphaModFix/>
          </a:blip>
          <a:stretch>
            <a:fillRect/>
          </a:stretch>
        </p:blipFill>
        <p:spPr>
          <a:xfrm>
            <a:off x="4251625" y="1459975"/>
            <a:ext cx="3506376" cy="222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Complete TASK 1.</a:t>
            </a:r>
            <a:endParaRPr/>
          </a:p>
          <a:p>
            <a:pPr indent="0" lvl="0" marL="0" rtl="0" algn="ctr">
              <a:spcBef>
                <a:spcPts val="0"/>
              </a:spcBef>
              <a:spcAft>
                <a:spcPts val="0"/>
              </a:spcAft>
              <a:buNone/>
            </a:pPr>
            <a:r>
              <a:rPr lang="en"/>
              <a:t>When you finish, </a:t>
            </a:r>
            <a:endParaRPr/>
          </a:p>
          <a:p>
            <a:pPr indent="0" lvl="0" marL="0" rtl="0" algn="ctr">
              <a:spcBef>
                <a:spcPts val="0"/>
              </a:spcBef>
              <a:spcAft>
                <a:spcPts val="0"/>
              </a:spcAft>
              <a:buNone/>
            </a:pPr>
            <a:r>
              <a:rPr lang="en"/>
              <a:t>go on to TASKS 2 and 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76" name="Google Shape;76;p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Economic Sectors</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NZ’s </a:t>
            </a:r>
            <a:r>
              <a:rPr lang="en" sz="1800">
                <a:solidFill>
                  <a:schemeClr val="dk1"/>
                </a:solidFill>
                <a:latin typeface="Lato"/>
                <a:ea typeface="Lato"/>
                <a:cs typeface="Lato"/>
                <a:sym typeface="Lato"/>
              </a:rPr>
              <a:t>economic sectors are essential for all, even the world.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of the following economic sectors they’re in:</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Fishing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Broadcasting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Paper making</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If these cannot be found locally, what else could you do instead?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82" name="Google Shape;82;p17"/>
          <p:cNvSpPr txBox="1"/>
          <p:nvPr/>
        </p:nvSpPr>
        <p:spPr>
          <a:xfrm>
            <a:off x="7402325" y="63052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Fishing</a:t>
            </a:r>
            <a:r>
              <a:rPr lang="en">
                <a:solidFill>
                  <a:schemeClr val="dk1"/>
                </a:solidFill>
              </a:rPr>
              <a:t>                     </a:t>
            </a:r>
            <a:r>
              <a:rPr lang="en" sz="1800">
                <a:solidFill>
                  <a:srgbClr val="595959"/>
                </a:solidFill>
              </a:rPr>
              <a:t>       </a:t>
            </a:r>
            <a:endParaRPr>
              <a:solidFill>
                <a:srgbClr val="595959"/>
              </a:solidFill>
            </a:endParaRPr>
          </a:p>
        </p:txBody>
      </p:sp>
      <p:sp>
        <p:nvSpPr>
          <p:cNvPr id="83" name="Google Shape;83;p17"/>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4" name="Google Shape;84;p17"/>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Wool               </a:t>
            </a:r>
            <a:endParaRPr/>
          </a:p>
        </p:txBody>
      </p:sp>
      <p:sp>
        <p:nvSpPr>
          <p:cNvPr id="85" name="Google Shape;85;p17"/>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6" name="Google Shape;86;p17"/>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7" name="Google Shape;87;p17"/>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Farming</a:t>
            </a:r>
            <a:r>
              <a:rPr lang="en">
                <a:solidFill>
                  <a:schemeClr val="dk1"/>
                </a:solidFill>
              </a:rPr>
              <a:t>                </a:t>
            </a:r>
            <a:r>
              <a:rPr lang="en">
                <a:solidFill>
                  <a:srgbClr val="595959"/>
                </a:solidFill>
              </a:rPr>
              <a:t>               </a:t>
            </a:r>
            <a:endParaRPr>
              <a:solidFill>
                <a:schemeClr val="dk1"/>
              </a:solidFill>
            </a:endParaRPr>
          </a:p>
        </p:txBody>
      </p:sp>
      <p:sp>
        <p:nvSpPr>
          <p:cNvPr id="88" name="Google Shape;88;p17"/>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Retail</a:t>
            </a:r>
            <a:r>
              <a:rPr lang="en" sz="1800">
                <a:solidFill>
                  <a:srgbClr val="595959"/>
                </a:solidFill>
              </a:rPr>
              <a:t>        </a:t>
            </a:r>
            <a:r>
              <a:rPr lang="en">
                <a:solidFill>
                  <a:schemeClr val="dk1"/>
                </a:solidFill>
              </a:rPr>
              <a:t>     </a:t>
            </a:r>
            <a:r>
              <a:rPr lang="en" sz="1800">
                <a:solidFill>
                  <a:srgbClr val="595959"/>
                </a:solidFill>
              </a:rPr>
              <a:t>                                    </a:t>
            </a:r>
            <a:endParaRPr>
              <a:solidFill>
                <a:srgbClr val="595959"/>
              </a:solidFill>
            </a:endParaRPr>
          </a:p>
        </p:txBody>
      </p:sp>
      <p:sp>
        <p:nvSpPr>
          <p:cNvPr id="89" name="Google Shape;89;p17"/>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 name="Google Shape;90;p17"/>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7"/>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Law             </a:t>
            </a:r>
            <a:endParaRPr/>
          </a:p>
        </p:txBody>
      </p:sp>
      <p:sp>
        <p:nvSpPr>
          <p:cNvPr id="92" name="Google Shape;92;p17"/>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Insurance             </a:t>
            </a:r>
            <a:endParaRPr/>
          </a:p>
        </p:txBody>
      </p:sp>
      <p:sp>
        <p:nvSpPr>
          <p:cNvPr id="93" name="Google Shape;93;p17"/>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7"/>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7"/>
          <p:cNvSpPr txBox="1"/>
          <p:nvPr/>
        </p:nvSpPr>
        <p:spPr>
          <a:xfrm>
            <a:off x="5870150" y="38231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Paper making                             </a:t>
            </a:r>
            <a:endParaRPr/>
          </a:p>
        </p:txBody>
      </p:sp>
      <p:sp>
        <p:nvSpPr>
          <p:cNvPr id="96" name="Google Shape;96;p17"/>
          <p:cNvSpPr txBox="1"/>
          <p:nvPr/>
        </p:nvSpPr>
        <p:spPr>
          <a:xfrm>
            <a:off x="7402325" y="37924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        Building</a:t>
            </a:r>
            <a:r>
              <a:rPr lang="en">
                <a:solidFill>
                  <a:schemeClr val="dk1"/>
                </a:solidFill>
              </a:rPr>
              <a:t>                  </a:t>
            </a:r>
            <a:r>
              <a:rPr lang="en" sz="1800">
                <a:solidFill>
                  <a:schemeClr val="dk2"/>
                </a:solidFill>
              </a:rPr>
              <a:t>         </a:t>
            </a:r>
            <a:endParaRPr/>
          </a:p>
        </p:txBody>
      </p:sp>
      <p:sp>
        <p:nvSpPr>
          <p:cNvPr id="97" name="Google Shape;97;p17"/>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8" name="Google Shape;98;p17"/>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9" name="Google Shape;99;p17"/>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Lighting                           </a:t>
            </a:r>
            <a:endParaRPr/>
          </a:p>
        </p:txBody>
      </p:sp>
      <p:sp>
        <p:nvSpPr>
          <p:cNvPr id="100" name="Google Shape;100;p17"/>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Broadcasting                     </a:t>
            </a:r>
            <a:endParaRPr/>
          </a:p>
        </p:txBody>
      </p:sp>
      <p:pic>
        <p:nvPicPr>
          <p:cNvPr id="101" name="Google Shape;101;p17"/>
          <p:cNvPicPr preferRelativeResize="0"/>
          <p:nvPr/>
        </p:nvPicPr>
        <p:blipFill>
          <a:blip r:embed="rId3">
            <a:alphaModFix/>
          </a:blip>
          <a:stretch>
            <a:fillRect/>
          </a:stretch>
        </p:blipFill>
        <p:spPr>
          <a:xfrm>
            <a:off x="6157550" y="85525"/>
            <a:ext cx="1244774" cy="594351"/>
          </a:xfrm>
          <a:prstGeom prst="rect">
            <a:avLst/>
          </a:prstGeom>
          <a:noFill/>
          <a:ln>
            <a:noFill/>
          </a:ln>
        </p:spPr>
      </p:pic>
      <p:pic>
        <p:nvPicPr>
          <p:cNvPr id="102" name="Google Shape;102;p17"/>
          <p:cNvPicPr preferRelativeResize="0"/>
          <p:nvPr/>
        </p:nvPicPr>
        <p:blipFill>
          <a:blip r:embed="rId4">
            <a:alphaModFix/>
          </a:blip>
          <a:stretch>
            <a:fillRect/>
          </a:stretch>
        </p:blipFill>
        <p:spPr>
          <a:xfrm>
            <a:off x="7606550" y="85525"/>
            <a:ext cx="1244774" cy="594349"/>
          </a:xfrm>
          <a:prstGeom prst="rect">
            <a:avLst/>
          </a:prstGeom>
          <a:noFill/>
          <a:ln>
            <a:noFill/>
          </a:ln>
        </p:spPr>
      </p:pic>
      <p:pic>
        <p:nvPicPr>
          <p:cNvPr id="103" name="Google Shape;103;p17"/>
          <p:cNvPicPr preferRelativeResize="0"/>
          <p:nvPr/>
        </p:nvPicPr>
        <p:blipFill>
          <a:blip r:embed="rId5">
            <a:alphaModFix/>
          </a:blip>
          <a:stretch>
            <a:fillRect/>
          </a:stretch>
        </p:blipFill>
        <p:spPr>
          <a:xfrm>
            <a:off x="6180275" y="1190750"/>
            <a:ext cx="1244775" cy="594350"/>
          </a:xfrm>
          <a:prstGeom prst="rect">
            <a:avLst/>
          </a:prstGeom>
          <a:noFill/>
          <a:ln>
            <a:noFill/>
          </a:ln>
        </p:spPr>
      </p:pic>
      <p:pic>
        <p:nvPicPr>
          <p:cNvPr id="104" name="Google Shape;104;p17"/>
          <p:cNvPicPr preferRelativeResize="0"/>
          <p:nvPr/>
        </p:nvPicPr>
        <p:blipFill>
          <a:blip r:embed="rId6">
            <a:alphaModFix/>
          </a:blip>
          <a:stretch>
            <a:fillRect/>
          </a:stretch>
        </p:blipFill>
        <p:spPr>
          <a:xfrm>
            <a:off x="7606550" y="1190750"/>
            <a:ext cx="1244775" cy="594350"/>
          </a:xfrm>
          <a:prstGeom prst="rect">
            <a:avLst/>
          </a:prstGeom>
          <a:noFill/>
          <a:ln>
            <a:noFill/>
          </a:ln>
        </p:spPr>
      </p:pic>
      <p:pic>
        <p:nvPicPr>
          <p:cNvPr id="105" name="Google Shape;105;p17"/>
          <p:cNvPicPr preferRelativeResize="0"/>
          <p:nvPr/>
        </p:nvPicPr>
        <p:blipFill>
          <a:blip r:embed="rId7">
            <a:alphaModFix/>
          </a:blip>
          <a:stretch>
            <a:fillRect/>
          </a:stretch>
        </p:blipFill>
        <p:spPr>
          <a:xfrm>
            <a:off x="6180275" y="2295975"/>
            <a:ext cx="1244775" cy="541550"/>
          </a:xfrm>
          <a:prstGeom prst="rect">
            <a:avLst/>
          </a:prstGeom>
          <a:noFill/>
          <a:ln>
            <a:noFill/>
          </a:ln>
        </p:spPr>
      </p:pic>
      <p:pic>
        <p:nvPicPr>
          <p:cNvPr id="106" name="Google Shape;106;p17"/>
          <p:cNvPicPr preferRelativeResize="0"/>
          <p:nvPr/>
        </p:nvPicPr>
        <p:blipFill>
          <a:blip r:embed="rId8">
            <a:alphaModFix/>
          </a:blip>
          <a:stretch>
            <a:fillRect/>
          </a:stretch>
        </p:blipFill>
        <p:spPr>
          <a:xfrm>
            <a:off x="7606552" y="2295975"/>
            <a:ext cx="1244774" cy="541550"/>
          </a:xfrm>
          <a:prstGeom prst="rect">
            <a:avLst/>
          </a:prstGeom>
          <a:noFill/>
          <a:ln>
            <a:noFill/>
          </a:ln>
        </p:spPr>
      </p:pic>
      <p:pic>
        <p:nvPicPr>
          <p:cNvPr id="107" name="Google Shape;107;p17"/>
          <p:cNvPicPr preferRelativeResize="0"/>
          <p:nvPr/>
        </p:nvPicPr>
        <p:blipFill>
          <a:blip r:embed="rId9">
            <a:alphaModFix/>
          </a:blip>
          <a:stretch>
            <a:fillRect/>
          </a:stretch>
        </p:blipFill>
        <p:spPr>
          <a:xfrm>
            <a:off x="6180275" y="3268650"/>
            <a:ext cx="1244775" cy="594350"/>
          </a:xfrm>
          <a:prstGeom prst="rect">
            <a:avLst/>
          </a:prstGeom>
          <a:noFill/>
          <a:ln>
            <a:noFill/>
          </a:ln>
        </p:spPr>
      </p:pic>
      <p:pic>
        <p:nvPicPr>
          <p:cNvPr id="108" name="Google Shape;108;p17"/>
          <p:cNvPicPr preferRelativeResize="0"/>
          <p:nvPr/>
        </p:nvPicPr>
        <p:blipFill>
          <a:blip r:embed="rId10">
            <a:alphaModFix/>
          </a:blip>
          <a:stretch>
            <a:fillRect/>
          </a:stretch>
        </p:blipFill>
        <p:spPr>
          <a:xfrm>
            <a:off x="7606550" y="3268650"/>
            <a:ext cx="1244774" cy="594350"/>
          </a:xfrm>
          <a:prstGeom prst="rect">
            <a:avLst/>
          </a:prstGeom>
          <a:noFill/>
          <a:ln>
            <a:noFill/>
          </a:ln>
        </p:spPr>
      </p:pic>
      <p:pic>
        <p:nvPicPr>
          <p:cNvPr id="109" name="Google Shape;109;p17"/>
          <p:cNvPicPr preferRelativeResize="0"/>
          <p:nvPr/>
        </p:nvPicPr>
        <p:blipFill>
          <a:blip r:embed="rId11">
            <a:alphaModFix/>
          </a:blip>
          <a:stretch>
            <a:fillRect/>
          </a:stretch>
        </p:blipFill>
        <p:spPr>
          <a:xfrm>
            <a:off x="6180276" y="4232825"/>
            <a:ext cx="1244774" cy="461701"/>
          </a:xfrm>
          <a:prstGeom prst="rect">
            <a:avLst/>
          </a:prstGeom>
          <a:noFill/>
          <a:ln>
            <a:noFill/>
          </a:ln>
        </p:spPr>
      </p:pic>
      <p:pic>
        <p:nvPicPr>
          <p:cNvPr id="110" name="Google Shape;110;p17"/>
          <p:cNvPicPr preferRelativeResize="0"/>
          <p:nvPr/>
        </p:nvPicPr>
        <p:blipFill>
          <a:blip r:embed="rId12">
            <a:alphaModFix/>
          </a:blip>
          <a:stretch>
            <a:fillRect/>
          </a:stretch>
        </p:blipFill>
        <p:spPr>
          <a:xfrm>
            <a:off x="7606550" y="4232825"/>
            <a:ext cx="1244774" cy="461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a:t>
            </a:r>
            <a:endParaRPr/>
          </a:p>
        </p:txBody>
      </p:sp>
      <p:sp>
        <p:nvSpPr>
          <p:cNvPr id="116" name="Google Shape;116;p18"/>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Increasingly New Zealand’s primary producers of meat, wool, dairy, fish or logs sell their products to local secondary industries, which process goods before exporting them.</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the primary and secondary sectors in New Zealand.</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latin typeface="Comfortaa"/>
              <a:ea typeface="Comfortaa"/>
              <a:cs typeface="Comfortaa"/>
              <a:sym typeface="Comfortaa"/>
            </a:endParaRPr>
          </a:p>
        </p:txBody>
      </p:sp>
      <p:pic>
        <p:nvPicPr>
          <p:cNvPr id="117" name="Google Shape;117;p18"/>
          <p:cNvPicPr preferRelativeResize="0"/>
          <p:nvPr/>
        </p:nvPicPr>
        <p:blipFill>
          <a:blip r:embed="rId4">
            <a:alphaModFix/>
          </a:blip>
          <a:stretch>
            <a:fillRect/>
          </a:stretch>
        </p:blipFill>
        <p:spPr>
          <a:xfrm>
            <a:off x="2748725" y="2157800"/>
            <a:ext cx="3872900" cy="2808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Primary And Secondary Industries In New Zealand</a:t>
            </a:r>
            <a:endParaRPr/>
          </a:p>
        </p:txBody>
      </p:sp>
      <p:sp>
        <p:nvSpPr>
          <p:cNvPr id="123" name="Google Shape;123;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a:bodyPr>
          <a:lstStyle/>
          <a:p>
            <a:pPr indent="0" lvl="0" marL="0" rtl="0" algn="l">
              <a:lnSpc>
                <a:spcPct val="160000"/>
              </a:lnSpc>
              <a:spcBef>
                <a:spcPts val="0"/>
              </a:spcBef>
              <a:spcAft>
                <a:spcPts val="0"/>
              </a:spcAft>
              <a:buClr>
                <a:schemeClr val="dk1"/>
              </a:buClr>
              <a:buSzPct val="84615"/>
              <a:buFont typeface="Arial"/>
              <a:buNone/>
            </a:pPr>
            <a:r>
              <a:rPr lang="en" sz="1300">
                <a:solidFill>
                  <a:srgbClr val="333333"/>
                </a:solidFill>
                <a:highlight>
                  <a:srgbClr val="F9F7F4"/>
                </a:highlight>
                <a:latin typeface="Georgia"/>
                <a:ea typeface="Georgia"/>
                <a:cs typeface="Georgia"/>
                <a:sym typeface="Georgia"/>
              </a:rPr>
              <a:t>Secondary industries manufacture products from raw materials. New Zealand’s secondary industries are unusual because of the large number of businesses processing primary products like dairy, meat, fish, other foods, and wood and paper. These made up 30% of secondary industry in 2008.</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0"/>
              </a:spcAft>
              <a:buClr>
                <a:schemeClr val="dk1"/>
              </a:buClr>
              <a:buSzPct val="84615"/>
              <a:buFont typeface="Arial"/>
              <a:buNone/>
            </a:pPr>
            <a:r>
              <a:rPr lang="en" sz="1300">
                <a:solidFill>
                  <a:srgbClr val="333333"/>
                </a:solidFill>
                <a:highlight>
                  <a:srgbClr val="F9F7F4"/>
                </a:highlight>
                <a:latin typeface="Georgia"/>
                <a:ea typeface="Georgia"/>
                <a:cs typeface="Georgia"/>
                <a:sym typeface="Georgia"/>
              </a:rPr>
              <a:t>Secondary industries export a large proportion of their products, and contribute the bulk of New Zealand’s exports. In 2008 they earned $10 billion from meat and dairy exports, $2.5 billion from wood pulp and paper, and total exports were more than $40 billion.</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0"/>
              </a:spcAft>
              <a:buClr>
                <a:schemeClr val="dk1"/>
              </a:buClr>
              <a:buSzPct val="84615"/>
              <a:buFont typeface="Arial"/>
              <a:buNone/>
            </a:pPr>
            <a:r>
              <a:rPr lang="en" sz="1300">
                <a:solidFill>
                  <a:srgbClr val="333333"/>
                </a:solidFill>
                <a:highlight>
                  <a:srgbClr val="F9F7F4"/>
                </a:highlight>
                <a:latin typeface="Georgia"/>
                <a:ea typeface="Georgia"/>
                <a:cs typeface="Georgia"/>
                <a:sym typeface="Georgia"/>
              </a:rPr>
              <a:t>Steel and aluminium products earned over $8 billion in exports in 2008. These two industries invest a lot of money in land and equipment, and use large amounts of electricity.</a:t>
            </a:r>
            <a:endParaRPr sz="1300">
              <a:solidFill>
                <a:srgbClr val="333333"/>
              </a:solidFill>
              <a:highlight>
                <a:srgbClr val="F9F7F4"/>
              </a:highlight>
              <a:latin typeface="Georgia"/>
              <a:ea typeface="Georgia"/>
              <a:cs typeface="Georgia"/>
              <a:sym typeface="Georgia"/>
            </a:endParaRPr>
          </a:p>
          <a:p>
            <a:pPr indent="0" lvl="0" marL="0" rtl="0" algn="l">
              <a:lnSpc>
                <a:spcPct val="160000"/>
              </a:lnSpc>
              <a:spcBef>
                <a:spcPts val="2000"/>
              </a:spcBef>
              <a:spcAft>
                <a:spcPts val="2000"/>
              </a:spcAft>
              <a:buNone/>
            </a:pPr>
            <a:r>
              <a:rPr lang="en" sz="1300">
                <a:solidFill>
                  <a:srgbClr val="333333"/>
                </a:solidFill>
                <a:highlight>
                  <a:srgbClr val="F9F7F4"/>
                </a:highlight>
                <a:latin typeface="Georgia"/>
                <a:ea typeface="Georgia"/>
                <a:cs typeface="Georgia"/>
                <a:sym typeface="Georgia"/>
              </a:rPr>
              <a:t>The primary and secondary sectors made up 29% of the total value of goods and services produced each year (the gross domestic product or GDP) in 2008.</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a:t>
            </a:r>
            <a:endParaRPr/>
          </a:p>
        </p:txBody>
      </p:sp>
      <p:sp>
        <p:nvSpPr>
          <p:cNvPr id="129" name="Google Shape;129;p20"/>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The foundation of New Zealand’s economy is the export of agricultural goods and processed goods.</a:t>
            </a:r>
            <a:r>
              <a:rPr lang="en" sz="1800">
                <a:solidFill>
                  <a:schemeClr val="dk1"/>
                </a:solidFill>
                <a:highlight>
                  <a:schemeClr val="lt1"/>
                </a:highlight>
              </a:rPr>
              <a:t> However, New Zealand has a big business in the tertiary sector as well.</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“New Zealand’s Economic Sectors.”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economic sector in New Zealand.</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products which would be belonging to that economic sector in New Zealand</a:t>
            </a:r>
            <a:r>
              <a:rPr lang="en" sz="1800">
                <a:solidFill>
                  <a:schemeClr val="dk1"/>
                </a:solidFill>
              </a:rPr>
              <a:t>.</a:t>
            </a:r>
            <a:endParaRPr sz="1800">
              <a:solidFill>
                <a:schemeClr val="dk1"/>
              </a:solidFill>
              <a:highlight>
                <a:schemeClr val="lt1"/>
              </a:highlight>
            </a:endParaRPr>
          </a:p>
        </p:txBody>
      </p:sp>
      <p:pic>
        <p:nvPicPr>
          <p:cNvPr id="130" name="Google Shape;130;p20"/>
          <p:cNvPicPr preferRelativeResize="0"/>
          <p:nvPr/>
        </p:nvPicPr>
        <p:blipFill>
          <a:blip r:embed="rId3">
            <a:alphaModFix/>
          </a:blip>
          <a:stretch>
            <a:fillRect/>
          </a:stretch>
        </p:blipFill>
        <p:spPr>
          <a:xfrm>
            <a:off x="6853925" y="207700"/>
            <a:ext cx="2089175" cy="1270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