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5143500" cx="9144000"/>
  <p:notesSz cx="6858000" cy="9144000"/>
  <p:embeddedFontLst>
    <p:embeddedFont>
      <p:font typeface="Lato"/>
      <p:regular r:id="rId14"/>
      <p:bold r:id="rId15"/>
      <p:italic r:id="rId16"/>
      <p:boldItalic r:id="rId17"/>
    </p:embeddedFont>
    <p:embeddedFont>
      <p:font typeface="Comfortaa"/>
      <p:regular r:id="rId18"/>
      <p:bold r:id="rId1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Lato-bold.fntdata"/><Relationship Id="rId14" Type="http://schemas.openxmlformats.org/officeDocument/2006/relationships/font" Target="fonts/Lato-regular.fntdata"/><Relationship Id="rId17" Type="http://schemas.openxmlformats.org/officeDocument/2006/relationships/font" Target="fonts/Lato-boldItalic.fntdata"/><Relationship Id="rId16" Type="http://schemas.openxmlformats.org/officeDocument/2006/relationships/font" Target="fonts/Lato-italic.fntdata"/><Relationship Id="rId5" Type="http://schemas.openxmlformats.org/officeDocument/2006/relationships/notesMaster" Target="notesMasters/notesMaster1.xml"/><Relationship Id="rId19" Type="http://schemas.openxmlformats.org/officeDocument/2006/relationships/font" Target="fonts/Comfortaa-bold.fntdata"/><Relationship Id="rId6" Type="http://schemas.openxmlformats.org/officeDocument/2006/relationships/slide" Target="slides/slide1.xml"/><Relationship Id="rId18" Type="http://schemas.openxmlformats.org/officeDocument/2006/relationships/font" Target="fonts/Comfortaa-regular.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134ecc4c3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134ecc4c3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3134ecc4c3e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3134ecc4c3e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3134ecc4c3e_0_1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3134ecc4c3e_0_1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3134ecc4c3e_0_2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g3134ecc4c3e_0_2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3134ecc4c3e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3134ecc4c3e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Hunting, filming, Making stone tablets/whiteboards/chalkboards</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3134ecc4c3e_0_2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3134ecc4c3e_0_2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3134ecc4c3e_0_3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3134ecc4c3e_0_3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3134ecc4c3e_0_3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3134ecc4c3e_0_3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0.png"/><Relationship Id="rId4" Type="http://schemas.openxmlformats.org/officeDocument/2006/relationships/image" Target="../media/image5.png"/><Relationship Id="rId5"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chKTdYIvsOE" TargetMode="External"/><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hyperlink" Target="https://flip.com/82a2801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14.png"/><Relationship Id="rId11" Type="http://schemas.openxmlformats.org/officeDocument/2006/relationships/image" Target="../media/image15.png"/><Relationship Id="rId10" Type="http://schemas.openxmlformats.org/officeDocument/2006/relationships/image" Target="../media/image13.png"/><Relationship Id="rId12" Type="http://schemas.openxmlformats.org/officeDocument/2006/relationships/image" Target="../media/image8.png"/><Relationship Id="rId9" Type="http://schemas.openxmlformats.org/officeDocument/2006/relationships/image" Target="../media/image7.png"/><Relationship Id="rId5" Type="http://schemas.openxmlformats.org/officeDocument/2006/relationships/image" Target="../media/image9.png"/><Relationship Id="rId6" Type="http://schemas.openxmlformats.org/officeDocument/2006/relationships/image" Target="../media/image12.png"/><Relationship Id="rId7" Type="http://schemas.openxmlformats.org/officeDocument/2006/relationships/image" Target="../media/image3.png"/><Relationship Id="rId8"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hyperlink" Target="https://teara.govt.nz/en/industrial-sectors" TargetMode="Externa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nvSpPr>
        <p:spPr>
          <a:xfrm>
            <a:off x="0" y="0"/>
            <a:ext cx="9144000" cy="16881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1000"/>
              </a:spcBef>
              <a:spcAft>
                <a:spcPts val="0"/>
              </a:spcAft>
              <a:buNone/>
            </a:pPr>
            <a:r>
              <a:rPr lang="en" sz="3600">
                <a:solidFill>
                  <a:srgbClr val="1C1C1C"/>
                </a:solidFill>
              </a:rPr>
              <a:t>In this lesson . . . </a:t>
            </a:r>
            <a:endParaRPr sz="3600">
              <a:solidFill>
                <a:srgbClr val="1C1C1C"/>
              </a:solidFill>
            </a:endParaRPr>
          </a:p>
          <a:p>
            <a:pPr indent="0" lvl="0" marL="0" rtl="0" algn="ctr">
              <a:lnSpc>
                <a:spcPct val="90000"/>
              </a:lnSpc>
              <a:spcBef>
                <a:spcPts val="1000"/>
              </a:spcBef>
              <a:spcAft>
                <a:spcPts val="0"/>
              </a:spcAft>
              <a:buNone/>
            </a:pPr>
            <a:r>
              <a:rPr lang="en" sz="2400">
                <a:solidFill>
                  <a:srgbClr val="1C1C1C"/>
                </a:solidFill>
              </a:rPr>
              <a:t>New Zealand has </a:t>
            </a:r>
            <a:r>
              <a:rPr lang="en" sz="2400">
                <a:solidFill>
                  <a:srgbClr val="1C1C1C"/>
                </a:solidFill>
              </a:rPr>
              <a:t>3 groups called ‘economic sectors’</a:t>
            </a:r>
            <a:endParaRPr sz="2400">
              <a:solidFill>
                <a:srgbClr val="1C1C1C"/>
              </a:solidFill>
            </a:endParaRPr>
          </a:p>
          <a:p>
            <a:pPr indent="0" lvl="0" marL="0" rtl="0" algn="ctr">
              <a:lnSpc>
                <a:spcPct val="90000"/>
              </a:lnSpc>
              <a:spcBef>
                <a:spcPts val="1000"/>
              </a:spcBef>
              <a:spcAft>
                <a:spcPts val="0"/>
              </a:spcAft>
              <a:buNone/>
            </a:pPr>
            <a:r>
              <a:rPr b="1" lang="en" sz="3000">
                <a:solidFill>
                  <a:srgbClr val="1C1C1C"/>
                </a:solidFill>
              </a:rPr>
              <a:t>‘with the primary, secondary and tertiary sector’ </a:t>
            </a:r>
            <a:endParaRPr/>
          </a:p>
        </p:txBody>
      </p:sp>
      <p:sp>
        <p:nvSpPr>
          <p:cNvPr id="55" name="Google Shape;55;p13"/>
          <p:cNvSpPr txBox="1"/>
          <p:nvPr/>
        </p:nvSpPr>
        <p:spPr>
          <a:xfrm>
            <a:off x="2028075" y="3047900"/>
            <a:ext cx="5168100" cy="10611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1000"/>
              </a:spcBef>
              <a:spcAft>
                <a:spcPts val="0"/>
              </a:spcAft>
              <a:buNone/>
            </a:pPr>
            <a:r>
              <a:rPr lang="en" sz="2400">
                <a:solidFill>
                  <a:srgbClr val="1C1C1C"/>
                </a:solidFill>
              </a:rPr>
              <a:t>across the</a:t>
            </a:r>
            <a:endParaRPr sz="2400">
              <a:solidFill>
                <a:srgbClr val="1C1C1C"/>
              </a:solidFill>
            </a:endParaRPr>
          </a:p>
          <a:p>
            <a:pPr indent="0" lvl="0" marL="0" rtl="0" algn="ctr">
              <a:lnSpc>
                <a:spcPct val="90000"/>
              </a:lnSpc>
              <a:spcBef>
                <a:spcPts val="1000"/>
              </a:spcBef>
              <a:spcAft>
                <a:spcPts val="0"/>
              </a:spcAft>
              <a:buNone/>
            </a:pPr>
            <a:r>
              <a:rPr b="1" lang="en" sz="3000">
                <a:solidFill>
                  <a:srgbClr val="1C1C1C"/>
                </a:solidFill>
              </a:rPr>
              <a:t>country or different places</a:t>
            </a:r>
            <a:r>
              <a:rPr b="1" lang="en" sz="3000">
                <a:solidFill>
                  <a:srgbClr val="1C1C1C"/>
                </a:solidFill>
              </a:rPr>
              <a:t>.</a:t>
            </a:r>
            <a:endParaRPr/>
          </a:p>
        </p:txBody>
      </p:sp>
      <p:pic>
        <p:nvPicPr>
          <p:cNvPr id="56" name="Google Shape;56;p13"/>
          <p:cNvPicPr preferRelativeResize="0"/>
          <p:nvPr/>
        </p:nvPicPr>
        <p:blipFill>
          <a:blip r:embed="rId3">
            <a:alphaModFix/>
          </a:blip>
          <a:stretch>
            <a:fillRect/>
          </a:stretch>
        </p:blipFill>
        <p:spPr>
          <a:xfrm>
            <a:off x="186725" y="1688100"/>
            <a:ext cx="2879824" cy="1439550"/>
          </a:xfrm>
          <a:prstGeom prst="rect">
            <a:avLst/>
          </a:prstGeom>
          <a:noFill/>
          <a:ln>
            <a:noFill/>
          </a:ln>
        </p:spPr>
      </p:pic>
      <p:pic>
        <p:nvPicPr>
          <p:cNvPr id="57" name="Google Shape;57;p13"/>
          <p:cNvPicPr preferRelativeResize="0"/>
          <p:nvPr/>
        </p:nvPicPr>
        <p:blipFill>
          <a:blip r:embed="rId4">
            <a:alphaModFix/>
          </a:blip>
          <a:stretch>
            <a:fillRect/>
          </a:stretch>
        </p:blipFill>
        <p:spPr>
          <a:xfrm>
            <a:off x="3274250" y="1688100"/>
            <a:ext cx="2797776" cy="1439550"/>
          </a:xfrm>
          <a:prstGeom prst="rect">
            <a:avLst/>
          </a:prstGeom>
          <a:noFill/>
          <a:ln>
            <a:noFill/>
          </a:ln>
        </p:spPr>
      </p:pic>
      <p:pic>
        <p:nvPicPr>
          <p:cNvPr id="58" name="Google Shape;58;p13"/>
          <p:cNvPicPr preferRelativeResize="0"/>
          <p:nvPr/>
        </p:nvPicPr>
        <p:blipFill>
          <a:blip r:embed="rId5">
            <a:alphaModFix/>
          </a:blip>
          <a:stretch>
            <a:fillRect/>
          </a:stretch>
        </p:blipFill>
        <p:spPr>
          <a:xfrm>
            <a:off x="6279725" y="1688100"/>
            <a:ext cx="2651150" cy="14395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14"/>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Cutting Boards</a:t>
            </a:r>
            <a:endParaRPr/>
          </a:p>
        </p:txBody>
      </p:sp>
      <p:sp>
        <p:nvSpPr>
          <p:cNvPr id="64" name="Google Shape;64;p14"/>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3000"/>
              <a:t>Watch the </a:t>
            </a:r>
            <a:r>
              <a:rPr lang="en" sz="3000"/>
              <a:t>following </a:t>
            </a:r>
            <a:r>
              <a:rPr lang="en" sz="3000" u="sng">
                <a:solidFill>
                  <a:schemeClr val="hlink"/>
                </a:solidFill>
                <a:hlinkClick r:id="rId3"/>
              </a:rPr>
              <a:t>video</a:t>
            </a:r>
            <a:r>
              <a:rPr lang="en" sz="3000"/>
              <a:t> about how to make cutting boards.</a:t>
            </a:r>
            <a:endParaRPr sz="3000"/>
          </a:p>
        </p:txBody>
      </p:sp>
      <p:pic>
        <p:nvPicPr>
          <p:cNvPr id="65" name="Google Shape;65;p14"/>
          <p:cNvPicPr preferRelativeResize="0"/>
          <p:nvPr/>
        </p:nvPicPr>
        <p:blipFill>
          <a:blip r:embed="rId4">
            <a:alphaModFix/>
          </a:blip>
          <a:stretch>
            <a:fillRect/>
          </a:stretch>
        </p:blipFill>
        <p:spPr>
          <a:xfrm>
            <a:off x="4251625" y="1459975"/>
            <a:ext cx="3506376" cy="22235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5"/>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Complete TASK 1.</a:t>
            </a:r>
            <a:endParaRPr/>
          </a:p>
          <a:p>
            <a:pPr indent="0" lvl="0" marL="0" rtl="0" algn="ctr">
              <a:spcBef>
                <a:spcPts val="0"/>
              </a:spcBef>
              <a:spcAft>
                <a:spcPts val="0"/>
              </a:spcAft>
              <a:buNone/>
            </a:pPr>
            <a:r>
              <a:rPr lang="en"/>
              <a:t>When you finish, </a:t>
            </a:r>
            <a:endParaRPr/>
          </a:p>
          <a:p>
            <a:pPr indent="0" lvl="0" marL="0" rtl="0" algn="ctr">
              <a:spcBef>
                <a:spcPts val="0"/>
              </a:spcBef>
              <a:spcAft>
                <a:spcPts val="0"/>
              </a:spcAft>
              <a:buNone/>
            </a:pPr>
            <a:r>
              <a:rPr lang="en"/>
              <a:t>go on to TASKS 2 and 3.</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16"/>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Flipgrid Video For Tasks</a:t>
            </a:r>
            <a:endParaRPr/>
          </a:p>
        </p:txBody>
      </p:sp>
      <p:sp>
        <p:nvSpPr>
          <p:cNvPr id="76" name="Google Shape;76;p16"/>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fontScale="85000" lnSpcReduction="20000"/>
          </a:bodyPr>
          <a:lstStyle/>
          <a:p>
            <a:pPr indent="0" lvl="0" marL="0" rtl="0" algn="ctr">
              <a:spcBef>
                <a:spcPts val="0"/>
              </a:spcBef>
              <a:spcAft>
                <a:spcPts val="0"/>
              </a:spcAft>
              <a:buNone/>
            </a:pPr>
            <a:r>
              <a:rPr lang="en"/>
              <a:t>Create a video using </a:t>
            </a:r>
            <a:r>
              <a:rPr lang="en" u="sng">
                <a:solidFill>
                  <a:schemeClr val="hlink"/>
                </a:solidFill>
                <a:hlinkClick r:id="rId3"/>
              </a:rPr>
              <a:t>Flipgrid</a:t>
            </a:r>
            <a:r>
              <a:rPr lang="en"/>
              <a:t> to record the tasks that you did to help the others.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17"/>
          <p:cNvSpPr txBox="1"/>
          <p:nvPr/>
        </p:nvSpPr>
        <p:spPr>
          <a:xfrm>
            <a:off x="0" y="0"/>
            <a:ext cx="6000000" cy="517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1"/>
                </a:solidFill>
                <a:latin typeface="Lato"/>
                <a:ea typeface="Lato"/>
                <a:cs typeface="Lato"/>
                <a:sym typeface="Lato"/>
              </a:rPr>
              <a:t>Economic Sectors</a:t>
            </a:r>
            <a:endParaRPr b="1"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NZ’s </a:t>
            </a:r>
            <a:r>
              <a:rPr lang="en" sz="1800">
                <a:solidFill>
                  <a:schemeClr val="dk1"/>
                </a:solidFill>
                <a:latin typeface="Lato"/>
                <a:ea typeface="Lato"/>
                <a:cs typeface="Lato"/>
                <a:sym typeface="Lato"/>
              </a:rPr>
              <a:t>economic sectors are essential for all, even the world.</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TASK</a:t>
            </a:r>
            <a:endParaRPr sz="1800">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 sz="1800">
                <a:solidFill>
                  <a:schemeClr val="dk1"/>
                </a:solidFill>
                <a:latin typeface="Lato"/>
                <a:ea typeface="Lato"/>
                <a:cs typeface="Lato"/>
                <a:sym typeface="Lato"/>
              </a:rPr>
              <a:t>Explain which of the following economic sectors they’re in:</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1 Fishing</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2 Broadcasting</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3 Paper making</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If these cannot be found locally, what else could you do instead?</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p:txBody>
      </p:sp>
      <p:sp>
        <p:nvSpPr>
          <p:cNvPr id="82" name="Google Shape;82;p17"/>
          <p:cNvSpPr txBox="1"/>
          <p:nvPr/>
        </p:nvSpPr>
        <p:spPr>
          <a:xfrm>
            <a:off x="7402325" y="630525"/>
            <a:ext cx="14490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         Fishing</a:t>
            </a:r>
            <a:r>
              <a:rPr lang="en">
                <a:solidFill>
                  <a:schemeClr val="dk1"/>
                </a:solidFill>
              </a:rPr>
              <a:t>                     </a:t>
            </a:r>
            <a:r>
              <a:rPr lang="en" sz="1800">
                <a:solidFill>
                  <a:srgbClr val="595959"/>
                </a:solidFill>
              </a:rPr>
              <a:t>       </a:t>
            </a:r>
            <a:endParaRPr>
              <a:solidFill>
                <a:srgbClr val="595959"/>
              </a:solidFill>
            </a:endParaRPr>
          </a:p>
        </p:txBody>
      </p:sp>
      <p:sp>
        <p:nvSpPr>
          <p:cNvPr id="83" name="Google Shape;83;p17"/>
          <p:cNvSpPr txBox="1"/>
          <p:nvPr/>
        </p:nvSpPr>
        <p:spPr>
          <a:xfrm>
            <a:off x="3000000" y="679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84" name="Google Shape;84;p17"/>
          <p:cNvSpPr txBox="1"/>
          <p:nvPr/>
        </p:nvSpPr>
        <p:spPr>
          <a:xfrm>
            <a:off x="4425050" y="679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Wool               </a:t>
            </a:r>
            <a:endParaRPr/>
          </a:p>
        </p:txBody>
      </p:sp>
      <p:sp>
        <p:nvSpPr>
          <p:cNvPr id="85" name="Google Shape;85;p17"/>
          <p:cNvSpPr txBox="1"/>
          <p:nvPr/>
        </p:nvSpPr>
        <p:spPr>
          <a:xfrm>
            <a:off x="3339924" y="1737875"/>
            <a:ext cx="877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86" name="Google Shape;86;p17"/>
          <p:cNvSpPr txBox="1"/>
          <p:nvPr/>
        </p:nvSpPr>
        <p:spPr>
          <a:xfrm>
            <a:off x="4863500" y="1737875"/>
            <a:ext cx="646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87" name="Google Shape;87;p17"/>
          <p:cNvSpPr txBox="1"/>
          <p:nvPr/>
        </p:nvSpPr>
        <p:spPr>
          <a:xfrm>
            <a:off x="5774150" y="1785088"/>
            <a:ext cx="19176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           Farming</a:t>
            </a:r>
            <a:r>
              <a:rPr lang="en">
                <a:solidFill>
                  <a:schemeClr val="dk1"/>
                </a:solidFill>
              </a:rPr>
              <a:t>                </a:t>
            </a:r>
            <a:r>
              <a:rPr lang="en">
                <a:solidFill>
                  <a:srgbClr val="595959"/>
                </a:solidFill>
              </a:rPr>
              <a:t>               </a:t>
            </a:r>
            <a:endParaRPr>
              <a:solidFill>
                <a:schemeClr val="dk1"/>
              </a:solidFill>
            </a:endParaRPr>
          </a:p>
        </p:txBody>
      </p:sp>
      <p:sp>
        <p:nvSpPr>
          <p:cNvPr id="88" name="Google Shape;88;p17"/>
          <p:cNvSpPr txBox="1"/>
          <p:nvPr/>
        </p:nvSpPr>
        <p:spPr>
          <a:xfrm>
            <a:off x="7084625" y="1737875"/>
            <a:ext cx="19998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                Retail</a:t>
            </a:r>
            <a:r>
              <a:rPr lang="en" sz="1800">
                <a:solidFill>
                  <a:srgbClr val="595959"/>
                </a:solidFill>
              </a:rPr>
              <a:t>        </a:t>
            </a:r>
            <a:r>
              <a:rPr lang="en">
                <a:solidFill>
                  <a:schemeClr val="dk1"/>
                </a:solidFill>
              </a:rPr>
              <a:t>     </a:t>
            </a:r>
            <a:r>
              <a:rPr lang="en" sz="1800">
                <a:solidFill>
                  <a:srgbClr val="595959"/>
                </a:solidFill>
              </a:rPr>
              <a:t>                                    </a:t>
            </a:r>
            <a:endParaRPr>
              <a:solidFill>
                <a:srgbClr val="595959"/>
              </a:solidFill>
            </a:endParaRPr>
          </a:p>
        </p:txBody>
      </p:sp>
      <p:sp>
        <p:nvSpPr>
          <p:cNvPr id="89" name="Google Shape;89;p17"/>
          <p:cNvSpPr txBox="1"/>
          <p:nvPr/>
        </p:nvSpPr>
        <p:spPr>
          <a:xfrm>
            <a:off x="3360675" y="26872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0" name="Google Shape;90;p17"/>
          <p:cNvSpPr txBox="1"/>
          <p:nvPr/>
        </p:nvSpPr>
        <p:spPr>
          <a:xfrm>
            <a:off x="4691300" y="2687200"/>
            <a:ext cx="3165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1" name="Google Shape;91;p17"/>
          <p:cNvSpPr txBox="1"/>
          <p:nvPr/>
        </p:nvSpPr>
        <p:spPr>
          <a:xfrm>
            <a:off x="6000000" y="2795875"/>
            <a:ext cx="3165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Law             </a:t>
            </a:r>
            <a:endParaRPr/>
          </a:p>
        </p:txBody>
      </p:sp>
      <p:sp>
        <p:nvSpPr>
          <p:cNvPr id="92" name="Google Shape;92;p17"/>
          <p:cNvSpPr txBox="1"/>
          <p:nvPr/>
        </p:nvSpPr>
        <p:spPr>
          <a:xfrm>
            <a:off x="7506725" y="2795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Insurance             </a:t>
            </a:r>
            <a:endParaRPr/>
          </a:p>
        </p:txBody>
      </p:sp>
      <p:sp>
        <p:nvSpPr>
          <p:cNvPr id="93" name="Google Shape;93;p17"/>
          <p:cNvSpPr txBox="1"/>
          <p:nvPr/>
        </p:nvSpPr>
        <p:spPr>
          <a:xfrm>
            <a:off x="2999988"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4" name="Google Shape;94;p17"/>
          <p:cNvSpPr txBox="1"/>
          <p:nvPr/>
        </p:nvSpPr>
        <p:spPr>
          <a:xfrm>
            <a:off x="4774100"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5" name="Google Shape;95;p17"/>
          <p:cNvSpPr txBox="1"/>
          <p:nvPr/>
        </p:nvSpPr>
        <p:spPr>
          <a:xfrm>
            <a:off x="5870150" y="382315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Paper making                             </a:t>
            </a:r>
            <a:endParaRPr/>
          </a:p>
        </p:txBody>
      </p:sp>
      <p:sp>
        <p:nvSpPr>
          <p:cNvPr id="96" name="Google Shape;96;p17"/>
          <p:cNvSpPr txBox="1"/>
          <p:nvPr/>
        </p:nvSpPr>
        <p:spPr>
          <a:xfrm>
            <a:off x="7402325" y="3792400"/>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rPr>
              <a:t>        Building</a:t>
            </a:r>
            <a:r>
              <a:rPr lang="en">
                <a:solidFill>
                  <a:schemeClr val="dk1"/>
                </a:solidFill>
              </a:rPr>
              <a:t>                  </a:t>
            </a:r>
            <a:r>
              <a:rPr lang="en" sz="1800">
                <a:solidFill>
                  <a:schemeClr val="dk2"/>
                </a:solidFill>
              </a:rPr>
              <a:t>         </a:t>
            </a:r>
            <a:endParaRPr/>
          </a:p>
        </p:txBody>
      </p:sp>
      <p:sp>
        <p:nvSpPr>
          <p:cNvPr id="97" name="Google Shape;97;p17"/>
          <p:cNvSpPr txBox="1"/>
          <p:nvPr/>
        </p:nvSpPr>
        <p:spPr>
          <a:xfrm>
            <a:off x="32917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8" name="Google Shape;98;p17"/>
          <p:cNvSpPr txBox="1"/>
          <p:nvPr/>
        </p:nvSpPr>
        <p:spPr>
          <a:xfrm>
            <a:off x="47741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9" name="Google Shape;99;p17"/>
          <p:cNvSpPr txBox="1"/>
          <p:nvPr/>
        </p:nvSpPr>
        <p:spPr>
          <a:xfrm>
            <a:off x="5833250" y="4694525"/>
            <a:ext cx="3073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Lighting                           </a:t>
            </a:r>
            <a:endParaRPr/>
          </a:p>
        </p:txBody>
      </p:sp>
      <p:sp>
        <p:nvSpPr>
          <p:cNvPr id="100" name="Google Shape;100;p17"/>
          <p:cNvSpPr txBox="1"/>
          <p:nvPr/>
        </p:nvSpPr>
        <p:spPr>
          <a:xfrm>
            <a:off x="7506725"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Broadcasting                     </a:t>
            </a:r>
            <a:endParaRPr/>
          </a:p>
        </p:txBody>
      </p:sp>
      <p:pic>
        <p:nvPicPr>
          <p:cNvPr id="101" name="Google Shape;101;p17"/>
          <p:cNvPicPr preferRelativeResize="0"/>
          <p:nvPr/>
        </p:nvPicPr>
        <p:blipFill>
          <a:blip r:embed="rId3">
            <a:alphaModFix/>
          </a:blip>
          <a:stretch>
            <a:fillRect/>
          </a:stretch>
        </p:blipFill>
        <p:spPr>
          <a:xfrm>
            <a:off x="6157550" y="85525"/>
            <a:ext cx="1244774" cy="594351"/>
          </a:xfrm>
          <a:prstGeom prst="rect">
            <a:avLst/>
          </a:prstGeom>
          <a:noFill/>
          <a:ln>
            <a:noFill/>
          </a:ln>
        </p:spPr>
      </p:pic>
      <p:pic>
        <p:nvPicPr>
          <p:cNvPr id="102" name="Google Shape;102;p17"/>
          <p:cNvPicPr preferRelativeResize="0"/>
          <p:nvPr/>
        </p:nvPicPr>
        <p:blipFill>
          <a:blip r:embed="rId4">
            <a:alphaModFix/>
          </a:blip>
          <a:stretch>
            <a:fillRect/>
          </a:stretch>
        </p:blipFill>
        <p:spPr>
          <a:xfrm>
            <a:off x="7606550" y="85525"/>
            <a:ext cx="1244774" cy="594349"/>
          </a:xfrm>
          <a:prstGeom prst="rect">
            <a:avLst/>
          </a:prstGeom>
          <a:noFill/>
          <a:ln>
            <a:noFill/>
          </a:ln>
        </p:spPr>
      </p:pic>
      <p:pic>
        <p:nvPicPr>
          <p:cNvPr id="103" name="Google Shape;103;p17"/>
          <p:cNvPicPr preferRelativeResize="0"/>
          <p:nvPr/>
        </p:nvPicPr>
        <p:blipFill>
          <a:blip r:embed="rId5">
            <a:alphaModFix/>
          </a:blip>
          <a:stretch>
            <a:fillRect/>
          </a:stretch>
        </p:blipFill>
        <p:spPr>
          <a:xfrm>
            <a:off x="6180275" y="1190750"/>
            <a:ext cx="1244775" cy="594350"/>
          </a:xfrm>
          <a:prstGeom prst="rect">
            <a:avLst/>
          </a:prstGeom>
          <a:noFill/>
          <a:ln>
            <a:noFill/>
          </a:ln>
        </p:spPr>
      </p:pic>
      <p:pic>
        <p:nvPicPr>
          <p:cNvPr id="104" name="Google Shape;104;p17"/>
          <p:cNvPicPr preferRelativeResize="0"/>
          <p:nvPr/>
        </p:nvPicPr>
        <p:blipFill>
          <a:blip r:embed="rId6">
            <a:alphaModFix/>
          </a:blip>
          <a:stretch>
            <a:fillRect/>
          </a:stretch>
        </p:blipFill>
        <p:spPr>
          <a:xfrm>
            <a:off x="7606550" y="1190750"/>
            <a:ext cx="1244775" cy="594350"/>
          </a:xfrm>
          <a:prstGeom prst="rect">
            <a:avLst/>
          </a:prstGeom>
          <a:noFill/>
          <a:ln>
            <a:noFill/>
          </a:ln>
        </p:spPr>
      </p:pic>
      <p:pic>
        <p:nvPicPr>
          <p:cNvPr id="105" name="Google Shape;105;p17"/>
          <p:cNvPicPr preferRelativeResize="0"/>
          <p:nvPr/>
        </p:nvPicPr>
        <p:blipFill>
          <a:blip r:embed="rId7">
            <a:alphaModFix/>
          </a:blip>
          <a:stretch>
            <a:fillRect/>
          </a:stretch>
        </p:blipFill>
        <p:spPr>
          <a:xfrm>
            <a:off x="6180275" y="2295975"/>
            <a:ext cx="1244775" cy="541550"/>
          </a:xfrm>
          <a:prstGeom prst="rect">
            <a:avLst/>
          </a:prstGeom>
          <a:noFill/>
          <a:ln>
            <a:noFill/>
          </a:ln>
        </p:spPr>
      </p:pic>
      <p:pic>
        <p:nvPicPr>
          <p:cNvPr id="106" name="Google Shape;106;p17"/>
          <p:cNvPicPr preferRelativeResize="0"/>
          <p:nvPr/>
        </p:nvPicPr>
        <p:blipFill>
          <a:blip r:embed="rId8">
            <a:alphaModFix/>
          </a:blip>
          <a:stretch>
            <a:fillRect/>
          </a:stretch>
        </p:blipFill>
        <p:spPr>
          <a:xfrm>
            <a:off x="7606552" y="2295975"/>
            <a:ext cx="1244774" cy="541550"/>
          </a:xfrm>
          <a:prstGeom prst="rect">
            <a:avLst/>
          </a:prstGeom>
          <a:noFill/>
          <a:ln>
            <a:noFill/>
          </a:ln>
        </p:spPr>
      </p:pic>
      <p:pic>
        <p:nvPicPr>
          <p:cNvPr id="107" name="Google Shape;107;p17"/>
          <p:cNvPicPr preferRelativeResize="0"/>
          <p:nvPr/>
        </p:nvPicPr>
        <p:blipFill>
          <a:blip r:embed="rId9">
            <a:alphaModFix/>
          </a:blip>
          <a:stretch>
            <a:fillRect/>
          </a:stretch>
        </p:blipFill>
        <p:spPr>
          <a:xfrm>
            <a:off x="6180275" y="3268650"/>
            <a:ext cx="1244775" cy="594350"/>
          </a:xfrm>
          <a:prstGeom prst="rect">
            <a:avLst/>
          </a:prstGeom>
          <a:noFill/>
          <a:ln>
            <a:noFill/>
          </a:ln>
        </p:spPr>
      </p:pic>
      <p:pic>
        <p:nvPicPr>
          <p:cNvPr id="108" name="Google Shape;108;p17"/>
          <p:cNvPicPr preferRelativeResize="0"/>
          <p:nvPr/>
        </p:nvPicPr>
        <p:blipFill>
          <a:blip r:embed="rId10">
            <a:alphaModFix/>
          </a:blip>
          <a:stretch>
            <a:fillRect/>
          </a:stretch>
        </p:blipFill>
        <p:spPr>
          <a:xfrm>
            <a:off x="7606550" y="3268650"/>
            <a:ext cx="1244774" cy="594350"/>
          </a:xfrm>
          <a:prstGeom prst="rect">
            <a:avLst/>
          </a:prstGeom>
          <a:noFill/>
          <a:ln>
            <a:noFill/>
          </a:ln>
        </p:spPr>
      </p:pic>
      <p:pic>
        <p:nvPicPr>
          <p:cNvPr id="109" name="Google Shape;109;p17"/>
          <p:cNvPicPr preferRelativeResize="0"/>
          <p:nvPr/>
        </p:nvPicPr>
        <p:blipFill>
          <a:blip r:embed="rId11">
            <a:alphaModFix/>
          </a:blip>
          <a:stretch>
            <a:fillRect/>
          </a:stretch>
        </p:blipFill>
        <p:spPr>
          <a:xfrm>
            <a:off x="6180276" y="4232825"/>
            <a:ext cx="1244774" cy="461701"/>
          </a:xfrm>
          <a:prstGeom prst="rect">
            <a:avLst/>
          </a:prstGeom>
          <a:noFill/>
          <a:ln>
            <a:noFill/>
          </a:ln>
        </p:spPr>
      </p:pic>
      <p:pic>
        <p:nvPicPr>
          <p:cNvPr id="110" name="Google Shape;110;p17"/>
          <p:cNvPicPr preferRelativeResize="0"/>
          <p:nvPr/>
        </p:nvPicPr>
        <p:blipFill>
          <a:blip r:embed="rId12">
            <a:alphaModFix/>
          </a:blip>
          <a:stretch>
            <a:fillRect/>
          </a:stretch>
        </p:blipFill>
        <p:spPr>
          <a:xfrm>
            <a:off x="7606550" y="4232825"/>
            <a:ext cx="1244774" cy="4617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18"/>
          <p:cNvSpPr txBox="1"/>
          <p:nvPr>
            <p:ph type="title"/>
          </p:nvPr>
        </p:nvSpPr>
        <p:spPr>
          <a:xfrm>
            <a:off x="311700" y="102350"/>
            <a:ext cx="2808000" cy="4986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TASK 2</a:t>
            </a:r>
            <a:endParaRPr/>
          </a:p>
        </p:txBody>
      </p:sp>
      <p:sp>
        <p:nvSpPr>
          <p:cNvPr id="116" name="Google Shape;116;p18"/>
          <p:cNvSpPr txBox="1"/>
          <p:nvPr>
            <p:ph idx="1" type="body"/>
          </p:nvPr>
        </p:nvSpPr>
        <p:spPr>
          <a:xfrm>
            <a:off x="226425" y="600950"/>
            <a:ext cx="8917500" cy="14289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 sz="1400">
                <a:solidFill>
                  <a:srgbClr val="333333"/>
                </a:solidFill>
                <a:highlight>
                  <a:schemeClr val="lt1"/>
                </a:highlight>
                <a:latin typeface="Comfortaa"/>
                <a:ea typeface="Comfortaa"/>
                <a:cs typeface="Comfortaa"/>
                <a:sym typeface="Comfortaa"/>
              </a:rPr>
              <a:t>Increasingly New Zealand’s primary producers of meat, wool, dairy, fish or logs sell their products to local secondary industries, which process goods before exporting them.</a:t>
            </a:r>
            <a:endParaRPr sz="1400">
              <a:solidFill>
                <a:srgbClr val="000000"/>
              </a:solidFill>
              <a:highlight>
                <a:schemeClr val="lt1"/>
              </a:highlight>
              <a:latin typeface="Comfortaa"/>
              <a:ea typeface="Comfortaa"/>
              <a:cs typeface="Comfortaa"/>
              <a:sym typeface="Comfortaa"/>
            </a:endParaRPr>
          </a:p>
          <a:p>
            <a:pPr indent="0" lvl="0" marL="0" marR="0" rtl="0" algn="l">
              <a:lnSpc>
                <a:spcPct val="100000"/>
              </a:lnSpc>
              <a:spcBef>
                <a:spcPts val="0"/>
              </a:spcBef>
              <a:spcAft>
                <a:spcPts val="0"/>
              </a:spcAft>
              <a:buNone/>
            </a:pPr>
            <a:r>
              <a:t/>
            </a:r>
            <a:endParaRPr sz="1400">
              <a:solidFill>
                <a:srgbClr val="333333"/>
              </a:solidFill>
              <a:highlight>
                <a:schemeClr val="lt1"/>
              </a:highlight>
              <a:latin typeface="Comfortaa"/>
              <a:ea typeface="Comfortaa"/>
              <a:cs typeface="Comfortaa"/>
              <a:sym typeface="Comfortaa"/>
            </a:endParaRPr>
          </a:p>
          <a:p>
            <a:pPr indent="0" lvl="0" marL="0" rtl="0" algn="l">
              <a:lnSpc>
                <a:spcPct val="100000"/>
              </a:lnSpc>
              <a:spcBef>
                <a:spcPts val="0"/>
              </a:spcBef>
              <a:spcAft>
                <a:spcPts val="0"/>
              </a:spcAft>
              <a:buNone/>
            </a:pPr>
            <a:r>
              <a:rPr lang="en" sz="1400">
                <a:solidFill>
                  <a:srgbClr val="333333"/>
                </a:solidFill>
                <a:highlight>
                  <a:schemeClr val="lt1"/>
                </a:highlight>
                <a:latin typeface="Comfortaa"/>
                <a:ea typeface="Comfortaa"/>
                <a:cs typeface="Comfortaa"/>
                <a:sym typeface="Comfortaa"/>
              </a:rPr>
              <a:t>Read the article at this </a:t>
            </a:r>
            <a:r>
              <a:rPr lang="en" sz="1400" u="sng">
                <a:solidFill>
                  <a:schemeClr val="hlink"/>
                </a:solidFill>
                <a:highlight>
                  <a:schemeClr val="lt1"/>
                </a:highlight>
                <a:latin typeface="Comfortaa"/>
                <a:ea typeface="Comfortaa"/>
                <a:cs typeface="Comfortaa"/>
                <a:sym typeface="Comfortaa"/>
                <a:hlinkClick r:id="rId3"/>
              </a:rPr>
              <a:t>link</a:t>
            </a:r>
            <a:r>
              <a:rPr lang="en" sz="1400">
                <a:solidFill>
                  <a:srgbClr val="333333"/>
                </a:solidFill>
                <a:highlight>
                  <a:schemeClr val="lt1"/>
                </a:highlight>
                <a:latin typeface="Comfortaa"/>
                <a:ea typeface="Comfortaa"/>
                <a:cs typeface="Comfortaa"/>
                <a:sym typeface="Comfortaa"/>
              </a:rPr>
              <a:t> about the primary and secondary sectors in New Zealand.</a:t>
            </a:r>
            <a:endParaRPr sz="1400">
              <a:solidFill>
                <a:srgbClr val="333333"/>
              </a:solidFill>
              <a:highlight>
                <a:schemeClr val="lt1"/>
              </a:highlight>
              <a:latin typeface="Comfortaa"/>
              <a:ea typeface="Comfortaa"/>
              <a:cs typeface="Comfortaa"/>
              <a:sym typeface="Comfortaa"/>
            </a:endParaRPr>
          </a:p>
          <a:p>
            <a:pPr indent="0" lvl="0" marL="0" rtl="0" algn="l">
              <a:lnSpc>
                <a:spcPct val="100000"/>
              </a:lnSpc>
              <a:spcBef>
                <a:spcPts val="0"/>
              </a:spcBef>
              <a:spcAft>
                <a:spcPts val="0"/>
              </a:spcAft>
              <a:buNone/>
            </a:pPr>
            <a:r>
              <a:rPr lang="en" sz="1400">
                <a:solidFill>
                  <a:srgbClr val="333333"/>
                </a:solidFill>
                <a:highlight>
                  <a:schemeClr val="lt1"/>
                </a:highlight>
                <a:latin typeface="Comfortaa"/>
                <a:ea typeface="Comfortaa"/>
                <a:cs typeface="Comfortaa"/>
                <a:sym typeface="Comfortaa"/>
              </a:rPr>
              <a:t>Summarise in bullet points the main items in your Global </a:t>
            </a:r>
            <a:r>
              <a:rPr lang="en" sz="1400">
                <a:solidFill>
                  <a:schemeClr val="dk1"/>
                </a:solidFill>
                <a:latin typeface="Comfortaa"/>
                <a:ea typeface="Comfortaa"/>
                <a:cs typeface="Comfortaa"/>
                <a:sym typeface="Comfortaa"/>
              </a:rPr>
              <a:t>Studies books.</a:t>
            </a:r>
            <a:endParaRPr sz="1400">
              <a:solidFill>
                <a:schemeClr val="dk1"/>
              </a:solidFill>
              <a:latin typeface="Comfortaa"/>
              <a:ea typeface="Comfortaa"/>
              <a:cs typeface="Comfortaa"/>
              <a:sym typeface="Comfortaa"/>
            </a:endParaRPr>
          </a:p>
          <a:p>
            <a:pPr indent="0" lvl="0" marL="0" rtl="0" algn="l">
              <a:lnSpc>
                <a:spcPct val="100000"/>
              </a:lnSpc>
              <a:spcBef>
                <a:spcPts val="0"/>
              </a:spcBef>
              <a:spcAft>
                <a:spcPts val="0"/>
              </a:spcAft>
              <a:buClr>
                <a:schemeClr val="dk1"/>
              </a:buClr>
              <a:buSzPts val="1100"/>
              <a:buFont typeface="Arial"/>
              <a:buNone/>
            </a:pPr>
            <a:r>
              <a:rPr lang="en" sz="1400">
                <a:solidFill>
                  <a:schemeClr val="dk1"/>
                </a:solidFill>
                <a:latin typeface="Comfortaa"/>
                <a:ea typeface="Comfortaa"/>
                <a:cs typeface="Comfortaa"/>
                <a:sym typeface="Comfortaa"/>
              </a:rPr>
              <a:t>Illustrate your bullet points as a drawing</a:t>
            </a:r>
            <a:r>
              <a:rPr lang="en" sz="1400">
                <a:solidFill>
                  <a:srgbClr val="333333"/>
                </a:solidFill>
                <a:highlight>
                  <a:schemeClr val="lt1"/>
                </a:highlight>
                <a:latin typeface="Comfortaa"/>
                <a:ea typeface="Comfortaa"/>
                <a:cs typeface="Comfortaa"/>
                <a:sym typeface="Comfortaa"/>
              </a:rPr>
              <a:t>. </a:t>
            </a:r>
            <a:endParaRPr sz="1400">
              <a:latin typeface="Comfortaa"/>
              <a:ea typeface="Comfortaa"/>
              <a:cs typeface="Comfortaa"/>
              <a:sym typeface="Comfortaa"/>
            </a:endParaRPr>
          </a:p>
        </p:txBody>
      </p:sp>
      <p:pic>
        <p:nvPicPr>
          <p:cNvPr id="117" name="Google Shape;117;p18"/>
          <p:cNvPicPr preferRelativeResize="0"/>
          <p:nvPr/>
        </p:nvPicPr>
        <p:blipFill>
          <a:blip r:embed="rId4">
            <a:alphaModFix/>
          </a:blip>
          <a:stretch>
            <a:fillRect/>
          </a:stretch>
        </p:blipFill>
        <p:spPr>
          <a:xfrm>
            <a:off x="2748725" y="2157800"/>
            <a:ext cx="3872900" cy="280885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Primary And Secondary Industries In New Zealand</a:t>
            </a:r>
            <a:endParaRPr/>
          </a:p>
        </p:txBody>
      </p:sp>
      <p:sp>
        <p:nvSpPr>
          <p:cNvPr id="123" name="Google Shape;123;p1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85000"/>
          </a:bodyPr>
          <a:lstStyle/>
          <a:p>
            <a:pPr indent="0" lvl="0" marL="0" rtl="0" algn="l">
              <a:lnSpc>
                <a:spcPct val="160000"/>
              </a:lnSpc>
              <a:spcBef>
                <a:spcPts val="0"/>
              </a:spcBef>
              <a:spcAft>
                <a:spcPts val="0"/>
              </a:spcAft>
              <a:buClr>
                <a:schemeClr val="dk1"/>
              </a:buClr>
              <a:buSzPct val="84615"/>
              <a:buFont typeface="Arial"/>
              <a:buNone/>
            </a:pPr>
            <a:r>
              <a:rPr lang="en" sz="1300">
                <a:solidFill>
                  <a:srgbClr val="333333"/>
                </a:solidFill>
                <a:highlight>
                  <a:srgbClr val="F9F7F4"/>
                </a:highlight>
                <a:latin typeface="Georgia"/>
                <a:ea typeface="Georgia"/>
                <a:cs typeface="Georgia"/>
                <a:sym typeface="Georgia"/>
              </a:rPr>
              <a:t>Secondary industries manufacture products from raw materials. New Zealand’s secondary industries are unusual because of the large number of businesses processing primary products like dairy, meat, fish, other foods, and wood and paper. These made up 30% of secondary industry in 2008.</a:t>
            </a:r>
            <a:endParaRPr sz="1300">
              <a:solidFill>
                <a:srgbClr val="333333"/>
              </a:solidFill>
              <a:highlight>
                <a:srgbClr val="F9F7F4"/>
              </a:highlight>
              <a:latin typeface="Georgia"/>
              <a:ea typeface="Georgia"/>
              <a:cs typeface="Georgia"/>
              <a:sym typeface="Georgia"/>
            </a:endParaRPr>
          </a:p>
          <a:p>
            <a:pPr indent="0" lvl="0" marL="0" rtl="0" algn="l">
              <a:lnSpc>
                <a:spcPct val="160000"/>
              </a:lnSpc>
              <a:spcBef>
                <a:spcPts val="2000"/>
              </a:spcBef>
              <a:spcAft>
                <a:spcPts val="0"/>
              </a:spcAft>
              <a:buClr>
                <a:schemeClr val="dk1"/>
              </a:buClr>
              <a:buSzPct val="84615"/>
              <a:buFont typeface="Arial"/>
              <a:buNone/>
            </a:pPr>
            <a:r>
              <a:rPr lang="en" sz="1300">
                <a:solidFill>
                  <a:srgbClr val="333333"/>
                </a:solidFill>
                <a:highlight>
                  <a:srgbClr val="F9F7F4"/>
                </a:highlight>
                <a:latin typeface="Georgia"/>
                <a:ea typeface="Georgia"/>
                <a:cs typeface="Georgia"/>
                <a:sym typeface="Georgia"/>
              </a:rPr>
              <a:t>Secondary industries export a large proportion of their products, and contribute the bulk of New Zealand’s exports. In 2008 they earned $10 billion from meat and dairy exports, $2.5 billion from wood pulp and paper, and total exports were more than $40 billion.</a:t>
            </a:r>
            <a:endParaRPr sz="1300">
              <a:solidFill>
                <a:srgbClr val="333333"/>
              </a:solidFill>
              <a:highlight>
                <a:srgbClr val="F9F7F4"/>
              </a:highlight>
              <a:latin typeface="Georgia"/>
              <a:ea typeface="Georgia"/>
              <a:cs typeface="Georgia"/>
              <a:sym typeface="Georgia"/>
            </a:endParaRPr>
          </a:p>
          <a:p>
            <a:pPr indent="0" lvl="0" marL="0" rtl="0" algn="l">
              <a:lnSpc>
                <a:spcPct val="160000"/>
              </a:lnSpc>
              <a:spcBef>
                <a:spcPts val="2000"/>
              </a:spcBef>
              <a:spcAft>
                <a:spcPts val="0"/>
              </a:spcAft>
              <a:buClr>
                <a:schemeClr val="dk1"/>
              </a:buClr>
              <a:buSzPct val="84615"/>
              <a:buFont typeface="Arial"/>
              <a:buNone/>
            </a:pPr>
            <a:r>
              <a:rPr lang="en" sz="1300">
                <a:solidFill>
                  <a:srgbClr val="333333"/>
                </a:solidFill>
                <a:highlight>
                  <a:srgbClr val="F9F7F4"/>
                </a:highlight>
                <a:latin typeface="Georgia"/>
                <a:ea typeface="Georgia"/>
                <a:cs typeface="Georgia"/>
                <a:sym typeface="Georgia"/>
              </a:rPr>
              <a:t>Steel and aluminium products earned over $8 billion in exports in 2008. These two industries invest a lot of money in land and equipment, and use large amounts of electricity.</a:t>
            </a:r>
            <a:endParaRPr sz="1300">
              <a:solidFill>
                <a:srgbClr val="333333"/>
              </a:solidFill>
              <a:highlight>
                <a:srgbClr val="F9F7F4"/>
              </a:highlight>
              <a:latin typeface="Georgia"/>
              <a:ea typeface="Georgia"/>
              <a:cs typeface="Georgia"/>
              <a:sym typeface="Georgia"/>
            </a:endParaRPr>
          </a:p>
          <a:p>
            <a:pPr indent="0" lvl="0" marL="0" rtl="0" algn="l">
              <a:lnSpc>
                <a:spcPct val="160000"/>
              </a:lnSpc>
              <a:spcBef>
                <a:spcPts val="2000"/>
              </a:spcBef>
              <a:spcAft>
                <a:spcPts val="2000"/>
              </a:spcAft>
              <a:buNone/>
            </a:pPr>
            <a:r>
              <a:rPr lang="en" sz="1300">
                <a:solidFill>
                  <a:srgbClr val="333333"/>
                </a:solidFill>
                <a:highlight>
                  <a:srgbClr val="F9F7F4"/>
                </a:highlight>
                <a:latin typeface="Georgia"/>
                <a:ea typeface="Georgia"/>
                <a:cs typeface="Georgia"/>
                <a:sym typeface="Georgia"/>
              </a:rPr>
              <a:t>The primary and secondary sectors made up 29% of the total value of goods and services produced each year (the gross domestic product or GDP) in 2008.</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0"/>
          <p:cNvSpPr txBox="1"/>
          <p:nvPr>
            <p:ph type="title"/>
          </p:nvPr>
        </p:nvSpPr>
        <p:spPr>
          <a:xfrm>
            <a:off x="301850" y="122050"/>
            <a:ext cx="2808000" cy="508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TASK 3</a:t>
            </a:r>
            <a:endParaRPr/>
          </a:p>
        </p:txBody>
      </p:sp>
      <p:sp>
        <p:nvSpPr>
          <p:cNvPr id="129" name="Google Shape;129;p20"/>
          <p:cNvSpPr txBox="1"/>
          <p:nvPr>
            <p:ph idx="1" type="body"/>
          </p:nvPr>
        </p:nvSpPr>
        <p:spPr>
          <a:xfrm>
            <a:off x="206875" y="630550"/>
            <a:ext cx="6424500" cy="391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The foundation of New Zealand’s economy is the export of agricultural goods and processed goods.</a:t>
            </a:r>
            <a:r>
              <a:rPr lang="en" sz="1800">
                <a:solidFill>
                  <a:schemeClr val="dk1"/>
                </a:solidFill>
                <a:highlight>
                  <a:schemeClr val="lt1"/>
                </a:highlight>
              </a:rPr>
              <a:t> However, New Zealand has a big business in the tertiary sector as well.</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In your Global Studies book, write the date and the heading “New Zealand’s Economic Sectors.” </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In small groups, choose one economic sector in New Zealand.</a:t>
            </a:r>
            <a:endParaRPr sz="1800">
              <a:solidFill>
                <a:schemeClr val="dk1"/>
              </a:solidFill>
              <a:highlight>
                <a:schemeClr val="lt1"/>
              </a:highlight>
            </a:endParaRPr>
          </a:p>
          <a:p>
            <a:pPr indent="0" lvl="0" marL="0" rtl="0" algn="l">
              <a:spcBef>
                <a:spcPts val="1200"/>
              </a:spcBef>
              <a:spcAft>
                <a:spcPts val="1200"/>
              </a:spcAft>
              <a:buNone/>
            </a:pPr>
            <a:r>
              <a:rPr lang="en" sz="1800">
                <a:solidFill>
                  <a:schemeClr val="dk1"/>
                </a:solidFill>
                <a:highlight>
                  <a:schemeClr val="lt1"/>
                </a:highlight>
              </a:rPr>
              <a:t>Write 10 products which would be belonging to that economic sector in New Zealand</a:t>
            </a:r>
            <a:r>
              <a:rPr lang="en" sz="1800">
                <a:solidFill>
                  <a:schemeClr val="dk1"/>
                </a:solidFill>
              </a:rPr>
              <a:t>.</a:t>
            </a:r>
            <a:endParaRPr sz="1800">
              <a:solidFill>
                <a:schemeClr val="dk1"/>
              </a:solidFill>
              <a:highlight>
                <a:schemeClr val="lt1"/>
              </a:highlight>
            </a:endParaRPr>
          </a:p>
        </p:txBody>
      </p:sp>
      <p:pic>
        <p:nvPicPr>
          <p:cNvPr id="130" name="Google Shape;130;p20"/>
          <p:cNvPicPr preferRelativeResize="0"/>
          <p:nvPr/>
        </p:nvPicPr>
        <p:blipFill>
          <a:blip r:embed="rId3">
            <a:alphaModFix/>
          </a:blip>
          <a:stretch>
            <a:fillRect/>
          </a:stretch>
        </p:blipFill>
        <p:spPr>
          <a:xfrm>
            <a:off x="6853925" y="207700"/>
            <a:ext cx="2089175" cy="127060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