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embeddedFontLst>
    <p:embeddedFont>
      <p:font typeface="Lato"/>
      <p:regular r:id="rId14"/>
      <p:bold r:id="rId15"/>
      <p:italic r:id="rId16"/>
      <p:boldItalic r:id="rId17"/>
    </p:embeddedFont>
    <p:embeddedFont>
      <p:font typeface="Comfortaa"/>
      <p:regular r:id="rId18"/>
      <p:bold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Lato-bold.fntdata"/><Relationship Id="rId14" Type="http://schemas.openxmlformats.org/officeDocument/2006/relationships/font" Target="fonts/Lato-regular.fntdata"/><Relationship Id="rId17" Type="http://schemas.openxmlformats.org/officeDocument/2006/relationships/font" Target="fonts/Lato-boldItalic.fntdata"/><Relationship Id="rId16" Type="http://schemas.openxmlformats.org/officeDocument/2006/relationships/font" Target="fonts/Lato-italic.fntdata"/><Relationship Id="rId5" Type="http://schemas.openxmlformats.org/officeDocument/2006/relationships/notesMaster" Target="notesMasters/notesMaster1.xml"/><Relationship Id="rId19" Type="http://schemas.openxmlformats.org/officeDocument/2006/relationships/font" Target="fonts/Comfortaa-bold.fntdata"/><Relationship Id="rId6" Type="http://schemas.openxmlformats.org/officeDocument/2006/relationships/slide" Target="slides/slide1.xml"/><Relationship Id="rId18" Type="http://schemas.openxmlformats.org/officeDocument/2006/relationships/font" Target="fonts/Comfortaa-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13b9276e6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13b9276e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313b9276e63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313b9276e63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13b9276e6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13b9276e6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13b9276e63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13b9276e63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13b9276e63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13b9276e63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Water, energy drinks, salt, books, newspapers, magazines, clotheslines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15e7497cd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15e7497c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15e7497cd4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15e7497cd4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15e7497cd4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15e7497cd4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_pBrICB2qAI"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16.png"/><Relationship Id="rId11" Type="http://schemas.openxmlformats.org/officeDocument/2006/relationships/image" Target="../media/image4.jpg"/><Relationship Id="rId10" Type="http://schemas.openxmlformats.org/officeDocument/2006/relationships/image" Target="../media/image15.png"/><Relationship Id="rId12" Type="http://schemas.openxmlformats.org/officeDocument/2006/relationships/image" Target="../media/image11.png"/><Relationship Id="rId9"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9.png"/><Relationship Id="rId8"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hyperlink" Target="https://www.investopedia.com/ask/answers/111414/what-difference-between-inflation-and-deflation.asp"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gfmag.com/data/economic-data/worlds-highest-lowest-inflation-rates/" TargetMode="Externa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0" y="0"/>
            <a:ext cx="9144000" cy="1144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 sz="3600">
                <a:solidFill>
                  <a:srgbClr val="1C1C1C"/>
                </a:solidFill>
              </a:rPr>
              <a:t>In this lesson . . . </a:t>
            </a:r>
            <a:endParaRPr sz="3600">
              <a:solidFill>
                <a:srgbClr val="1C1C1C"/>
              </a:solidFill>
            </a:endParaRPr>
          </a:p>
          <a:p>
            <a:pPr indent="0" lvl="0" marL="0" rtl="0" algn="ctr">
              <a:lnSpc>
                <a:spcPct val="90000"/>
              </a:lnSpc>
              <a:spcBef>
                <a:spcPts val="1000"/>
              </a:spcBef>
              <a:spcAft>
                <a:spcPts val="0"/>
              </a:spcAft>
              <a:buNone/>
            </a:pPr>
            <a:r>
              <a:rPr lang="en" sz="2400">
                <a:solidFill>
                  <a:srgbClr val="1C1C1C"/>
                </a:solidFill>
              </a:rPr>
              <a:t>Inflation and deflation is when</a:t>
            </a:r>
            <a:endParaRPr/>
          </a:p>
        </p:txBody>
      </p:sp>
      <p:sp>
        <p:nvSpPr>
          <p:cNvPr id="55" name="Google Shape;55;p13"/>
          <p:cNvSpPr txBox="1"/>
          <p:nvPr/>
        </p:nvSpPr>
        <p:spPr>
          <a:xfrm>
            <a:off x="0" y="1080925"/>
            <a:ext cx="9144000" cy="60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b="1" lang="en" sz="3000">
                <a:solidFill>
                  <a:srgbClr val="1C1C1C"/>
                </a:solidFill>
              </a:rPr>
              <a:t>‘prices rise (inflation) prices decrease (deflation)’</a:t>
            </a:r>
            <a:endParaRPr/>
          </a:p>
        </p:txBody>
      </p:sp>
      <p:pic>
        <p:nvPicPr>
          <p:cNvPr id="56" name="Google Shape;56;p13"/>
          <p:cNvPicPr preferRelativeResize="0"/>
          <p:nvPr/>
        </p:nvPicPr>
        <p:blipFill>
          <a:blip r:embed="rId3">
            <a:alphaModFix/>
          </a:blip>
          <a:stretch>
            <a:fillRect/>
          </a:stretch>
        </p:blipFill>
        <p:spPr>
          <a:xfrm>
            <a:off x="164625" y="1741500"/>
            <a:ext cx="2840851" cy="1660525"/>
          </a:xfrm>
          <a:prstGeom prst="rect">
            <a:avLst/>
          </a:prstGeom>
          <a:noFill/>
          <a:ln>
            <a:noFill/>
          </a:ln>
        </p:spPr>
      </p:pic>
      <p:pic>
        <p:nvPicPr>
          <p:cNvPr id="57" name="Google Shape;57;p13"/>
          <p:cNvPicPr preferRelativeResize="0"/>
          <p:nvPr/>
        </p:nvPicPr>
        <p:blipFill>
          <a:blip r:embed="rId4">
            <a:alphaModFix/>
          </a:blip>
          <a:stretch>
            <a:fillRect/>
          </a:stretch>
        </p:blipFill>
        <p:spPr>
          <a:xfrm>
            <a:off x="3151575" y="1741500"/>
            <a:ext cx="2840850" cy="1660525"/>
          </a:xfrm>
          <a:prstGeom prst="rect">
            <a:avLst/>
          </a:prstGeom>
          <a:noFill/>
          <a:ln>
            <a:noFill/>
          </a:ln>
        </p:spPr>
      </p:pic>
      <p:pic>
        <p:nvPicPr>
          <p:cNvPr id="58" name="Google Shape;58;p13"/>
          <p:cNvPicPr preferRelativeResize="0"/>
          <p:nvPr/>
        </p:nvPicPr>
        <p:blipFill>
          <a:blip r:embed="rId5">
            <a:alphaModFix/>
          </a:blip>
          <a:stretch>
            <a:fillRect/>
          </a:stretch>
        </p:blipFill>
        <p:spPr>
          <a:xfrm>
            <a:off x="6138525" y="1741500"/>
            <a:ext cx="2840851" cy="1660524"/>
          </a:xfrm>
          <a:prstGeom prst="rect">
            <a:avLst/>
          </a:prstGeom>
          <a:noFill/>
          <a:ln>
            <a:noFill/>
          </a:ln>
        </p:spPr>
      </p:pic>
      <p:sp>
        <p:nvSpPr>
          <p:cNvPr id="59" name="Google Shape;59;p13"/>
          <p:cNvSpPr txBox="1"/>
          <p:nvPr/>
        </p:nvSpPr>
        <p:spPr>
          <a:xfrm>
            <a:off x="0" y="3462300"/>
            <a:ext cx="9144000" cy="1061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 sz="2400">
                <a:solidFill>
                  <a:srgbClr val="1C1C1C"/>
                </a:solidFill>
              </a:rPr>
              <a:t>for different types of</a:t>
            </a:r>
            <a:endParaRPr sz="2400">
              <a:solidFill>
                <a:srgbClr val="1C1C1C"/>
              </a:solidFill>
            </a:endParaRPr>
          </a:p>
          <a:p>
            <a:pPr indent="0" lvl="0" marL="0" rtl="0" algn="ctr">
              <a:lnSpc>
                <a:spcPct val="90000"/>
              </a:lnSpc>
              <a:spcBef>
                <a:spcPts val="1000"/>
              </a:spcBef>
              <a:spcAft>
                <a:spcPts val="0"/>
              </a:spcAft>
              <a:buNone/>
            </a:pPr>
            <a:r>
              <a:rPr b="1" lang="en" sz="3000">
                <a:solidFill>
                  <a:srgbClr val="1C1C1C"/>
                </a:solidFill>
              </a:rPr>
              <a:t>goods and services</a:t>
            </a:r>
            <a:r>
              <a:rPr b="1" lang="en" sz="3000">
                <a:solidFill>
                  <a:srgbClr val="1C1C1C"/>
                </a:solidFill>
              </a:rPr>
              <a: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Rising Food Costs</a:t>
            </a:r>
            <a:endParaRPr/>
          </a:p>
        </p:txBody>
      </p:sp>
      <p:sp>
        <p:nvSpPr>
          <p:cNvPr id="65" name="Google Shape;65;p1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2400"/>
              <a:t>Watch the following </a:t>
            </a:r>
            <a:r>
              <a:rPr lang="en" sz="2400" u="sng">
                <a:solidFill>
                  <a:schemeClr val="hlink"/>
                </a:solidFill>
                <a:hlinkClick r:id="rId3"/>
              </a:rPr>
              <a:t>video</a:t>
            </a:r>
            <a:r>
              <a:rPr lang="en" sz="2400"/>
              <a:t> about how restaurants struggle with rising food costs.</a:t>
            </a:r>
            <a:endParaRPr sz="2400"/>
          </a:p>
        </p:txBody>
      </p:sp>
      <p:pic>
        <p:nvPicPr>
          <p:cNvPr id="66" name="Google Shape;66;p14"/>
          <p:cNvPicPr preferRelativeResize="0"/>
          <p:nvPr/>
        </p:nvPicPr>
        <p:blipFill>
          <a:blip r:embed="rId4">
            <a:alphaModFix/>
          </a:blip>
          <a:stretch>
            <a:fillRect/>
          </a:stretch>
        </p:blipFill>
        <p:spPr>
          <a:xfrm>
            <a:off x="4300500" y="1521063"/>
            <a:ext cx="3396425" cy="2101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Complete TASK 1.</a:t>
            </a:r>
            <a:endParaRPr/>
          </a:p>
          <a:p>
            <a:pPr indent="0" lvl="0" marL="0" rtl="0" algn="ctr">
              <a:spcBef>
                <a:spcPts val="0"/>
              </a:spcBef>
              <a:spcAft>
                <a:spcPts val="0"/>
              </a:spcAft>
              <a:buNone/>
            </a:pPr>
            <a:r>
              <a:rPr lang="en"/>
              <a:t>When you finish, </a:t>
            </a:r>
            <a:endParaRPr/>
          </a:p>
          <a:p>
            <a:pPr indent="0" lvl="0" marL="0" rtl="0" algn="ctr">
              <a:spcBef>
                <a:spcPts val="0"/>
              </a:spcBef>
              <a:spcAft>
                <a:spcPts val="0"/>
              </a:spcAft>
              <a:buNone/>
            </a:pPr>
            <a:r>
              <a:rPr lang="en"/>
              <a:t>go on to TASKS 2 and 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Flipgrid Video For Tasks</a:t>
            </a:r>
            <a:endParaRPr/>
          </a:p>
        </p:txBody>
      </p:sp>
      <p:sp>
        <p:nvSpPr>
          <p:cNvPr id="77" name="Google Shape;77;p1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Around The World</a:t>
            </a:r>
            <a:endParaRPr b="1"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Products around the world go through inflation/deflation.</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Explain which products should’ve prices to go up or down:</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Vape, coke, gum, coffee</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 Toothpaste, medicine</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 Computer, television, furniture, dryer</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If these cannot be found locally, what else could you do instead?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
        <p:nvSpPr>
          <p:cNvPr id="83" name="Google Shape;83;p17"/>
          <p:cNvSpPr txBox="1"/>
          <p:nvPr/>
        </p:nvSpPr>
        <p:spPr>
          <a:xfrm>
            <a:off x="7402325" y="630525"/>
            <a:ext cx="144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Vape</a:t>
            </a:r>
            <a:r>
              <a:rPr lang="en">
                <a:solidFill>
                  <a:schemeClr val="dk1"/>
                </a:solidFill>
              </a:rPr>
              <a:t>                             </a:t>
            </a:r>
            <a:r>
              <a:rPr lang="en" sz="1800">
                <a:solidFill>
                  <a:srgbClr val="595959"/>
                </a:solidFill>
              </a:rPr>
              <a:t>       </a:t>
            </a:r>
            <a:endParaRPr>
              <a:solidFill>
                <a:srgbClr val="595959"/>
              </a:solidFill>
            </a:endParaRPr>
          </a:p>
        </p:txBody>
      </p:sp>
      <p:sp>
        <p:nvSpPr>
          <p:cNvPr id="84" name="Google Shape;84;p17"/>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5" name="Google Shape;85;p17"/>
          <p:cNvSpPr txBox="1"/>
          <p:nvPr/>
        </p:nvSpPr>
        <p:spPr>
          <a:xfrm>
            <a:off x="44250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Coke                                                        </a:t>
            </a:r>
            <a:endParaRPr/>
          </a:p>
        </p:txBody>
      </p:sp>
      <p:sp>
        <p:nvSpPr>
          <p:cNvPr id="86" name="Google Shape;86;p17"/>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87" name="Google Shape;87;p17"/>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88" name="Google Shape;88;p17"/>
          <p:cNvSpPr txBox="1"/>
          <p:nvPr/>
        </p:nvSpPr>
        <p:spPr>
          <a:xfrm>
            <a:off x="5774150" y="1785088"/>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Gum</a:t>
            </a:r>
            <a:r>
              <a:rPr lang="en">
                <a:solidFill>
                  <a:schemeClr val="dk1"/>
                </a:solidFill>
              </a:rPr>
              <a:t>                          </a:t>
            </a:r>
            <a:r>
              <a:rPr lang="en">
                <a:solidFill>
                  <a:srgbClr val="595959"/>
                </a:solidFill>
              </a:rPr>
              <a:t>               </a:t>
            </a:r>
            <a:endParaRPr>
              <a:solidFill>
                <a:schemeClr val="dk1"/>
              </a:solidFill>
            </a:endParaRPr>
          </a:p>
        </p:txBody>
      </p:sp>
      <p:sp>
        <p:nvSpPr>
          <p:cNvPr id="89" name="Google Shape;89;p17"/>
          <p:cNvSpPr txBox="1"/>
          <p:nvPr/>
        </p:nvSpPr>
        <p:spPr>
          <a:xfrm>
            <a:off x="7084625" y="1737875"/>
            <a:ext cx="1999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Computer</a:t>
            </a:r>
            <a:r>
              <a:rPr lang="en">
                <a:solidFill>
                  <a:schemeClr val="dk1"/>
                </a:solidFill>
              </a:rPr>
              <a:t>                </a:t>
            </a:r>
            <a:r>
              <a:rPr lang="en" sz="1800">
                <a:solidFill>
                  <a:srgbClr val="595959"/>
                </a:solidFill>
              </a:rPr>
              <a:t>       </a:t>
            </a:r>
            <a:r>
              <a:rPr lang="en">
                <a:solidFill>
                  <a:schemeClr val="dk1"/>
                </a:solidFill>
              </a:rPr>
              <a:t>     </a:t>
            </a:r>
            <a:r>
              <a:rPr lang="en" sz="1800">
                <a:solidFill>
                  <a:srgbClr val="595959"/>
                </a:solidFill>
              </a:rPr>
              <a:t>                                    </a:t>
            </a:r>
            <a:endParaRPr>
              <a:solidFill>
                <a:srgbClr val="595959"/>
              </a:solidFill>
            </a:endParaRPr>
          </a:p>
        </p:txBody>
      </p:sp>
      <p:sp>
        <p:nvSpPr>
          <p:cNvPr id="90" name="Google Shape;90;p17"/>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1" name="Google Shape;91;p17"/>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2" name="Google Shape;92;p17"/>
          <p:cNvSpPr txBox="1"/>
          <p:nvPr/>
        </p:nvSpPr>
        <p:spPr>
          <a:xfrm>
            <a:off x="6000000" y="2795875"/>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Television                      </a:t>
            </a:r>
            <a:endParaRPr/>
          </a:p>
        </p:txBody>
      </p:sp>
      <p:sp>
        <p:nvSpPr>
          <p:cNvPr id="93" name="Google Shape;93;p17"/>
          <p:cNvSpPr txBox="1"/>
          <p:nvPr/>
        </p:nvSpPr>
        <p:spPr>
          <a:xfrm>
            <a:off x="7506725" y="2795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Toothpaste                 </a:t>
            </a:r>
            <a:endParaRPr/>
          </a:p>
        </p:txBody>
      </p:sp>
      <p:sp>
        <p:nvSpPr>
          <p:cNvPr id="94" name="Google Shape;94;p17"/>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5" name="Google Shape;95;p17"/>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6" name="Google Shape;96;p17"/>
          <p:cNvSpPr txBox="1"/>
          <p:nvPr/>
        </p:nvSpPr>
        <p:spPr>
          <a:xfrm>
            <a:off x="5870150" y="38231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Furniture                                  </a:t>
            </a:r>
            <a:endParaRPr/>
          </a:p>
        </p:txBody>
      </p:sp>
      <p:sp>
        <p:nvSpPr>
          <p:cNvPr id="97" name="Google Shape;97;p17"/>
          <p:cNvSpPr txBox="1"/>
          <p:nvPr/>
        </p:nvSpPr>
        <p:spPr>
          <a:xfrm>
            <a:off x="7402325" y="37924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         Dryer</a:t>
            </a:r>
            <a:r>
              <a:rPr lang="en">
                <a:solidFill>
                  <a:schemeClr val="dk1"/>
                </a:solidFill>
              </a:rPr>
              <a:t>                         </a:t>
            </a:r>
            <a:r>
              <a:rPr lang="en" sz="1800">
                <a:solidFill>
                  <a:schemeClr val="dk2"/>
                </a:solidFill>
              </a:rPr>
              <a:t>         </a:t>
            </a:r>
            <a:endParaRPr/>
          </a:p>
        </p:txBody>
      </p:sp>
      <p:sp>
        <p:nvSpPr>
          <p:cNvPr id="98" name="Google Shape;98;p17"/>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9" name="Google Shape;99;p17"/>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0" name="Google Shape;100;p17"/>
          <p:cNvSpPr txBox="1"/>
          <p:nvPr/>
        </p:nvSpPr>
        <p:spPr>
          <a:xfrm>
            <a:off x="5833250" y="4694525"/>
            <a:ext cx="30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Coffee                                     </a:t>
            </a:r>
            <a:endParaRPr/>
          </a:p>
        </p:txBody>
      </p:sp>
      <p:sp>
        <p:nvSpPr>
          <p:cNvPr id="101" name="Google Shape;101;p17"/>
          <p:cNvSpPr txBox="1"/>
          <p:nvPr/>
        </p:nvSpPr>
        <p:spPr>
          <a:xfrm>
            <a:off x="75067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Medicine                      </a:t>
            </a:r>
            <a:endParaRPr/>
          </a:p>
        </p:txBody>
      </p:sp>
      <p:pic>
        <p:nvPicPr>
          <p:cNvPr descr="File:Vanilla Coke Wiki.jpg - Wikipedia" id="102" name="Google Shape;102;p17"/>
          <p:cNvPicPr preferRelativeResize="0"/>
          <p:nvPr/>
        </p:nvPicPr>
        <p:blipFill>
          <a:blip r:embed="rId3">
            <a:alphaModFix/>
          </a:blip>
          <a:stretch>
            <a:fillRect/>
          </a:stretch>
        </p:blipFill>
        <p:spPr>
          <a:xfrm>
            <a:off x="6118350" y="109950"/>
            <a:ext cx="1283974" cy="569924"/>
          </a:xfrm>
          <a:prstGeom prst="rect">
            <a:avLst/>
          </a:prstGeom>
          <a:noFill/>
          <a:ln>
            <a:noFill/>
          </a:ln>
        </p:spPr>
      </p:pic>
      <p:pic>
        <p:nvPicPr>
          <p:cNvPr id="103" name="Google Shape;103;p17"/>
          <p:cNvPicPr preferRelativeResize="0"/>
          <p:nvPr/>
        </p:nvPicPr>
        <p:blipFill>
          <a:blip r:embed="rId4">
            <a:alphaModFix/>
          </a:blip>
          <a:stretch>
            <a:fillRect/>
          </a:stretch>
        </p:blipFill>
        <p:spPr>
          <a:xfrm>
            <a:off x="7586175" y="109950"/>
            <a:ext cx="1283975" cy="569925"/>
          </a:xfrm>
          <a:prstGeom prst="rect">
            <a:avLst/>
          </a:prstGeom>
          <a:noFill/>
          <a:ln>
            <a:noFill/>
          </a:ln>
        </p:spPr>
      </p:pic>
      <p:pic>
        <p:nvPicPr>
          <p:cNvPr id="104" name="Google Shape;104;p17"/>
          <p:cNvPicPr preferRelativeResize="0"/>
          <p:nvPr/>
        </p:nvPicPr>
        <p:blipFill>
          <a:blip r:embed="rId5">
            <a:alphaModFix/>
          </a:blip>
          <a:stretch>
            <a:fillRect/>
          </a:stretch>
        </p:blipFill>
        <p:spPr>
          <a:xfrm>
            <a:off x="6118350" y="1170875"/>
            <a:ext cx="1283975" cy="614225"/>
          </a:xfrm>
          <a:prstGeom prst="rect">
            <a:avLst/>
          </a:prstGeom>
          <a:noFill/>
          <a:ln>
            <a:noFill/>
          </a:ln>
        </p:spPr>
      </p:pic>
      <p:pic>
        <p:nvPicPr>
          <p:cNvPr id="105" name="Google Shape;105;p17"/>
          <p:cNvPicPr preferRelativeResize="0"/>
          <p:nvPr/>
        </p:nvPicPr>
        <p:blipFill>
          <a:blip r:embed="rId6">
            <a:alphaModFix/>
          </a:blip>
          <a:stretch>
            <a:fillRect/>
          </a:stretch>
        </p:blipFill>
        <p:spPr>
          <a:xfrm>
            <a:off x="7567350" y="1170875"/>
            <a:ext cx="1283975" cy="614225"/>
          </a:xfrm>
          <a:prstGeom prst="rect">
            <a:avLst/>
          </a:prstGeom>
          <a:noFill/>
          <a:ln>
            <a:noFill/>
          </a:ln>
        </p:spPr>
      </p:pic>
      <p:pic>
        <p:nvPicPr>
          <p:cNvPr id="106" name="Google Shape;106;p17"/>
          <p:cNvPicPr preferRelativeResize="0"/>
          <p:nvPr/>
        </p:nvPicPr>
        <p:blipFill>
          <a:blip r:embed="rId7">
            <a:alphaModFix/>
          </a:blip>
          <a:stretch>
            <a:fillRect/>
          </a:stretch>
        </p:blipFill>
        <p:spPr>
          <a:xfrm>
            <a:off x="6118349" y="2225950"/>
            <a:ext cx="1283976" cy="569925"/>
          </a:xfrm>
          <a:prstGeom prst="rect">
            <a:avLst/>
          </a:prstGeom>
          <a:noFill/>
          <a:ln>
            <a:noFill/>
          </a:ln>
        </p:spPr>
      </p:pic>
      <p:pic>
        <p:nvPicPr>
          <p:cNvPr id="107" name="Google Shape;107;p17"/>
          <p:cNvPicPr preferRelativeResize="0"/>
          <p:nvPr/>
        </p:nvPicPr>
        <p:blipFill>
          <a:blip r:embed="rId8">
            <a:alphaModFix/>
          </a:blip>
          <a:stretch>
            <a:fillRect/>
          </a:stretch>
        </p:blipFill>
        <p:spPr>
          <a:xfrm>
            <a:off x="7561875" y="2225950"/>
            <a:ext cx="1283976" cy="569926"/>
          </a:xfrm>
          <a:prstGeom prst="rect">
            <a:avLst/>
          </a:prstGeom>
          <a:noFill/>
          <a:ln>
            <a:noFill/>
          </a:ln>
        </p:spPr>
      </p:pic>
      <p:pic>
        <p:nvPicPr>
          <p:cNvPr id="108" name="Google Shape;108;p17"/>
          <p:cNvPicPr preferRelativeResize="0"/>
          <p:nvPr/>
        </p:nvPicPr>
        <p:blipFill>
          <a:blip r:embed="rId9">
            <a:alphaModFix/>
          </a:blip>
          <a:stretch>
            <a:fillRect/>
          </a:stretch>
        </p:blipFill>
        <p:spPr>
          <a:xfrm>
            <a:off x="6118350" y="3196075"/>
            <a:ext cx="1283973" cy="652726"/>
          </a:xfrm>
          <a:prstGeom prst="rect">
            <a:avLst/>
          </a:prstGeom>
          <a:noFill/>
          <a:ln>
            <a:noFill/>
          </a:ln>
        </p:spPr>
      </p:pic>
      <p:pic>
        <p:nvPicPr>
          <p:cNvPr id="109" name="Google Shape;109;p17"/>
          <p:cNvPicPr preferRelativeResize="0"/>
          <p:nvPr/>
        </p:nvPicPr>
        <p:blipFill>
          <a:blip r:embed="rId10">
            <a:alphaModFix/>
          </a:blip>
          <a:stretch>
            <a:fillRect/>
          </a:stretch>
        </p:blipFill>
        <p:spPr>
          <a:xfrm>
            <a:off x="7567351" y="3196075"/>
            <a:ext cx="1283974" cy="652725"/>
          </a:xfrm>
          <a:prstGeom prst="rect">
            <a:avLst/>
          </a:prstGeom>
          <a:noFill/>
          <a:ln>
            <a:noFill/>
          </a:ln>
        </p:spPr>
      </p:pic>
      <p:pic>
        <p:nvPicPr>
          <p:cNvPr descr="Free Images : cappuccino, saucer, drink, espresso, coffee cup ..." id="110" name="Google Shape;110;p17"/>
          <p:cNvPicPr preferRelativeResize="0"/>
          <p:nvPr/>
        </p:nvPicPr>
        <p:blipFill>
          <a:blip r:embed="rId11">
            <a:alphaModFix/>
          </a:blip>
          <a:stretch>
            <a:fillRect/>
          </a:stretch>
        </p:blipFill>
        <p:spPr>
          <a:xfrm>
            <a:off x="6111375" y="4249000"/>
            <a:ext cx="1283975" cy="461701"/>
          </a:xfrm>
          <a:prstGeom prst="rect">
            <a:avLst/>
          </a:prstGeom>
          <a:noFill/>
          <a:ln>
            <a:noFill/>
          </a:ln>
        </p:spPr>
      </p:pic>
      <p:pic>
        <p:nvPicPr>
          <p:cNvPr id="111" name="Google Shape;111;p17"/>
          <p:cNvPicPr preferRelativeResize="0"/>
          <p:nvPr/>
        </p:nvPicPr>
        <p:blipFill>
          <a:blip r:embed="rId12">
            <a:alphaModFix/>
          </a:blip>
          <a:stretch>
            <a:fillRect/>
          </a:stretch>
        </p:blipFill>
        <p:spPr>
          <a:xfrm>
            <a:off x="7561875" y="4254100"/>
            <a:ext cx="1283973" cy="4616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8"/>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a:t>
            </a:r>
            <a:endParaRPr/>
          </a:p>
        </p:txBody>
      </p:sp>
      <p:sp>
        <p:nvSpPr>
          <p:cNvPr id="117" name="Google Shape;117;p18"/>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111111"/>
                </a:solidFill>
                <a:highlight>
                  <a:srgbClr val="FFFFFF"/>
                </a:highlight>
                <a:latin typeface="Comfortaa"/>
                <a:ea typeface="Comfortaa"/>
                <a:cs typeface="Comfortaa"/>
                <a:sym typeface="Comfortaa"/>
              </a:rPr>
              <a:t>Both inflation and deflation can be potentially bad for the economy, depending on the underlying reasons for them and the rate of price changes.</a:t>
            </a:r>
            <a:endParaRPr sz="1400">
              <a:solidFill>
                <a:srgbClr val="111111"/>
              </a:solidFill>
              <a:highlight>
                <a:srgbClr val="FFFFFF"/>
              </a:highlight>
              <a:latin typeface="Comfortaa"/>
              <a:ea typeface="Comfortaa"/>
              <a:cs typeface="Comfortaa"/>
              <a:sym typeface="Comfortaa"/>
            </a:endParaRPr>
          </a:p>
          <a:p>
            <a:pPr indent="0" lvl="0" marL="0" marR="0" rtl="0" algn="l">
              <a:lnSpc>
                <a:spcPct val="100000"/>
              </a:lnSpc>
              <a:spcBef>
                <a:spcPts val="0"/>
              </a:spcBef>
              <a:spcAft>
                <a:spcPts val="0"/>
              </a:spcAft>
              <a:buNone/>
            </a:pPr>
            <a:r>
              <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chemeClr val="lt1"/>
                </a:highlight>
                <a:latin typeface="Comfortaa"/>
                <a:ea typeface="Comfortaa"/>
                <a:cs typeface="Comfortaa"/>
                <a:sym typeface="Comfortaa"/>
              </a:rPr>
              <a:t>Read the article at this </a:t>
            </a:r>
            <a:r>
              <a:rPr lang="en" sz="1400" u="sng">
                <a:solidFill>
                  <a:schemeClr val="hlink"/>
                </a:solidFill>
                <a:highlight>
                  <a:schemeClr val="lt1"/>
                </a:highlight>
                <a:latin typeface="Comfortaa"/>
                <a:ea typeface="Comfortaa"/>
                <a:cs typeface="Comfortaa"/>
                <a:sym typeface="Comfortaa"/>
                <a:hlinkClick r:id="rId3"/>
              </a:rPr>
              <a:t>link</a:t>
            </a:r>
            <a:r>
              <a:rPr lang="en" sz="1400">
                <a:solidFill>
                  <a:srgbClr val="333333"/>
                </a:solidFill>
                <a:highlight>
                  <a:schemeClr val="lt1"/>
                </a:highlight>
                <a:latin typeface="Comfortaa"/>
                <a:ea typeface="Comfortaa"/>
                <a:cs typeface="Comfortaa"/>
                <a:sym typeface="Comfortaa"/>
              </a:rPr>
              <a:t> about the difference between inflation and deflation.</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chemeClr val="lt1"/>
                </a:highlight>
                <a:latin typeface="Comfortaa"/>
                <a:ea typeface="Comfortaa"/>
                <a:cs typeface="Comfortaa"/>
                <a:sym typeface="Comfortaa"/>
              </a:rPr>
              <a:t>Summarise in bullet points the main items in your Global </a:t>
            </a:r>
            <a:r>
              <a:rPr lang="en" sz="1400">
                <a:solidFill>
                  <a:schemeClr val="dk1"/>
                </a:solidFill>
                <a:latin typeface="Comfortaa"/>
                <a:ea typeface="Comfortaa"/>
                <a:cs typeface="Comfortaa"/>
                <a:sym typeface="Comfortaa"/>
              </a:rPr>
              <a:t>Studies books.</a:t>
            </a:r>
            <a:endParaRPr sz="1400">
              <a:solidFill>
                <a:schemeClr val="dk1"/>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omfortaa"/>
                <a:ea typeface="Comfortaa"/>
                <a:cs typeface="Comfortaa"/>
                <a:sym typeface="Comfortaa"/>
              </a:rPr>
              <a:t>Illustrate your bullet points as a drawing</a:t>
            </a:r>
            <a:r>
              <a:rPr lang="en" sz="1400">
                <a:solidFill>
                  <a:srgbClr val="333333"/>
                </a:solidFill>
                <a:highlight>
                  <a:schemeClr val="lt1"/>
                </a:highlight>
                <a:latin typeface="Comfortaa"/>
                <a:ea typeface="Comfortaa"/>
                <a:cs typeface="Comfortaa"/>
                <a:sym typeface="Comfortaa"/>
              </a:rPr>
              <a:t>. </a:t>
            </a:r>
            <a:endParaRPr sz="1400">
              <a:latin typeface="Comfortaa"/>
              <a:ea typeface="Comfortaa"/>
              <a:cs typeface="Comfortaa"/>
              <a:sym typeface="Comfortaa"/>
            </a:endParaRPr>
          </a:p>
        </p:txBody>
      </p:sp>
      <p:pic>
        <p:nvPicPr>
          <p:cNvPr id="118" name="Google Shape;118;p18"/>
          <p:cNvPicPr preferRelativeResize="0"/>
          <p:nvPr/>
        </p:nvPicPr>
        <p:blipFill>
          <a:blip r:embed="rId4">
            <a:alphaModFix/>
          </a:blip>
          <a:stretch>
            <a:fillRect/>
          </a:stretch>
        </p:blipFill>
        <p:spPr>
          <a:xfrm>
            <a:off x="2813625" y="2211875"/>
            <a:ext cx="3415825" cy="2694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Inflation And Deflation</a:t>
            </a:r>
            <a:endParaRPr/>
          </a:p>
        </p:txBody>
      </p:sp>
      <p:sp>
        <p:nvSpPr>
          <p:cNvPr id="124" name="Google Shape;124;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lnSpc>
                <a:spcPct val="120000"/>
              </a:lnSpc>
              <a:spcBef>
                <a:spcPts val="0"/>
              </a:spcBef>
              <a:spcAft>
                <a:spcPts val="0"/>
              </a:spcAft>
              <a:buClr>
                <a:schemeClr val="dk1"/>
              </a:buClr>
              <a:buSzPts val="1100"/>
              <a:buFont typeface="Arial"/>
              <a:buNone/>
            </a:pPr>
            <a:r>
              <a:rPr lang="en" sz="1950">
                <a:solidFill>
                  <a:srgbClr val="111111"/>
                </a:solidFill>
                <a:highlight>
                  <a:srgbClr val="FFFFFF"/>
                </a:highlight>
              </a:rPr>
              <a:t>Is Inflation Always Bad?</a:t>
            </a:r>
            <a:endParaRPr sz="1950">
              <a:solidFill>
                <a:srgbClr val="111111"/>
              </a:solidFill>
              <a:highlight>
                <a:srgbClr val="FFFFFF"/>
              </a:highlight>
            </a:endParaRPr>
          </a:p>
          <a:p>
            <a:pPr indent="0" lvl="0" marL="0" rtl="0" algn="l">
              <a:spcBef>
                <a:spcPts val="400"/>
              </a:spcBef>
              <a:spcAft>
                <a:spcPts val="0"/>
              </a:spcAft>
              <a:buClr>
                <a:schemeClr val="dk1"/>
              </a:buClr>
              <a:buSzPts val="1100"/>
              <a:buFont typeface="Arial"/>
              <a:buNone/>
            </a:pPr>
            <a:r>
              <a:rPr lang="en" sz="1350">
                <a:solidFill>
                  <a:srgbClr val="111111"/>
                </a:solidFill>
                <a:highlight>
                  <a:srgbClr val="FFFFFF"/>
                </a:highlight>
              </a:rPr>
              <a:t>No, not always. Modest, controlled inflation normally won't interrupt consumer spending. It becomes a problem when price increases are overwhelming and hamper economic activities.</a:t>
            </a:r>
            <a:endParaRPr sz="1350">
              <a:solidFill>
                <a:srgbClr val="111111"/>
              </a:solidFill>
              <a:highlight>
                <a:srgbClr val="FFFFFF"/>
              </a:highlight>
            </a:endParaRPr>
          </a:p>
          <a:p>
            <a:pPr indent="0" lvl="0" marL="0" rtl="0" algn="l">
              <a:lnSpc>
                <a:spcPct val="120000"/>
              </a:lnSpc>
              <a:spcBef>
                <a:spcPts val="2100"/>
              </a:spcBef>
              <a:spcAft>
                <a:spcPts val="0"/>
              </a:spcAft>
              <a:buClr>
                <a:schemeClr val="dk1"/>
              </a:buClr>
              <a:buSzPts val="1100"/>
              <a:buFont typeface="Arial"/>
              <a:buNone/>
            </a:pPr>
            <a:r>
              <a:rPr lang="en" sz="1950">
                <a:solidFill>
                  <a:srgbClr val="111111"/>
                </a:solidFill>
                <a:highlight>
                  <a:srgbClr val="FFFFFF"/>
                </a:highlight>
              </a:rPr>
              <a:t>What Effect Can Deflation Have?</a:t>
            </a:r>
            <a:endParaRPr sz="1950">
              <a:solidFill>
                <a:srgbClr val="111111"/>
              </a:solidFill>
              <a:highlight>
                <a:srgbClr val="FFFFFF"/>
              </a:highlight>
            </a:endParaRPr>
          </a:p>
          <a:p>
            <a:pPr indent="0" lvl="0" marL="0" rtl="0" algn="l">
              <a:spcBef>
                <a:spcPts val="400"/>
              </a:spcBef>
              <a:spcAft>
                <a:spcPts val="0"/>
              </a:spcAft>
              <a:buClr>
                <a:schemeClr val="dk1"/>
              </a:buClr>
              <a:buSzPts val="1100"/>
              <a:buFont typeface="Arial"/>
              <a:buNone/>
            </a:pPr>
            <a:r>
              <a:rPr lang="en" sz="1350">
                <a:solidFill>
                  <a:srgbClr val="111111"/>
                </a:solidFill>
                <a:highlight>
                  <a:srgbClr val="FFFFFF"/>
                </a:highlight>
              </a:rPr>
              <a:t>Decreasing demand and less spending can cause increasingly lower prices and slow the economy. This deflation can force companies to freeze hiring or lay off workers. Wages can decline, too.</a:t>
            </a:r>
            <a:endParaRPr sz="1350">
              <a:solidFill>
                <a:srgbClr val="111111"/>
              </a:solidFill>
              <a:highlight>
                <a:srgbClr val="FFFFFF"/>
              </a:highlight>
            </a:endParaRPr>
          </a:p>
          <a:p>
            <a:pPr indent="0" lvl="0" marL="0" rtl="0" algn="l">
              <a:lnSpc>
                <a:spcPct val="120000"/>
              </a:lnSpc>
              <a:spcBef>
                <a:spcPts val="2100"/>
              </a:spcBef>
              <a:spcAft>
                <a:spcPts val="0"/>
              </a:spcAft>
              <a:buClr>
                <a:schemeClr val="dk1"/>
              </a:buClr>
              <a:buSzPts val="1100"/>
              <a:buFont typeface="Arial"/>
              <a:buNone/>
            </a:pPr>
            <a:r>
              <a:rPr lang="en" sz="1950">
                <a:solidFill>
                  <a:srgbClr val="111111"/>
                </a:solidFill>
                <a:highlight>
                  <a:srgbClr val="FFFFFF"/>
                </a:highlight>
              </a:rPr>
              <a:t>How Does the Federal Reserve Deal With Inflation and Deflation?</a:t>
            </a:r>
            <a:endParaRPr sz="1950">
              <a:solidFill>
                <a:srgbClr val="111111"/>
              </a:solidFill>
              <a:highlight>
                <a:srgbClr val="FFFFFF"/>
              </a:highlight>
            </a:endParaRPr>
          </a:p>
          <a:p>
            <a:pPr indent="0" lvl="0" marL="0" rtl="0" algn="l">
              <a:spcBef>
                <a:spcPts val="400"/>
              </a:spcBef>
              <a:spcAft>
                <a:spcPts val="2100"/>
              </a:spcAft>
              <a:buNone/>
            </a:pPr>
            <a:r>
              <a:rPr lang="en" sz="1350">
                <a:solidFill>
                  <a:srgbClr val="111111"/>
                </a:solidFill>
                <a:highlight>
                  <a:srgbClr val="FFFFFF"/>
                </a:highlight>
              </a:rPr>
              <a:t>It tries to control both using its monetary policy tools. For example, it may sell Treasury securities to increase the supply of money and encourage demand and spending in cases of deflation or inflation that's too low. When inflation is too high, the Fed usually increases interest rates to discourage demand, borrowing, and spending.</a:t>
            </a:r>
            <a:endParaRPr/>
          </a:p>
        </p:txBody>
      </p:sp>
      <p:sp>
        <p:nvSpPr>
          <p:cNvPr id="125" name="Google Shape;125;p19"/>
          <p:cNvSpPr txBox="1"/>
          <p:nvPr/>
        </p:nvSpPr>
        <p:spPr>
          <a:xfrm>
            <a:off x="311700" y="1192525"/>
            <a:ext cx="85206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500">
              <a:solidFill>
                <a:srgbClr val="4A4A4C"/>
              </a:solidFill>
              <a:highlight>
                <a:srgbClr val="FFFFFF"/>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0"/>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a:t>
            </a:r>
            <a:endParaRPr/>
          </a:p>
        </p:txBody>
      </p:sp>
      <p:sp>
        <p:nvSpPr>
          <p:cNvPr id="131" name="Google Shape;131;p20"/>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353A47"/>
                </a:solidFill>
              </a:rPr>
              <a:t>Two years ago, inflation reached a 40-year high in the United States. Globally, it grew in 179 out of 194 nations compared to 2020.</a:t>
            </a:r>
            <a:endParaRPr sz="1800">
              <a:solidFill>
                <a:schemeClr val="dk1"/>
              </a:solidFill>
              <a:highlight>
                <a:schemeClr val="lt1"/>
              </a:highlight>
            </a:endParaRPr>
          </a:p>
          <a:p>
            <a:pPr indent="0" lvl="0" marL="0" rtl="0" algn="l">
              <a:lnSpc>
                <a:spcPct val="100000"/>
              </a:lnSpc>
              <a:spcBef>
                <a:spcPts val="1200"/>
              </a:spcBef>
              <a:spcAft>
                <a:spcPts val="0"/>
              </a:spcAft>
              <a:buNone/>
            </a:pPr>
            <a:r>
              <a:rPr lang="en" sz="1800">
                <a:solidFill>
                  <a:schemeClr val="dk1"/>
                </a:solidFill>
              </a:rPr>
              <a:t>Click on this </a:t>
            </a:r>
            <a:r>
              <a:rPr lang="en" sz="1800" u="sng">
                <a:solidFill>
                  <a:schemeClr val="hlink"/>
                </a:solidFill>
                <a:hlinkClick r:id="rId3"/>
              </a:rPr>
              <a:t>link</a:t>
            </a:r>
            <a:r>
              <a:rPr lang="en" sz="1800">
                <a:solidFill>
                  <a:schemeClr val="dk1"/>
                </a:solidFill>
              </a:rPr>
              <a:t> about inflation rates around the world</a:t>
            </a:r>
            <a:r>
              <a:rPr lang="en" sz="1800">
                <a:solidFill>
                  <a:schemeClr val="dk1"/>
                </a:solidFill>
                <a:highlight>
                  <a:schemeClr val="lt1"/>
                </a:highlight>
              </a:rPr>
              <a:t>.</a:t>
            </a:r>
            <a:endParaRPr sz="1800">
              <a:solidFill>
                <a:schemeClr val="dk1"/>
              </a:solidFill>
              <a:highlight>
                <a:schemeClr val="lt1"/>
              </a:highlight>
            </a:endParaRPr>
          </a:p>
          <a:p>
            <a:pPr indent="0" lvl="0" marL="457200" rtl="0" algn="l">
              <a:lnSpc>
                <a:spcPct val="100000"/>
              </a:lnSpc>
              <a:spcBef>
                <a:spcPts val="0"/>
              </a:spcBef>
              <a:spcAft>
                <a:spcPts val="0"/>
              </a:spcAft>
              <a:buNone/>
            </a:pPr>
            <a:r>
              <a:t/>
            </a:r>
            <a:endParaRPr sz="1800">
              <a:solidFill>
                <a:schemeClr val="dk1"/>
              </a:solidFill>
              <a:highlight>
                <a:schemeClr val="lt1"/>
              </a:highlight>
            </a:endParaRPr>
          </a:p>
          <a:p>
            <a:pPr indent="0" lvl="0" marL="0" rtl="0" algn="l">
              <a:spcBef>
                <a:spcPts val="0"/>
              </a:spcBef>
              <a:spcAft>
                <a:spcPts val="0"/>
              </a:spcAft>
              <a:buNone/>
            </a:pPr>
            <a:r>
              <a:rPr lang="en" sz="1800">
                <a:solidFill>
                  <a:schemeClr val="dk1"/>
                </a:solidFill>
                <a:highlight>
                  <a:schemeClr val="lt1"/>
                </a:highlight>
              </a:rPr>
              <a:t>In your Global Studies book, write the date and the heading “Inflation Rates.”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small groups, choose one country other than New Zealand.</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Write 10 reasons for why </a:t>
            </a:r>
            <a:r>
              <a:rPr lang="en" sz="1800">
                <a:solidFill>
                  <a:schemeClr val="dk1"/>
                </a:solidFill>
              </a:rPr>
              <a:t>you think inflation is good or bad for that country.</a:t>
            </a:r>
            <a:endParaRPr sz="1800">
              <a:solidFill>
                <a:schemeClr val="dk1"/>
              </a:solidFill>
              <a:highlight>
                <a:schemeClr val="lt1"/>
              </a:highlight>
            </a:endParaRPr>
          </a:p>
        </p:txBody>
      </p:sp>
      <p:pic>
        <p:nvPicPr>
          <p:cNvPr descr="HD wallpaper: U.S.A. flag ball, usa flag, sphere, flag sphere ..." id="132" name="Google Shape;132;p20"/>
          <p:cNvPicPr preferRelativeResize="0"/>
          <p:nvPr/>
        </p:nvPicPr>
        <p:blipFill>
          <a:blip r:embed="rId4">
            <a:alphaModFix/>
          </a:blip>
          <a:stretch>
            <a:fillRect/>
          </a:stretch>
        </p:blipFill>
        <p:spPr>
          <a:xfrm>
            <a:off x="6792175" y="304725"/>
            <a:ext cx="2023849" cy="13834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