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Lst>
  <p:sldSz cy="5143500" cx="9144000"/>
  <p:notesSz cx="6858000" cy="9144000"/>
  <p:embeddedFontLst>
    <p:embeddedFont>
      <p:font typeface="Raleway"/>
      <p:regular r:id="rId16"/>
      <p:bold r:id="rId17"/>
      <p:italic r:id="rId18"/>
      <p:boldItalic r:id="rId19"/>
    </p:embeddedFont>
    <p:embeddedFont>
      <p:font typeface="Roboto"/>
      <p:regular r:id="rId20"/>
      <p:bold r:id="rId21"/>
      <p:italic r:id="rId22"/>
      <p:boldItalic r:id="rId23"/>
    </p:embeddedFont>
    <p:embeddedFont>
      <p:font typeface="Lato"/>
      <p:regular r:id="rId24"/>
      <p:bold r:id="rId25"/>
      <p:italic r:id="rId26"/>
      <p:boldItalic r:id="rId27"/>
    </p:embeddedFont>
    <p:embeddedFont>
      <p:font typeface="Comfortaa"/>
      <p:regular r:id="rId28"/>
      <p:bold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22" Type="http://schemas.openxmlformats.org/officeDocument/2006/relationships/font" Target="fonts/Roboto-italic.fntdata"/><Relationship Id="rId21" Type="http://schemas.openxmlformats.org/officeDocument/2006/relationships/font" Target="fonts/Roboto-bold.fntdata"/><Relationship Id="rId24" Type="http://schemas.openxmlformats.org/officeDocument/2006/relationships/font" Target="fonts/Lato-regular.fntdata"/><Relationship Id="rId23"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Lato-italic.fntdata"/><Relationship Id="rId25" Type="http://schemas.openxmlformats.org/officeDocument/2006/relationships/font" Target="fonts/Lato-bold.fntdata"/><Relationship Id="rId28" Type="http://schemas.openxmlformats.org/officeDocument/2006/relationships/font" Target="fonts/Comfortaa-regular.fntdata"/><Relationship Id="rId27" Type="http://schemas.openxmlformats.org/officeDocument/2006/relationships/font" Target="fonts/Lato-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Comfortaa-bold.fnt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Raleway-bold.fntdata"/><Relationship Id="rId16" Type="http://schemas.openxmlformats.org/officeDocument/2006/relationships/font" Target="fonts/Raleway-regular.fntdata"/><Relationship Id="rId19" Type="http://schemas.openxmlformats.org/officeDocument/2006/relationships/font" Target="fonts/Raleway-boldItalic.fntdata"/><Relationship Id="rId18" Type="http://schemas.openxmlformats.org/officeDocument/2006/relationships/font" Target="fonts/Raleway-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7a0c0aa1e6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7a0c0aa1e6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7a0c0aa1e6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7a0c0aa1e6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7a0c0aa1e6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27a0c0aa1e6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7a0c0aa1e6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7a0c0aa1e6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7a0c0aa1e6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27a0c0aa1e6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7a0c0aa1e6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27a0c0aa1e6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7a0c0aa1e6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27a0c0aa1e6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7a0c0aa1e6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7a0c0aa1e6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86" name="Shape 86"/>
        <p:cNvGrpSpPr/>
        <p:nvPr/>
      </p:nvGrpSpPr>
      <p:grpSpPr>
        <a:xfrm>
          <a:off x="0" y="0"/>
          <a:ext cx="0" cy="0"/>
          <a:chOff x="0" y="0"/>
          <a:chExt cx="0" cy="0"/>
        </a:xfrm>
      </p:grpSpPr>
      <p:cxnSp>
        <p:nvCxnSpPr>
          <p:cNvPr id="87" name="Google Shape;87;p14"/>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88" name="Google Shape;88;p14"/>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89" name="Google Shape;89;p14"/>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90" name="Google Shape;90;p14"/>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91" name="Google Shape;91;p14"/>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p:txBody>
      </p:sp>
      <p:sp>
        <p:nvSpPr>
          <p:cNvPr id="92" name="Google Shape;92;p1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93" name="Shape 93"/>
        <p:cNvGrpSpPr/>
        <p:nvPr/>
      </p:nvGrpSpPr>
      <p:grpSpPr>
        <a:xfrm>
          <a:off x="0" y="0"/>
          <a:ext cx="0" cy="0"/>
          <a:chOff x="0" y="0"/>
          <a:chExt cx="0" cy="0"/>
        </a:xfrm>
      </p:grpSpPr>
      <p:cxnSp>
        <p:nvCxnSpPr>
          <p:cNvPr id="94" name="Google Shape;94;p15"/>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95" name="Google Shape;95;p15"/>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96" name="Google Shape;96;p15"/>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lt1"/>
              </a:buClr>
              <a:buSzPts val="4800"/>
              <a:buNone/>
              <a:defRPr sz="4800">
                <a:solidFill>
                  <a:schemeClr val="lt1"/>
                </a:solidFill>
              </a:defRPr>
            </a:lvl1pPr>
            <a:lvl2pPr lvl="1" rtl="0" algn="ctr">
              <a:spcBef>
                <a:spcPts val="0"/>
              </a:spcBef>
              <a:spcAft>
                <a:spcPts val="0"/>
              </a:spcAft>
              <a:buClr>
                <a:schemeClr val="lt1"/>
              </a:buClr>
              <a:buSzPts val="4800"/>
              <a:buNone/>
              <a:defRPr sz="4800">
                <a:solidFill>
                  <a:schemeClr val="lt1"/>
                </a:solidFill>
              </a:defRPr>
            </a:lvl2pPr>
            <a:lvl3pPr lvl="2" rtl="0" algn="ctr">
              <a:spcBef>
                <a:spcPts val="0"/>
              </a:spcBef>
              <a:spcAft>
                <a:spcPts val="0"/>
              </a:spcAft>
              <a:buClr>
                <a:schemeClr val="lt1"/>
              </a:buClr>
              <a:buSzPts val="4800"/>
              <a:buNone/>
              <a:defRPr sz="4800">
                <a:solidFill>
                  <a:schemeClr val="lt1"/>
                </a:solidFill>
              </a:defRPr>
            </a:lvl3pPr>
            <a:lvl4pPr lvl="3" rtl="0" algn="ctr">
              <a:spcBef>
                <a:spcPts val="0"/>
              </a:spcBef>
              <a:spcAft>
                <a:spcPts val="0"/>
              </a:spcAft>
              <a:buClr>
                <a:schemeClr val="lt1"/>
              </a:buClr>
              <a:buSzPts val="4800"/>
              <a:buNone/>
              <a:defRPr sz="4800">
                <a:solidFill>
                  <a:schemeClr val="lt1"/>
                </a:solidFill>
              </a:defRPr>
            </a:lvl4pPr>
            <a:lvl5pPr lvl="4" rtl="0" algn="ctr">
              <a:spcBef>
                <a:spcPts val="0"/>
              </a:spcBef>
              <a:spcAft>
                <a:spcPts val="0"/>
              </a:spcAft>
              <a:buClr>
                <a:schemeClr val="lt1"/>
              </a:buClr>
              <a:buSzPts val="4800"/>
              <a:buNone/>
              <a:defRPr sz="4800">
                <a:solidFill>
                  <a:schemeClr val="lt1"/>
                </a:solidFill>
              </a:defRPr>
            </a:lvl5pPr>
            <a:lvl6pPr lvl="5" rtl="0" algn="ctr">
              <a:spcBef>
                <a:spcPts val="0"/>
              </a:spcBef>
              <a:spcAft>
                <a:spcPts val="0"/>
              </a:spcAft>
              <a:buClr>
                <a:schemeClr val="lt1"/>
              </a:buClr>
              <a:buSzPts val="4800"/>
              <a:buNone/>
              <a:defRPr sz="4800">
                <a:solidFill>
                  <a:schemeClr val="lt1"/>
                </a:solidFill>
              </a:defRPr>
            </a:lvl6pPr>
            <a:lvl7pPr lvl="6" rtl="0" algn="ctr">
              <a:spcBef>
                <a:spcPts val="0"/>
              </a:spcBef>
              <a:spcAft>
                <a:spcPts val="0"/>
              </a:spcAft>
              <a:buClr>
                <a:schemeClr val="lt1"/>
              </a:buClr>
              <a:buSzPts val="4800"/>
              <a:buNone/>
              <a:defRPr sz="4800">
                <a:solidFill>
                  <a:schemeClr val="lt1"/>
                </a:solidFill>
              </a:defRPr>
            </a:lvl7pPr>
            <a:lvl8pPr lvl="7" rtl="0" algn="ctr">
              <a:spcBef>
                <a:spcPts val="0"/>
              </a:spcBef>
              <a:spcAft>
                <a:spcPts val="0"/>
              </a:spcAft>
              <a:buClr>
                <a:schemeClr val="lt1"/>
              </a:buClr>
              <a:buSzPts val="4800"/>
              <a:buNone/>
              <a:defRPr sz="4800">
                <a:solidFill>
                  <a:schemeClr val="lt1"/>
                </a:solidFill>
              </a:defRPr>
            </a:lvl8pPr>
            <a:lvl9pPr lvl="8" rtl="0" algn="ctr">
              <a:spcBef>
                <a:spcPts val="0"/>
              </a:spcBef>
              <a:spcAft>
                <a:spcPts val="0"/>
              </a:spcAft>
              <a:buClr>
                <a:schemeClr val="lt1"/>
              </a:buClr>
              <a:buSzPts val="4800"/>
              <a:buNone/>
              <a:defRPr sz="4800">
                <a:solidFill>
                  <a:schemeClr val="lt1"/>
                </a:solidFill>
              </a:defRPr>
            </a:lvl9pPr>
          </a:lstStyle>
          <a:p/>
        </p:txBody>
      </p:sp>
      <p:sp>
        <p:nvSpPr>
          <p:cNvPr id="97" name="Google Shape;97;p1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8" name="Shape 98"/>
        <p:cNvGrpSpPr/>
        <p:nvPr/>
      </p:nvGrpSpPr>
      <p:grpSpPr>
        <a:xfrm>
          <a:off x="0" y="0"/>
          <a:ext cx="0" cy="0"/>
          <a:chOff x="0" y="0"/>
          <a:chExt cx="0" cy="0"/>
        </a:xfrm>
      </p:grpSpPr>
      <p:cxnSp>
        <p:nvCxnSpPr>
          <p:cNvPr id="99" name="Google Shape;99;p16"/>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100" name="Google Shape;100;p16"/>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101" name="Google Shape;101;p16"/>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02" name="Google Shape;102;p16"/>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03" name="Google Shape;103;p16"/>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04" name="Google Shape;104;p1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05" name="Shape 105"/>
        <p:cNvGrpSpPr/>
        <p:nvPr/>
      </p:nvGrpSpPr>
      <p:grpSpPr>
        <a:xfrm>
          <a:off x="0" y="0"/>
          <a:ext cx="0" cy="0"/>
          <a:chOff x="0" y="0"/>
          <a:chExt cx="0" cy="0"/>
        </a:xfrm>
      </p:grpSpPr>
      <p:cxnSp>
        <p:nvCxnSpPr>
          <p:cNvPr id="106" name="Google Shape;106;p17"/>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107" name="Google Shape;107;p17"/>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108" name="Google Shape;108;p1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09" name="Google Shape;109;p17"/>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10" name="Google Shape;110;p17"/>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11" name="Google Shape;111;p17"/>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12" name="Google Shape;112;p1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3" name="Shape 113"/>
        <p:cNvGrpSpPr/>
        <p:nvPr/>
      </p:nvGrpSpPr>
      <p:grpSpPr>
        <a:xfrm>
          <a:off x="0" y="0"/>
          <a:ext cx="0" cy="0"/>
          <a:chOff x="0" y="0"/>
          <a:chExt cx="0" cy="0"/>
        </a:xfrm>
      </p:grpSpPr>
      <p:sp>
        <p:nvSpPr>
          <p:cNvPr id="114" name="Google Shape;114;p18"/>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15" name="Google Shape;115;p1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6" name="Shape 116"/>
        <p:cNvGrpSpPr/>
        <p:nvPr/>
      </p:nvGrpSpPr>
      <p:grpSpPr>
        <a:xfrm>
          <a:off x="0" y="0"/>
          <a:ext cx="0" cy="0"/>
          <a:chOff x="0" y="0"/>
          <a:chExt cx="0" cy="0"/>
        </a:xfrm>
      </p:grpSpPr>
      <p:cxnSp>
        <p:nvCxnSpPr>
          <p:cNvPr id="117" name="Google Shape;117;p19"/>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18" name="Google Shape;118;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19" name="Google Shape;119;p19"/>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20" name="Google Shape;120;p1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21" name="Shape 121"/>
        <p:cNvGrpSpPr/>
        <p:nvPr/>
      </p:nvGrpSpPr>
      <p:grpSpPr>
        <a:xfrm>
          <a:off x="0" y="0"/>
          <a:ext cx="0" cy="0"/>
          <a:chOff x="0" y="0"/>
          <a:chExt cx="0" cy="0"/>
        </a:xfrm>
      </p:grpSpPr>
      <p:cxnSp>
        <p:nvCxnSpPr>
          <p:cNvPr id="122" name="Google Shape;122;p20"/>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23" name="Google Shape;123;p20"/>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24" name="Google Shape;124;p2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5" name="Shape 125"/>
        <p:cNvGrpSpPr/>
        <p:nvPr/>
      </p:nvGrpSpPr>
      <p:grpSpPr>
        <a:xfrm>
          <a:off x="0" y="0"/>
          <a:ext cx="0" cy="0"/>
          <a:chOff x="0" y="0"/>
          <a:chExt cx="0" cy="0"/>
        </a:xfrm>
      </p:grpSpPr>
      <p:sp>
        <p:nvSpPr>
          <p:cNvPr id="126" name="Google Shape;126;p21"/>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7" name="Google Shape;127;p21"/>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128" name="Google Shape;128;p21"/>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dk1"/>
              </a:buClr>
              <a:buSzPts val="3600"/>
              <a:buNone/>
              <a:defRPr sz="36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129" name="Google Shape;129;p21"/>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30" name="Google Shape;130;p21"/>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131" name="Google Shape;131;p2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2" name="Shape 132"/>
        <p:cNvGrpSpPr/>
        <p:nvPr/>
      </p:nvGrpSpPr>
      <p:grpSpPr>
        <a:xfrm>
          <a:off x="0" y="0"/>
          <a:ext cx="0" cy="0"/>
          <a:chOff x="0" y="0"/>
          <a:chExt cx="0" cy="0"/>
        </a:xfrm>
      </p:grpSpPr>
      <p:cxnSp>
        <p:nvCxnSpPr>
          <p:cNvPr id="133" name="Google Shape;133;p22"/>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34" name="Google Shape;134;p22"/>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35" name="Google Shape;135;p22"/>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136" name="Google Shape;136;p2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7" name="Shape 137"/>
        <p:cNvGrpSpPr/>
        <p:nvPr/>
      </p:nvGrpSpPr>
      <p:grpSpPr>
        <a:xfrm>
          <a:off x="0" y="0"/>
          <a:ext cx="0" cy="0"/>
          <a:chOff x="0" y="0"/>
          <a:chExt cx="0" cy="0"/>
        </a:xfrm>
      </p:grpSpPr>
      <p:cxnSp>
        <p:nvCxnSpPr>
          <p:cNvPr id="138" name="Google Shape;138;p23"/>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39" name="Google Shape;139;p23"/>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140" name="Google Shape;140;p23"/>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141" name="Google Shape;141;p23"/>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42" name="Google Shape;142;p2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3" name="Shape 143"/>
        <p:cNvGrpSpPr/>
        <p:nvPr/>
      </p:nvGrpSpPr>
      <p:grpSpPr>
        <a:xfrm>
          <a:off x="0" y="0"/>
          <a:ext cx="0" cy="0"/>
          <a:chOff x="0" y="0"/>
          <a:chExt cx="0" cy="0"/>
        </a:xfrm>
      </p:grpSpPr>
      <p:sp>
        <p:nvSpPr>
          <p:cNvPr id="144" name="Google Shape;144;p2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82" name="Shape 82"/>
        <p:cNvGrpSpPr/>
        <p:nvPr/>
      </p:nvGrpSpPr>
      <p:grpSpPr>
        <a:xfrm>
          <a:off x="0" y="0"/>
          <a:ext cx="0" cy="0"/>
          <a:chOff x="0" y="0"/>
          <a:chExt cx="0" cy="0"/>
        </a:xfrm>
      </p:grpSpPr>
      <p:sp>
        <p:nvSpPr>
          <p:cNvPr id="83" name="Google Shape;83;p13"/>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84" name="Google Shape;84;p13"/>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5" name="Google Shape;85;p13"/>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latin typeface="Lato"/>
                <a:ea typeface="Lato"/>
                <a:cs typeface="Lato"/>
                <a:sym typeface="Lato"/>
              </a:defRPr>
            </a:lvl1pPr>
            <a:lvl2pPr lvl="1" rtl="0" algn="r">
              <a:buNone/>
              <a:defRPr sz="1000">
                <a:solidFill>
                  <a:schemeClr val="dk2"/>
                </a:solidFill>
                <a:latin typeface="Lato"/>
                <a:ea typeface="Lato"/>
                <a:cs typeface="Lato"/>
                <a:sym typeface="Lato"/>
              </a:defRPr>
            </a:lvl2pPr>
            <a:lvl3pPr lvl="2" rtl="0" algn="r">
              <a:buNone/>
              <a:defRPr sz="1000">
                <a:solidFill>
                  <a:schemeClr val="dk2"/>
                </a:solidFill>
                <a:latin typeface="Lato"/>
                <a:ea typeface="Lato"/>
                <a:cs typeface="Lato"/>
                <a:sym typeface="Lato"/>
              </a:defRPr>
            </a:lvl3pPr>
            <a:lvl4pPr lvl="3" rtl="0" algn="r">
              <a:buNone/>
              <a:defRPr sz="1000">
                <a:solidFill>
                  <a:schemeClr val="dk2"/>
                </a:solidFill>
                <a:latin typeface="Lato"/>
                <a:ea typeface="Lato"/>
                <a:cs typeface="Lato"/>
                <a:sym typeface="Lato"/>
              </a:defRPr>
            </a:lvl4pPr>
            <a:lvl5pPr lvl="4" rtl="0" algn="r">
              <a:buNone/>
              <a:defRPr sz="1000">
                <a:solidFill>
                  <a:schemeClr val="dk2"/>
                </a:solidFill>
                <a:latin typeface="Lato"/>
                <a:ea typeface="Lato"/>
                <a:cs typeface="Lato"/>
                <a:sym typeface="Lato"/>
              </a:defRPr>
            </a:lvl5pPr>
            <a:lvl6pPr lvl="5" rtl="0" algn="r">
              <a:buNone/>
              <a:defRPr sz="1000">
                <a:solidFill>
                  <a:schemeClr val="dk2"/>
                </a:solidFill>
                <a:latin typeface="Lato"/>
                <a:ea typeface="Lato"/>
                <a:cs typeface="Lato"/>
                <a:sym typeface="Lato"/>
              </a:defRPr>
            </a:lvl6pPr>
            <a:lvl7pPr lvl="6" rtl="0" algn="r">
              <a:buNone/>
              <a:defRPr sz="1000">
                <a:solidFill>
                  <a:schemeClr val="dk2"/>
                </a:solidFill>
                <a:latin typeface="Lato"/>
                <a:ea typeface="Lato"/>
                <a:cs typeface="Lato"/>
                <a:sym typeface="Lato"/>
              </a:defRPr>
            </a:lvl7pPr>
            <a:lvl8pPr lvl="7" rtl="0" algn="r">
              <a:buNone/>
              <a:defRPr sz="1000">
                <a:solidFill>
                  <a:schemeClr val="dk2"/>
                </a:solidFill>
                <a:latin typeface="Lato"/>
                <a:ea typeface="Lato"/>
                <a:cs typeface="Lato"/>
                <a:sym typeface="Lato"/>
              </a:defRPr>
            </a:lvl8pPr>
            <a:lvl9pPr lvl="8" rtl="0"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GR9VbSXxouM"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poetrysoup.com/poems/best/maori" TargetMode="Externa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5"/>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Symbolism Slideshow</a:t>
            </a:r>
            <a:endParaRPr/>
          </a:p>
        </p:txBody>
      </p:sp>
      <p:sp>
        <p:nvSpPr>
          <p:cNvPr id="150" name="Google Shape;150;p25"/>
          <p:cNvSpPr txBox="1"/>
          <p:nvPr>
            <p:ph idx="1" type="subTitle"/>
          </p:nvPr>
        </p:nvSpPr>
        <p:spPr>
          <a:xfrm>
            <a:off x="729627" y="3172900"/>
            <a:ext cx="7688100" cy="54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1D2125"/>
                </a:solidFill>
                <a:highlight>
                  <a:srgbClr val="FFFFFF"/>
                </a:highlight>
                <a:latin typeface="Roboto"/>
                <a:ea typeface="Roboto"/>
                <a:cs typeface="Roboto"/>
                <a:sym typeface="Roboto"/>
              </a:rPr>
              <a:t>L.I: We are FOCUSING on symbolism by </a:t>
            </a:r>
            <a:r>
              <a:rPr i="1" lang="en" sz="1200">
                <a:solidFill>
                  <a:srgbClr val="1D2125"/>
                </a:solidFill>
                <a:highlight>
                  <a:srgbClr val="FFFFFF"/>
                </a:highlight>
                <a:latin typeface="Roboto"/>
                <a:ea typeface="Roboto"/>
                <a:cs typeface="Roboto"/>
                <a:sym typeface="Roboto"/>
              </a:rPr>
              <a:t>explaining</a:t>
            </a:r>
            <a:r>
              <a:rPr lang="en" sz="1200">
                <a:solidFill>
                  <a:srgbClr val="1D2125"/>
                </a:solidFill>
                <a:highlight>
                  <a:srgbClr val="FFFFFF"/>
                </a:highlight>
                <a:latin typeface="Roboto"/>
                <a:ea typeface="Roboto"/>
                <a:cs typeface="Roboto"/>
                <a:sym typeface="Roboto"/>
              </a:rPr>
              <a:t> the effects of conventions in a written/visual text.</a:t>
            </a:r>
            <a:endParaRPr sz="1200"/>
          </a:p>
        </p:txBody>
      </p:sp>
      <p:pic>
        <p:nvPicPr>
          <p:cNvPr id="151" name="Google Shape;151;p25"/>
          <p:cNvPicPr preferRelativeResize="0"/>
          <p:nvPr/>
        </p:nvPicPr>
        <p:blipFill>
          <a:blip r:embed="rId3">
            <a:alphaModFix/>
          </a:blip>
          <a:stretch>
            <a:fillRect/>
          </a:stretch>
        </p:blipFill>
        <p:spPr>
          <a:xfrm>
            <a:off x="6582100" y="651975"/>
            <a:ext cx="2430525" cy="2381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6"/>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What Is Symbolism</a:t>
            </a:r>
            <a:endParaRPr/>
          </a:p>
        </p:txBody>
      </p:sp>
      <p:sp>
        <p:nvSpPr>
          <p:cNvPr id="157" name="Google Shape;157;p26"/>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what is symbolism?</a:t>
            </a:r>
            <a:endParaRPr/>
          </a:p>
        </p:txBody>
      </p:sp>
      <p:pic>
        <p:nvPicPr>
          <p:cNvPr id="158" name="Google Shape;158;p26"/>
          <p:cNvPicPr preferRelativeResize="0"/>
          <p:nvPr/>
        </p:nvPicPr>
        <p:blipFill>
          <a:blip r:embed="rId4">
            <a:alphaModFix/>
          </a:blip>
          <a:stretch>
            <a:fillRect/>
          </a:stretch>
        </p:blipFill>
        <p:spPr>
          <a:xfrm>
            <a:off x="4897175" y="1744050"/>
            <a:ext cx="3162950" cy="2266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7"/>
          <p:cNvSpPr txBox="1"/>
          <p:nvPr/>
        </p:nvSpPr>
        <p:spPr>
          <a:xfrm>
            <a:off x="0" y="0"/>
            <a:ext cx="9144000" cy="252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highlight>
                  <a:schemeClr val="lt1"/>
                </a:highlight>
              </a:rPr>
              <a:t>Mātauranga Māori is about a Māori way of being and engaging in the world – in its simplest form, it uses kawa (cultural practices) and tikanga (cultural principles) to critique, examine, analyse and understand the world.</a:t>
            </a:r>
            <a:endParaRPr>
              <a:highlight>
                <a:schemeClr val="lt1"/>
              </a:highlight>
            </a:endParaRPr>
          </a:p>
          <a:p>
            <a:pPr indent="0" lvl="0" marL="0" rtl="0" algn="l">
              <a:spcBef>
                <a:spcPts val="0"/>
              </a:spcBef>
              <a:spcAft>
                <a:spcPts val="0"/>
              </a:spcAft>
              <a:buNone/>
            </a:pPr>
            <a:r>
              <a:t/>
            </a:r>
            <a:endParaRPr>
              <a:highlight>
                <a:schemeClr val="lt1"/>
              </a:highlight>
            </a:endParaRPr>
          </a:p>
          <a:p>
            <a:pPr indent="0" lvl="0" marL="0" rtl="0" algn="l">
              <a:spcBef>
                <a:spcPts val="0"/>
              </a:spcBef>
              <a:spcAft>
                <a:spcPts val="0"/>
              </a:spcAft>
              <a:buNone/>
            </a:pPr>
            <a:r>
              <a:rPr lang="en">
                <a:highlight>
                  <a:schemeClr val="lt1"/>
                </a:highlight>
              </a:rPr>
              <a:t>It is based on ancient values of the spiritual realm of Te Ao Mārama (the cosmic family of the natural world) and it is constantly evolving as Māori continue to make sense of their human existence within the world.</a:t>
            </a:r>
            <a:endParaRPr>
              <a:highlight>
                <a:schemeClr val="lt1"/>
              </a:highlight>
            </a:endParaRPr>
          </a:p>
          <a:p>
            <a:pPr indent="0" lvl="0" marL="0" rtl="0" algn="l">
              <a:spcBef>
                <a:spcPts val="0"/>
              </a:spcBef>
              <a:spcAft>
                <a:spcPts val="0"/>
              </a:spcAft>
              <a:buNone/>
            </a:pPr>
            <a:r>
              <a:t/>
            </a:r>
            <a:endParaRPr b="1" sz="1200">
              <a:highlight>
                <a:schemeClr val="lt1"/>
              </a:highlight>
            </a:endParaRPr>
          </a:p>
          <a:p>
            <a:pPr indent="0" lvl="0" marL="0" rtl="0" algn="l">
              <a:spcBef>
                <a:spcPts val="0"/>
              </a:spcBef>
              <a:spcAft>
                <a:spcPts val="0"/>
              </a:spcAft>
              <a:buNone/>
            </a:pPr>
            <a:r>
              <a:rPr lang="en">
                <a:highlight>
                  <a:schemeClr val="lt1"/>
                </a:highlight>
              </a:rPr>
              <a:t>Mātauranga Māori provides insight into different perspectives about knowledge and knowing. The Māori epistemological penchant for trying to understand the connections and relationships between all things human and non-human first, ‘what is its whakapapa?’ provides a contrast to the western paradigm that tries to seek knowledge and understanding by a close and deep examination of something or someone in isolation first, ‘what does it/he/she do? What is it for?’</a:t>
            </a:r>
            <a:endParaRPr>
              <a:highlight>
                <a:schemeClr val="lt1"/>
              </a:highlight>
            </a:endParaRPr>
          </a:p>
        </p:txBody>
      </p:sp>
      <p:pic>
        <p:nvPicPr>
          <p:cNvPr id="164" name="Google Shape;164;p27"/>
          <p:cNvPicPr preferRelativeResize="0"/>
          <p:nvPr/>
        </p:nvPicPr>
        <p:blipFill>
          <a:blip r:embed="rId3">
            <a:alphaModFix/>
          </a:blip>
          <a:stretch>
            <a:fillRect/>
          </a:stretch>
        </p:blipFill>
        <p:spPr>
          <a:xfrm>
            <a:off x="1933888" y="2571750"/>
            <a:ext cx="5276216" cy="2314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8"/>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Symbolism </a:t>
            </a:r>
            <a:r>
              <a:rPr lang="en"/>
              <a:t>Definition</a:t>
            </a:r>
            <a:endParaRPr/>
          </a:p>
        </p:txBody>
      </p:sp>
      <p:sp>
        <p:nvSpPr>
          <p:cNvPr id="170" name="Google Shape;170;p28"/>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solidFill>
                  <a:srgbClr val="1F1F1F"/>
                </a:solidFill>
                <a:highlight>
                  <a:srgbClr val="FFFFFF"/>
                </a:highlight>
                <a:latin typeface="Arial"/>
                <a:ea typeface="Arial"/>
                <a:cs typeface="Arial"/>
                <a:sym typeface="Arial"/>
              </a:rPr>
              <a:t>The use of symbols to represent ideas or qualities.</a:t>
            </a:r>
            <a:endParaRPr sz="300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76" name="Google Shape;176;p2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Look at all of the words on the next slide. For each word write what you think it is a symbol of in your English books.</a:t>
            </a:r>
            <a:endParaRPr/>
          </a:p>
        </p:txBody>
      </p:sp>
      <p:pic>
        <p:nvPicPr>
          <p:cNvPr id="177" name="Google Shape;177;p29"/>
          <p:cNvPicPr preferRelativeResize="0"/>
          <p:nvPr/>
        </p:nvPicPr>
        <p:blipFill>
          <a:blip r:embed="rId3">
            <a:alphaModFix/>
          </a:blip>
          <a:stretch>
            <a:fillRect/>
          </a:stretch>
        </p:blipFill>
        <p:spPr>
          <a:xfrm>
            <a:off x="4867600" y="1793325"/>
            <a:ext cx="3103849" cy="21677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0"/>
          <p:cNvSpPr txBox="1"/>
          <p:nvPr/>
        </p:nvSpPr>
        <p:spPr>
          <a:xfrm>
            <a:off x="54725" y="54725"/>
            <a:ext cx="9028500" cy="50340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SzPts val="1800"/>
              <a:buFont typeface="Lato"/>
              <a:buAutoNum type="arabicPeriod"/>
            </a:pPr>
            <a:r>
              <a:rPr lang="en" sz="1800">
                <a:latin typeface="Lato"/>
                <a:ea typeface="Lato"/>
                <a:cs typeface="Lato"/>
                <a:sym typeface="Lato"/>
              </a:rPr>
              <a:t>Light</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Fire</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Roses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Heart</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Tree</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Cross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Water</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Skulls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Moon</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Stars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Darkness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Angels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Demons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Chains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Clocks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Mirrors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Ladders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Dice</a:t>
            </a:r>
            <a:br>
              <a:rPr lang="en">
                <a:latin typeface="Lato"/>
                <a:ea typeface="Lato"/>
                <a:cs typeface="Lato"/>
                <a:sym typeface="Lato"/>
              </a:rPr>
            </a:br>
            <a:br>
              <a:rPr lang="en">
                <a:latin typeface="Lato"/>
                <a:ea typeface="Lato"/>
                <a:cs typeface="Lato"/>
                <a:sym typeface="Lato"/>
              </a:rPr>
            </a:br>
            <a:endParaRPr>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1"/>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88" name="Google Shape;188;p31"/>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Look at this </a:t>
            </a:r>
            <a:r>
              <a:rPr lang="en" u="sng">
                <a:solidFill>
                  <a:schemeClr val="hlink"/>
                </a:solidFill>
                <a:hlinkClick r:id="rId3"/>
              </a:rPr>
              <a:t>link</a:t>
            </a:r>
            <a:r>
              <a:rPr lang="en"/>
              <a:t> about Maori poems. Choose 3 of those poems and write what they are about and what they symbolise. Then write 3 poems which are about the same things.</a:t>
            </a:r>
            <a:endParaRPr/>
          </a:p>
        </p:txBody>
      </p:sp>
      <p:pic>
        <p:nvPicPr>
          <p:cNvPr id="189" name="Google Shape;189;p31"/>
          <p:cNvPicPr preferRelativeResize="0"/>
          <p:nvPr/>
        </p:nvPicPr>
        <p:blipFill>
          <a:blip r:embed="rId4">
            <a:alphaModFix/>
          </a:blip>
          <a:stretch>
            <a:fillRect/>
          </a:stretch>
        </p:blipFill>
        <p:spPr>
          <a:xfrm>
            <a:off x="4532575" y="1763775"/>
            <a:ext cx="3803448" cy="2160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2"/>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95" name="Google Shape;195;p32"/>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Choose another country from around the world or your own culture if you are not Maori. Search </a:t>
            </a:r>
            <a:r>
              <a:rPr lang="en"/>
              <a:t>3 of the poems from that country and write what they are about and what they symbolise. Then write 3 poems which are about the same things.</a:t>
            </a:r>
            <a:endParaRPr/>
          </a:p>
        </p:txBody>
      </p:sp>
      <p:pic>
        <p:nvPicPr>
          <p:cNvPr id="196" name="Google Shape;196;p32"/>
          <p:cNvPicPr preferRelativeResize="0"/>
          <p:nvPr/>
        </p:nvPicPr>
        <p:blipFill>
          <a:blip r:embed="rId3">
            <a:alphaModFix/>
          </a:blip>
          <a:stretch>
            <a:fillRect/>
          </a:stretch>
        </p:blipFill>
        <p:spPr>
          <a:xfrm>
            <a:off x="4690250" y="1941125"/>
            <a:ext cx="3557075" cy="17834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3"/>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202" name="Google Shape;202;p33"/>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a picture of what the </a:t>
            </a:r>
            <a:r>
              <a:rPr lang="en"/>
              <a:t>poems</a:t>
            </a:r>
            <a:r>
              <a:rPr lang="en"/>
              <a:t> you wrote about are in your English books to </a:t>
            </a:r>
            <a:r>
              <a:rPr b="1" lang="en" sz="1800" u="sng">
                <a:solidFill>
                  <a:srgbClr val="1C1C1C"/>
                </a:solidFill>
                <a:latin typeface="Arial"/>
                <a:ea typeface="Arial"/>
                <a:cs typeface="Arial"/>
                <a:sym typeface="Arial"/>
              </a:rPr>
              <a:t>AT LEAST A YEAR NINE STANDARD</a:t>
            </a:r>
            <a:r>
              <a:rPr lang="en" sz="1400">
                <a:solidFill>
                  <a:srgbClr val="333333"/>
                </a:solidFill>
                <a:highlight>
                  <a:schemeClr val="lt1"/>
                </a:highlight>
                <a:latin typeface="Comfortaa"/>
                <a:ea typeface="Comfortaa"/>
                <a:cs typeface="Comfortaa"/>
                <a:sym typeface="Comfortaa"/>
              </a:rPr>
              <a:t>.</a:t>
            </a:r>
            <a:endParaRPr/>
          </a:p>
        </p:txBody>
      </p:sp>
      <p:pic>
        <p:nvPicPr>
          <p:cNvPr id="203" name="Google Shape;203;p33"/>
          <p:cNvPicPr preferRelativeResize="0"/>
          <p:nvPr/>
        </p:nvPicPr>
        <p:blipFill>
          <a:blip r:embed="rId3">
            <a:alphaModFix/>
          </a:blip>
          <a:stretch>
            <a:fillRect/>
          </a:stretch>
        </p:blipFill>
        <p:spPr>
          <a:xfrm>
            <a:off x="4640975" y="1793325"/>
            <a:ext cx="3744301" cy="207907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