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aleway"/>
      <p:regular r:id="rId20"/>
      <p:bold r:id="rId21"/>
      <p:italic r:id="rId22"/>
      <p:boldItalic r:id="rId23"/>
    </p:embeddedFont>
    <p:embeddedFont>
      <p:font typeface="Lato"/>
      <p:regular r:id="rId24"/>
      <p:bold r:id="rId25"/>
      <p:italic r:id="rId26"/>
      <p:boldItalic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Lato-regular.fntdata"/><Relationship Id="rId23" Type="http://schemas.openxmlformats.org/officeDocument/2006/relationships/font" Target="fonts/Raleway-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OpenSans-regular.fntdata"/><Relationship Id="rId27" Type="http://schemas.openxmlformats.org/officeDocument/2006/relationships/font" Target="fonts/La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penSans-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c9185766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c9185766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c9185766a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c9185766a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c9185766a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c9185766a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c9185766a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c9185766a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f4e8f79c6f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f4e8f79c6f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c9185766a0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g2c9185766a0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g2c9185766a0_0_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c9185766a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c9185766a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c9185766a0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c9185766a0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c9185766a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c9185766a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c6ed8fb1d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c6ed8fb1d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c6ed8fb1d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c6ed8fb1d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c6ed8fb1d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c6ed8fb1d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hyperlink" Target="https://www.twinkl.co.uk/"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14">
            <a:hlinkClick r:id="rId3"/>
          </p:cNvPr>
          <p:cNvSpPr/>
          <p:nvPr/>
        </p:nvSpPr>
        <p:spPr>
          <a:xfrm>
            <a:off x="4137660" y="2364366"/>
            <a:ext cx="868800" cy="414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7" name="Shape 87"/>
        <p:cNvGrpSpPr/>
        <p:nvPr/>
      </p:nvGrpSpPr>
      <p:grpSpPr>
        <a:xfrm>
          <a:off x="0" y="0"/>
          <a:ext cx="0" cy="0"/>
          <a:chOff x="0" y="0"/>
          <a:chExt cx="0" cy="0"/>
        </a:xfrm>
      </p:grpSpPr>
      <p:sp>
        <p:nvSpPr>
          <p:cNvPr id="88" name="Google Shape;88;p15"/>
          <p:cNvSpPr/>
          <p:nvPr/>
        </p:nvSpPr>
        <p:spPr>
          <a:xfrm>
            <a:off x="457198" y="328613"/>
            <a:ext cx="8220000" cy="4468500"/>
          </a:xfrm>
          <a:prstGeom prst="rect">
            <a:avLst/>
          </a:prstGeom>
          <a:solidFill>
            <a:schemeClr val="lt1"/>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 sz="135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9" name="Google Shape;89;p15"/>
          <p:cNvSpPr txBox="1"/>
          <p:nvPr>
            <p:ph type="title"/>
          </p:nvPr>
        </p:nvSpPr>
        <p:spPr>
          <a:xfrm>
            <a:off x="457198" y="328613"/>
            <a:ext cx="8220000" cy="745800"/>
          </a:xfrm>
          <a:prstGeom prst="rect">
            <a:avLst/>
          </a:prstGeom>
          <a:solidFill>
            <a:schemeClr val="lt1"/>
          </a:solidFill>
          <a:ln>
            <a:noFill/>
          </a:ln>
        </p:spPr>
        <p:txBody>
          <a:bodyPr anchorCtr="1" anchor="ctr" bIns="252000" lIns="252000" spcFirstLastPara="1" rIns="252000" wrap="square" tIns="252000">
            <a:noAutofit/>
          </a:bodyPr>
          <a:lstStyle>
            <a:lvl1pPr lvl="0" rtl="0" algn="l">
              <a:lnSpc>
                <a:spcPct val="90000"/>
              </a:lnSpc>
              <a:spcBef>
                <a:spcPts val="0"/>
              </a:spcBef>
              <a:spcAft>
                <a:spcPts val="0"/>
              </a:spcAft>
              <a:buClr>
                <a:srgbClr val="1C1C1C"/>
              </a:buClr>
              <a:buSzPts val="3600"/>
              <a:buFont typeface="Open Sans"/>
              <a:buNone/>
              <a:defRPr sz="3600">
                <a:solidFill>
                  <a:schemeClr val="dk1"/>
                </a:solidFill>
                <a:latin typeface="Open Sans"/>
                <a:ea typeface="Open Sans"/>
                <a:cs typeface="Open Sans"/>
                <a:sym typeface="Open Sans"/>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ms Slide">
  <p:cSld name="Aims Slide">
    <p:spTree>
      <p:nvGrpSpPr>
        <p:cNvPr id="90" name="Shape 90"/>
        <p:cNvGrpSpPr/>
        <p:nvPr/>
      </p:nvGrpSpPr>
      <p:grpSpPr>
        <a:xfrm>
          <a:off x="0" y="0"/>
          <a:ext cx="0" cy="0"/>
          <a:chOff x="0" y="0"/>
          <a:chExt cx="0" cy="0"/>
        </a:xfrm>
      </p:grpSpPr>
      <p:sp>
        <p:nvSpPr>
          <p:cNvPr id="91" name="Google Shape;91;p16"/>
          <p:cNvSpPr/>
          <p:nvPr/>
        </p:nvSpPr>
        <p:spPr>
          <a:xfrm>
            <a:off x="503239" y="2197826"/>
            <a:ext cx="8137500" cy="2561100"/>
          </a:xfrm>
          <a:prstGeom prst="roundRect">
            <a:avLst>
              <a:gd fmla="val 6409"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 sz="135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2" name="Google Shape;92;p16"/>
          <p:cNvSpPr/>
          <p:nvPr/>
        </p:nvSpPr>
        <p:spPr>
          <a:xfrm>
            <a:off x="503239" y="384572"/>
            <a:ext cx="8137500" cy="1644900"/>
          </a:xfrm>
          <a:prstGeom prst="roundRect">
            <a:avLst>
              <a:gd fmla="val 6409"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 sz="135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3" name="Google Shape;93;p16"/>
          <p:cNvSpPr/>
          <p:nvPr>
            <p:ph idx="1" type="body"/>
          </p:nvPr>
        </p:nvSpPr>
        <p:spPr>
          <a:xfrm>
            <a:off x="755651" y="777763"/>
            <a:ext cx="7632600" cy="1101900"/>
          </a:xfrm>
          <a:prstGeom prst="roundRect">
            <a:avLst>
              <a:gd fmla="val 2585" name="adj"/>
            </a:avLst>
          </a:prstGeom>
          <a:noFill/>
          <a:ln>
            <a:noFill/>
          </a:ln>
        </p:spPr>
        <p:txBody>
          <a:bodyPr anchorCtr="0" anchor="t" bIns="252000" lIns="252000" spcFirstLastPara="1" rIns="252000" wrap="square" tIns="252000">
            <a:noAutofit/>
          </a:bodyPr>
          <a:lstStyle>
            <a:lvl1pPr indent="-342900" lvl="0" marL="457200" rtl="0" algn="l">
              <a:lnSpc>
                <a:spcPct val="90000"/>
              </a:lnSpc>
              <a:spcBef>
                <a:spcPts val="1000"/>
              </a:spcBef>
              <a:spcAft>
                <a:spcPts val="0"/>
              </a:spcAft>
              <a:buClr>
                <a:srgbClr val="1C1C1C"/>
              </a:buClr>
              <a:buSzPts val="1800"/>
              <a:buChar char="•"/>
              <a:defRPr/>
            </a:lvl1pPr>
            <a:lvl2pPr indent="-342900" lvl="1" marL="914400" rtl="0" algn="l">
              <a:lnSpc>
                <a:spcPct val="90000"/>
              </a:lnSpc>
              <a:spcBef>
                <a:spcPts val="500"/>
              </a:spcBef>
              <a:spcAft>
                <a:spcPts val="0"/>
              </a:spcAft>
              <a:buClr>
                <a:srgbClr val="1C1C1C"/>
              </a:buClr>
              <a:buSzPts val="1800"/>
              <a:buChar char="•"/>
              <a:defRPr/>
            </a:lvl2pPr>
            <a:lvl3pPr indent="-342900" lvl="2" marL="1371600" rtl="0" algn="l">
              <a:lnSpc>
                <a:spcPct val="90000"/>
              </a:lnSpc>
              <a:spcBef>
                <a:spcPts val="500"/>
              </a:spcBef>
              <a:spcAft>
                <a:spcPts val="0"/>
              </a:spcAft>
              <a:buClr>
                <a:srgbClr val="1C1C1C"/>
              </a:buClr>
              <a:buSzPts val="1800"/>
              <a:buChar char="•"/>
              <a:defRPr/>
            </a:lvl3pPr>
            <a:lvl4pPr indent="-342900" lvl="3" marL="1828800" rtl="0" algn="l">
              <a:lnSpc>
                <a:spcPct val="90000"/>
              </a:lnSpc>
              <a:spcBef>
                <a:spcPts val="500"/>
              </a:spcBef>
              <a:spcAft>
                <a:spcPts val="0"/>
              </a:spcAft>
              <a:buClr>
                <a:srgbClr val="1C1C1C"/>
              </a:buClr>
              <a:buSzPts val="1800"/>
              <a:buChar char="•"/>
              <a:defRPr/>
            </a:lvl4pPr>
            <a:lvl5pPr indent="-342900" lvl="4" marL="2286000" rtl="0" algn="l">
              <a:lnSpc>
                <a:spcPct val="90000"/>
              </a:lnSpc>
              <a:spcBef>
                <a:spcPts val="500"/>
              </a:spcBef>
              <a:spcAft>
                <a:spcPts val="0"/>
              </a:spcAft>
              <a:buClr>
                <a:srgbClr val="1C1C1C"/>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4" name="Google Shape;94;p16"/>
          <p:cNvSpPr/>
          <p:nvPr>
            <p:ph idx="2" type="body"/>
          </p:nvPr>
        </p:nvSpPr>
        <p:spPr>
          <a:xfrm>
            <a:off x="755651" y="2584217"/>
            <a:ext cx="7632600" cy="1101900"/>
          </a:xfrm>
          <a:prstGeom prst="roundRect">
            <a:avLst>
              <a:gd fmla="val 2585" name="adj"/>
            </a:avLst>
          </a:prstGeom>
          <a:noFill/>
          <a:ln>
            <a:noFill/>
          </a:ln>
        </p:spPr>
        <p:txBody>
          <a:bodyPr anchorCtr="0" anchor="t" bIns="252000" lIns="252000" spcFirstLastPara="1" rIns="252000" wrap="square" tIns="252000">
            <a:noAutofit/>
          </a:bodyPr>
          <a:lstStyle>
            <a:lvl1pPr indent="-342900" lvl="0" marL="457200" rtl="0" algn="l">
              <a:lnSpc>
                <a:spcPct val="90000"/>
              </a:lnSpc>
              <a:spcBef>
                <a:spcPts val="1000"/>
              </a:spcBef>
              <a:spcAft>
                <a:spcPts val="0"/>
              </a:spcAft>
              <a:buClr>
                <a:srgbClr val="1C1C1C"/>
              </a:buClr>
              <a:buSzPts val="1800"/>
              <a:buChar char="•"/>
              <a:defRPr/>
            </a:lvl1pPr>
            <a:lvl2pPr indent="-342900" lvl="1" marL="914400" rtl="0" algn="l">
              <a:lnSpc>
                <a:spcPct val="90000"/>
              </a:lnSpc>
              <a:spcBef>
                <a:spcPts val="500"/>
              </a:spcBef>
              <a:spcAft>
                <a:spcPts val="0"/>
              </a:spcAft>
              <a:buClr>
                <a:srgbClr val="1C1C1C"/>
              </a:buClr>
              <a:buSzPts val="1800"/>
              <a:buChar char="•"/>
              <a:defRPr/>
            </a:lvl2pPr>
            <a:lvl3pPr indent="-342900" lvl="2" marL="1371600" rtl="0" algn="l">
              <a:lnSpc>
                <a:spcPct val="90000"/>
              </a:lnSpc>
              <a:spcBef>
                <a:spcPts val="500"/>
              </a:spcBef>
              <a:spcAft>
                <a:spcPts val="0"/>
              </a:spcAft>
              <a:buClr>
                <a:srgbClr val="1C1C1C"/>
              </a:buClr>
              <a:buSzPts val="1800"/>
              <a:buChar char="•"/>
              <a:defRPr/>
            </a:lvl3pPr>
            <a:lvl4pPr indent="-342900" lvl="3" marL="1828800" rtl="0" algn="l">
              <a:lnSpc>
                <a:spcPct val="90000"/>
              </a:lnSpc>
              <a:spcBef>
                <a:spcPts val="500"/>
              </a:spcBef>
              <a:spcAft>
                <a:spcPts val="0"/>
              </a:spcAft>
              <a:buClr>
                <a:srgbClr val="1C1C1C"/>
              </a:buClr>
              <a:buSzPts val="1800"/>
              <a:buChar char="•"/>
              <a:defRPr/>
            </a:lvl4pPr>
            <a:lvl5pPr indent="-342900" lvl="4" marL="2286000" rtl="0" algn="l">
              <a:lnSpc>
                <a:spcPct val="90000"/>
              </a:lnSpc>
              <a:spcBef>
                <a:spcPts val="500"/>
              </a:spcBef>
              <a:spcAft>
                <a:spcPts val="0"/>
              </a:spcAft>
              <a:buClr>
                <a:srgbClr val="1C1C1C"/>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5" name="Google Shape;95;p16"/>
          <p:cNvSpPr/>
          <p:nvPr>
            <p:ph idx="3" type="body"/>
          </p:nvPr>
        </p:nvSpPr>
        <p:spPr>
          <a:xfrm>
            <a:off x="755650" y="384572"/>
            <a:ext cx="7632600" cy="377400"/>
          </a:xfrm>
          <a:prstGeom prst="roundRect">
            <a:avLst>
              <a:gd fmla="val 2585" name="adj"/>
            </a:avLst>
          </a:prstGeom>
          <a:noFill/>
          <a:ln>
            <a:noFill/>
          </a:ln>
        </p:spPr>
        <p:txBody>
          <a:bodyPr anchorCtr="0" anchor="ctr" bIns="0" lIns="0" spcFirstLastPara="1" rIns="0" wrap="square" tIns="252000">
            <a:noAutofit/>
          </a:bodyPr>
          <a:lstStyle>
            <a:lvl1pPr indent="-228600" lvl="0" marL="457200" rtl="0" algn="ctr">
              <a:lnSpc>
                <a:spcPct val="90000"/>
              </a:lnSpc>
              <a:spcBef>
                <a:spcPts val="1000"/>
              </a:spcBef>
              <a:spcAft>
                <a:spcPts val="0"/>
              </a:spcAft>
              <a:buClr>
                <a:srgbClr val="1C1C1C"/>
              </a:buClr>
              <a:buSzPts val="4000"/>
              <a:buNone/>
              <a:defRPr b="1" sz="4000"/>
            </a:lvl1pPr>
            <a:lvl2pPr indent="-342900" lvl="1" marL="914400" rtl="0" algn="l">
              <a:lnSpc>
                <a:spcPct val="90000"/>
              </a:lnSpc>
              <a:spcBef>
                <a:spcPts val="500"/>
              </a:spcBef>
              <a:spcAft>
                <a:spcPts val="0"/>
              </a:spcAft>
              <a:buClr>
                <a:srgbClr val="1C1C1C"/>
              </a:buClr>
              <a:buSzPts val="1800"/>
              <a:buChar char="•"/>
              <a:defRPr/>
            </a:lvl2pPr>
            <a:lvl3pPr indent="-342900" lvl="2" marL="1371600" rtl="0" algn="l">
              <a:lnSpc>
                <a:spcPct val="90000"/>
              </a:lnSpc>
              <a:spcBef>
                <a:spcPts val="500"/>
              </a:spcBef>
              <a:spcAft>
                <a:spcPts val="0"/>
              </a:spcAft>
              <a:buClr>
                <a:srgbClr val="1C1C1C"/>
              </a:buClr>
              <a:buSzPts val="1800"/>
              <a:buChar char="•"/>
              <a:defRPr/>
            </a:lvl3pPr>
            <a:lvl4pPr indent="-342900" lvl="3" marL="1828800" rtl="0" algn="l">
              <a:lnSpc>
                <a:spcPct val="90000"/>
              </a:lnSpc>
              <a:spcBef>
                <a:spcPts val="500"/>
              </a:spcBef>
              <a:spcAft>
                <a:spcPts val="0"/>
              </a:spcAft>
              <a:buClr>
                <a:srgbClr val="1C1C1C"/>
              </a:buClr>
              <a:buSzPts val="1800"/>
              <a:buChar char="•"/>
              <a:defRPr/>
            </a:lvl4pPr>
            <a:lvl5pPr indent="-342900" lvl="4" marL="2286000" rtl="0" algn="l">
              <a:lnSpc>
                <a:spcPct val="90000"/>
              </a:lnSpc>
              <a:spcBef>
                <a:spcPts val="500"/>
              </a:spcBef>
              <a:spcAft>
                <a:spcPts val="0"/>
              </a:spcAft>
              <a:buClr>
                <a:srgbClr val="1C1C1C"/>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6" name="Google Shape;96;p16"/>
          <p:cNvSpPr/>
          <p:nvPr>
            <p:ph idx="4" type="body"/>
          </p:nvPr>
        </p:nvSpPr>
        <p:spPr>
          <a:xfrm>
            <a:off x="755649" y="2197826"/>
            <a:ext cx="7632600" cy="377400"/>
          </a:xfrm>
          <a:prstGeom prst="roundRect">
            <a:avLst>
              <a:gd fmla="val 2585" name="adj"/>
            </a:avLst>
          </a:prstGeom>
          <a:noFill/>
          <a:ln>
            <a:noFill/>
          </a:ln>
        </p:spPr>
        <p:txBody>
          <a:bodyPr anchorCtr="0" anchor="ctr" bIns="0" lIns="0" spcFirstLastPara="1" rIns="0" wrap="square" tIns="252000">
            <a:noAutofit/>
          </a:bodyPr>
          <a:lstStyle>
            <a:lvl1pPr indent="-228600" lvl="0" marL="457200" rtl="0" algn="ctr">
              <a:lnSpc>
                <a:spcPct val="90000"/>
              </a:lnSpc>
              <a:spcBef>
                <a:spcPts val="1000"/>
              </a:spcBef>
              <a:spcAft>
                <a:spcPts val="0"/>
              </a:spcAft>
              <a:buClr>
                <a:srgbClr val="1C1C1C"/>
              </a:buClr>
              <a:buSzPts val="4000"/>
              <a:buNone/>
              <a:defRPr b="1" sz="4000"/>
            </a:lvl1pPr>
            <a:lvl2pPr indent="-342900" lvl="1" marL="914400" rtl="0" algn="l">
              <a:lnSpc>
                <a:spcPct val="90000"/>
              </a:lnSpc>
              <a:spcBef>
                <a:spcPts val="500"/>
              </a:spcBef>
              <a:spcAft>
                <a:spcPts val="0"/>
              </a:spcAft>
              <a:buClr>
                <a:srgbClr val="1C1C1C"/>
              </a:buClr>
              <a:buSzPts val="1800"/>
              <a:buChar char="•"/>
              <a:defRPr/>
            </a:lvl2pPr>
            <a:lvl3pPr indent="-342900" lvl="2" marL="1371600" rtl="0" algn="l">
              <a:lnSpc>
                <a:spcPct val="90000"/>
              </a:lnSpc>
              <a:spcBef>
                <a:spcPts val="500"/>
              </a:spcBef>
              <a:spcAft>
                <a:spcPts val="0"/>
              </a:spcAft>
              <a:buClr>
                <a:srgbClr val="1C1C1C"/>
              </a:buClr>
              <a:buSzPts val="1800"/>
              <a:buChar char="•"/>
              <a:defRPr/>
            </a:lvl3pPr>
            <a:lvl4pPr indent="-342900" lvl="3" marL="1828800" rtl="0" algn="l">
              <a:lnSpc>
                <a:spcPct val="90000"/>
              </a:lnSpc>
              <a:spcBef>
                <a:spcPts val="500"/>
              </a:spcBef>
              <a:spcAft>
                <a:spcPts val="0"/>
              </a:spcAft>
              <a:buClr>
                <a:srgbClr val="1C1C1C"/>
              </a:buClr>
              <a:buSzPts val="1800"/>
              <a:buChar char="•"/>
              <a:defRPr/>
            </a:lvl4pPr>
            <a:lvl5pPr indent="-342900" lvl="4" marL="2286000" rtl="0" algn="l">
              <a:lnSpc>
                <a:spcPct val="90000"/>
              </a:lnSpc>
              <a:spcBef>
                <a:spcPts val="500"/>
              </a:spcBef>
              <a:spcAft>
                <a:spcPts val="0"/>
              </a:spcAft>
              <a:buClr>
                <a:srgbClr val="1C1C1C"/>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480">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97" name="Shape 97"/>
        <p:cNvGrpSpPr/>
        <p:nvPr/>
      </p:nvGrpSpPr>
      <p:grpSpPr>
        <a:xfrm>
          <a:off x="0" y="0"/>
          <a:ext cx="0" cy="0"/>
          <a:chOff x="0" y="0"/>
          <a:chExt cx="0" cy="0"/>
        </a:xfrm>
      </p:grpSpPr>
      <p:sp>
        <p:nvSpPr>
          <p:cNvPr id="98" name="Google Shape;98;p17">
            <a:hlinkClick r:id="rId3"/>
          </p:cNvPr>
          <p:cNvSpPr/>
          <p:nvPr/>
        </p:nvSpPr>
        <p:spPr>
          <a:xfrm>
            <a:off x="4137660" y="2364366"/>
            <a:ext cx="868800" cy="414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2" name="Shape 82"/>
        <p:cNvGrpSpPr/>
        <p:nvPr/>
      </p:nvGrpSpPr>
      <p:grpSpPr>
        <a:xfrm>
          <a:off x="0" y="0"/>
          <a:ext cx="0" cy="0"/>
          <a:chOff x="0" y="0"/>
          <a:chExt cx="0" cy="0"/>
        </a:xfrm>
      </p:grpSpPr>
      <p:sp>
        <p:nvSpPr>
          <p:cNvPr id="83" name="Google Shape;83;p13"/>
          <p:cNvSpPr/>
          <p:nvPr>
            <p:ph type="title"/>
          </p:nvPr>
        </p:nvSpPr>
        <p:spPr>
          <a:xfrm>
            <a:off x="489745" y="521494"/>
            <a:ext cx="8164500" cy="863100"/>
          </a:xfrm>
          <a:prstGeom prst="roundRect">
            <a:avLst>
              <a:gd fmla="val 9641"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Clr>
                <a:srgbClr val="1C1C1C"/>
              </a:buClr>
              <a:buSzPts val="4000"/>
              <a:buFont typeface="Arial"/>
              <a:buNone/>
              <a:defRPr b="1" i="0" sz="4000" u="none" cap="none" strike="noStrike">
                <a:solidFill>
                  <a:srgbClr val="1C1C1C"/>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 name="Google Shape;84;p13"/>
          <p:cNvSpPr/>
          <p:nvPr>
            <p:ph idx="1" type="body"/>
          </p:nvPr>
        </p:nvSpPr>
        <p:spPr>
          <a:xfrm>
            <a:off x="489745" y="1468040"/>
            <a:ext cx="8164500" cy="3290700"/>
          </a:xfrm>
          <a:prstGeom prst="roundRect">
            <a:avLst>
              <a:gd fmla="val 2585"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www.english-heritage.org.uk/learn/histories/1066-and-the-norman-conquest/top-10-moments-from-history/"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YoaXGUq-l50"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info.flip.com/en-u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 Slideshow</a:t>
            </a:r>
            <a:endParaRPr/>
          </a:p>
        </p:txBody>
      </p:sp>
      <p:sp>
        <p:nvSpPr>
          <p:cNvPr id="104" name="Google Shape;104;p18"/>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100">
                <a:solidFill>
                  <a:srgbClr val="000000"/>
                </a:solidFill>
                <a:latin typeface="Trebuchet MS"/>
                <a:ea typeface="Trebuchet MS"/>
                <a:cs typeface="Trebuchet MS"/>
                <a:sym typeface="Trebuchet MS"/>
              </a:rPr>
              <a:t>L.I: We are </a:t>
            </a:r>
            <a:r>
              <a:rPr lang="en" sz="1100">
                <a:solidFill>
                  <a:srgbClr val="1C1C1C"/>
                </a:solidFill>
                <a:latin typeface="Trebuchet MS"/>
                <a:ea typeface="Trebuchet MS"/>
                <a:cs typeface="Trebuchet MS"/>
                <a:sym typeface="Trebuchet MS"/>
              </a:rPr>
              <a:t>FOCUSING</a:t>
            </a:r>
            <a:r>
              <a:rPr i="1" lang="en" sz="1100">
                <a:solidFill>
                  <a:srgbClr val="0000FF"/>
                </a:solidFill>
                <a:latin typeface="Trebuchet MS"/>
                <a:ea typeface="Trebuchet MS"/>
                <a:cs typeface="Trebuchet MS"/>
                <a:sym typeface="Trebuchet MS"/>
              </a:rPr>
              <a:t> </a:t>
            </a:r>
            <a:r>
              <a:rPr lang="en" sz="1100">
                <a:solidFill>
                  <a:srgbClr val="000000"/>
                </a:solidFill>
                <a:latin typeface="Trebuchet MS"/>
                <a:ea typeface="Trebuchet MS"/>
                <a:cs typeface="Trebuchet MS"/>
                <a:sym typeface="Trebuchet MS"/>
              </a:rPr>
              <a:t>on </a:t>
            </a:r>
            <a:r>
              <a:rPr lang="en" sz="1100">
                <a:solidFill>
                  <a:srgbClr val="000000"/>
                </a:solidFill>
                <a:highlight>
                  <a:schemeClr val="lt2"/>
                </a:highlight>
                <a:latin typeface="Trebuchet MS"/>
                <a:ea typeface="Trebuchet MS"/>
                <a:cs typeface="Trebuchet MS"/>
                <a:sym typeface="Trebuchet MS"/>
              </a:rPr>
              <a:t>results </a:t>
            </a:r>
            <a:r>
              <a:rPr lang="en" sz="1100">
                <a:solidFill>
                  <a:srgbClr val="000000"/>
                </a:solidFill>
                <a:latin typeface="Trebuchet MS"/>
                <a:ea typeface="Trebuchet MS"/>
                <a:cs typeface="Trebuchet MS"/>
                <a:sym typeface="Trebuchet MS"/>
              </a:rPr>
              <a:t>by </a:t>
            </a:r>
            <a:r>
              <a:rPr lang="en" sz="1100">
                <a:solidFill>
                  <a:srgbClr val="1C1C1C"/>
                </a:solidFill>
                <a:latin typeface="Trebuchet MS"/>
                <a:ea typeface="Trebuchet MS"/>
                <a:cs typeface="Trebuchet MS"/>
                <a:sym typeface="Trebuchet MS"/>
              </a:rPr>
              <a:t>discussing</a:t>
            </a:r>
            <a:r>
              <a:rPr lang="en" sz="1100">
                <a:solidFill>
                  <a:srgbClr val="000000"/>
                </a:solidFill>
                <a:latin typeface="Trebuchet MS"/>
                <a:ea typeface="Trebuchet MS"/>
                <a:cs typeface="Trebuchet MS"/>
                <a:sym typeface="Trebuchet MS"/>
              </a:rPr>
              <a:t> the interactions between the Crown and Māori.</a:t>
            </a:r>
            <a:endParaRPr/>
          </a:p>
        </p:txBody>
      </p:sp>
      <p:pic>
        <p:nvPicPr>
          <p:cNvPr id="105" name="Google Shape;105;p18"/>
          <p:cNvPicPr preferRelativeResize="0"/>
          <p:nvPr/>
        </p:nvPicPr>
        <p:blipFill>
          <a:blip r:embed="rId3">
            <a:alphaModFix/>
          </a:blip>
          <a:stretch>
            <a:fillRect/>
          </a:stretch>
        </p:blipFill>
        <p:spPr>
          <a:xfrm>
            <a:off x="5655875" y="788275"/>
            <a:ext cx="3310776" cy="2128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2 (MEDIUM)</a:t>
            </a:r>
            <a:endParaRPr/>
          </a:p>
        </p:txBody>
      </p:sp>
      <p:sp>
        <p:nvSpPr>
          <p:cNvPr id="166" name="Google Shape;166;p2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In your global studies books write how everything in slide 9 is being shown today. Then draw a symbol for each of the 4 events which happened. An example of a symbol is shown on the next slide.</a:t>
            </a:r>
            <a:endParaRPr/>
          </a:p>
        </p:txBody>
      </p:sp>
      <p:pic>
        <p:nvPicPr>
          <p:cNvPr id="167" name="Google Shape;167;p27"/>
          <p:cNvPicPr preferRelativeResize="0"/>
          <p:nvPr/>
        </p:nvPicPr>
        <p:blipFill>
          <a:blip r:embed="rId3">
            <a:alphaModFix/>
          </a:blip>
          <a:stretch>
            <a:fillRect/>
          </a:stretch>
        </p:blipFill>
        <p:spPr>
          <a:xfrm>
            <a:off x="4022125" y="769325"/>
            <a:ext cx="4894750" cy="4117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8"/>
          <p:cNvPicPr preferRelativeResize="0"/>
          <p:nvPr/>
        </p:nvPicPr>
        <p:blipFill>
          <a:blip r:embed="rId3">
            <a:alphaModFix/>
          </a:blip>
          <a:stretch>
            <a:fillRect/>
          </a:stretch>
        </p:blipFill>
        <p:spPr>
          <a:xfrm>
            <a:off x="152400" y="152400"/>
            <a:ext cx="8823075"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Maori population went down</a:t>
            </a:r>
            <a:endParaRPr/>
          </a:p>
        </p:txBody>
      </p:sp>
      <p:sp>
        <p:nvSpPr>
          <p:cNvPr id="178" name="Google Shape;178;p2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t>The treaty didn’t figure for Pakeha because most didn’t know about its history, and it wasn’t part of any law passed by Parliament so courts didn’t have to recognise it. To most Pakeha the treaty was past history, and nothing to do with them. They also thought Maori weren’t going to last and talked about smoothing the pillow of a dying race. Maori population shot down to less than half what it had been when James Cook arrived.</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3 (SPICY)</a:t>
            </a:r>
            <a:endParaRPr/>
          </a:p>
        </p:txBody>
      </p:sp>
      <p:sp>
        <p:nvSpPr>
          <p:cNvPr id="184" name="Google Shape;184;p30"/>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Look at this </a:t>
            </a:r>
            <a:r>
              <a:rPr lang="en" u="sng">
                <a:solidFill>
                  <a:schemeClr val="hlink"/>
                </a:solidFill>
                <a:hlinkClick r:id="rId3"/>
              </a:rPr>
              <a:t>link</a:t>
            </a:r>
            <a:r>
              <a:rPr lang="en"/>
              <a:t> and choose one moment from history and summarise the events from it in your global studies books. Then write how similar it is to what happened to the Maori on the previous slide and if you think it is important history or not.</a:t>
            </a:r>
            <a:endParaRPr/>
          </a:p>
        </p:txBody>
      </p:sp>
      <p:pic>
        <p:nvPicPr>
          <p:cNvPr id="185" name="Google Shape;185;p30"/>
          <p:cNvPicPr preferRelativeResize="0"/>
          <p:nvPr/>
        </p:nvPicPr>
        <p:blipFill>
          <a:blip r:embed="rId4">
            <a:alphaModFix/>
          </a:blip>
          <a:stretch>
            <a:fillRect/>
          </a:stretch>
        </p:blipFill>
        <p:spPr>
          <a:xfrm>
            <a:off x="4066075" y="718050"/>
            <a:ext cx="4828800" cy="4220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World War 2</a:t>
            </a:r>
            <a:endParaRPr/>
          </a:p>
        </p:txBody>
      </p:sp>
      <p:sp>
        <p:nvSpPr>
          <p:cNvPr id="111" name="Google Shape;111;p19"/>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a:t>
            </a:r>
            <a:r>
              <a:rPr lang="en" u="sng">
                <a:solidFill>
                  <a:schemeClr val="hlink"/>
                </a:solidFill>
                <a:hlinkClick r:id="rId3"/>
              </a:rPr>
              <a:t>video</a:t>
            </a:r>
            <a:r>
              <a:rPr lang="en"/>
              <a:t> about why did world war 2 actually start?</a:t>
            </a:r>
            <a:endParaRPr/>
          </a:p>
        </p:txBody>
      </p:sp>
      <p:pic>
        <p:nvPicPr>
          <p:cNvPr id="112" name="Google Shape;112;p19"/>
          <p:cNvPicPr preferRelativeResize="0"/>
          <p:nvPr/>
        </p:nvPicPr>
        <p:blipFill>
          <a:blip r:embed="rId4">
            <a:alphaModFix/>
          </a:blip>
          <a:stretch>
            <a:fillRect/>
          </a:stretch>
        </p:blipFill>
        <p:spPr>
          <a:xfrm>
            <a:off x="4956275" y="758725"/>
            <a:ext cx="3034874" cy="4108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p:nvPr>
            <p:ph idx="1" type="body"/>
          </p:nvPr>
        </p:nvSpPr>
        <p:spPr>
          <a:xfrm>
            <a:off x="755651" y="777763"/>
            <a:ext cx="7632600" cy="1101900"/>
          </a:xfrm>
          <a:prstGeom prst="roundRect">
            <a:avLst>
              <a:gd fmla="val 16667" name="adj"/>
            </a:avLst>
          </a:prstGeom>
          <a:noFill/>
          <a:ln>
            <a:noFill/>
          </a:ln>
        </p:spPr>
        <p:txBody>
          <a:bodyPr anchorCtr="0" anchor="t" bIns="252000" lIns="252000" spcFirstLastPara="1" rIns="252000" wrap="square" tIns="252000">
            <a:noAutofit/>
          </a:bodyPr>
          <a:lstStyle/>
          <a:p>
            <a:pPr indent="0" lvl="0" marL="457200" rtl="0" algn="l">
              <a:lnSpc>
                <a:spcPct val="100000"/>
              </a:lnSpc>
              <a:spcBef>
                <a:spcPts val="0"/>
              </a:spcBef>
              <a:spcAft>
                <a:spcPts val="0"/>
              </a:spcAft>
              <a:buSzPts val="1800"/>
              <a:buNone/>
            </a:pPr>
            <a:r>
              <a:rPr lang="en">
                <a:solidFill>
                  <a:schemeClr val="dk1"/>
                </a:solidFill>
              </a:rPr>
              <a:t>The number of Maori people decreased in NZ and the Pakeha had not solved the problem.</a:t>
            </a:r>
            <a:endParaRPr/>
          </a:p>
        </p:txBody>
      </p:sp>
      <p:sp>
        <p:nvSpPr>
          <p:cNvPr id="119" name="Google Shape;119;p20"/>
          <p:cNvSpPr/>
          <p:nvPr>
            <p:ph idx="2" type="body"/>
          </p:nvPr>
        </p:nvSpPr>
        <p:spPr>
          <a:xfrm>
            <a:off x="755651" y="2584217"/>
            <a:ext cx="7632600" cy="1101900"/>
          </a:xfrm>
          <a:prstGeom prst="roundRect">
            <a:avLst>
              <a:gd fmla="val 16667" name="adj"/>
            </a:avLst>
          </a:prstGeom>
          <a:noFill/>
          <a:ln>
            <a:noFill/>
          </a:ln>
        </p:spPr>
        <p:txBody>
          <a:bodyPr anchorCtr="0" anchor="t" bIns="252000" lIns="252000" spcFirstLastPara="1" rIns="252000" wrap="square" tIns="252000">
            <a:noAutofit/>
          </a:bodyPr>
          <a:lstStyle/>
          <a:p>
            <a:pPr indent="0" lvl="0" marL="0" rtl="0" algn="l">
              <a:lnSpc>
                <a:spcPct val="90000"/>
              </a:lnSpc>
              <a:spcBef>
                <a:spcPts val="1000"/>
              </a:spcBef>
              <a:spcAft>
                <a:spcPts val="0"/>
              </a:spcAft>
              <a:buSzPts val="1800"/>
              <a:buNone/>
            </a:pPr>
            <a:r>
              <a:rPr lang="en"/>
              <a:t>The Maori people were looking for ways to fight for their rights after the NZ Wars and the NZ government had done things differently.</a:t>
            </a:r>
            <a:endParaRPr/>
          </a:p>
        </p:txBody>
      </p:sp>
      <p:sp>
        <p:nvSpPr>
          <p:cNvPr id="120" name="Google Shape;120;p20"/>
          <p:cNvSpPr/>
          <p:nvPr>
            <p:ph idx="3" type="body"/>
          </p:nvPr>
        </p:nvSpPr>
        <p:spPr>
          <a:xfrm>
            <a:off x="755650" y="384572"/>
            <a:ext cx="7632600" cy="377400"/>
          </a:xfrm>
          <a:prstGeom prst="roundRect">
            <a:avLst>
              <a:gd fmla="val 16667" name="adj"/>
            </a:avLst>
          </a:prstGeom>
          <a:noFill/>
          <a:ln>
            <a:noFill/>
          </a:ln>
        </p:spPr>
        <p:txBody>
          <a:bodyPr anchorCtr="0" anchor="ctr" bIns="0" lIns="0" spcFirstLastPara="1" rIns="0" wrap="square" tIns="252000">
            <a:noAutofit/>
          </a:bodyPr>
          <a:lstStyle/>
          <a:p>
            <a:pPr indent="0" lvl="0" marL="0" rtl="0" algn="ctr">
              <a:lnSpc>
                <a:spcPct val="90000"/>
              </a:lnSpc>
              <a:spcBef>
                <a:spcPts val="1000"/>
              </a:spcBef>
              <a:spcAft>
                <a:spcPts val="0"/>
              </a:spcAft>
              <a:buSzPts val="4000"/>
              <a:buNone/>
            </a:pPr>
            <a:r>
              <a:rPr lang="en"/>
              <a:t>Summarised Point 1</a:t>
            </a:r>
            <a:endParaRPr/>
          </a:p>
        </p:txBody>
      </p:sp>
      <p:sp>
        <p:nvSpPr>
          <p:cNvPr id="121" name="Google Shape;121;p20"/>
          <p:cNvSpPr/>
          <p:nvPr>
            <p:ph idx="4" type="body"/>
          </p:nvPr>
        </p:nvSpPr>
        <p:spPr>
          <a:xfrm>
            <a:off x="755649" y="2197826"/>
            <a:ext cx="7632600" cy="377400"/>
          </a:xfrm>
          <a:prstGeom prst="roundRect">
            <a:avLst>
              <a:gd fmla="val 16667" name="adj"/>
            </a:avLst>
          </a:prstGeom>
          <a:noFill/>
          <a:ln>
            <a:noFill/>
          </a:ln>
        </p:spPr>
        <p:txBody>
          <a:bodyPr anchorCtr="0" anchor="ctr" bIns="0" lIns="0" spcFirstLastPara="1" rIns="0" wrap="square" tIns="252000">
            <a:noAutofit/>
          </a:bodyPr>
          <a:lstStyle/>
          <a:p>
            <a:pPr indent="0" lvl="0" marL="0" rtl="0" algn="ctr">
              <a:lnSpc>
                <a:spcPct val="90000"/>
              </a:lnSpc>
              <a:spcBef>
                <a:spcPts val="1000"/>
              </a:spcBef>
              <a:spcAft>
                <a:spcPts val="0"/>
              </a:spcAft>
              <a:buSzPts val="4000"/>
              <a:buNone/>
            </a:pPr>
            <a:r>
              <a:rPr lang="en"/>
              <a:t>Summarised Point 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Everyone should be able to complete the MILD task, if you finish it you can do the MEDIUM task and if that’s done you can do the SPICY task.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Flipgrid Video For Tasks</a:t>
            </a:r>
            <a:endParaRPr/>
          </a:p>
        </p:txBody>
      </p:sp>
      <p:sp>
        <p:nvSpPr>
          <p:cNvPr id="132" name="Google Shape;132;p2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Create a video using </a:t>
            </a:r>
            <a:r>
              <a:rPr lang="en" u="sng">
                <a:solidFill>
                  <a:schemeClr val="hlink"/>
                </a:solidFill>
                <a:hlinkClick r:id="rId3"/>
              </a:rPr>
              <a:t>Flipgrid</a:t>
            </a:r>
            <a:r>
              <a:rPr lang="en"/>
              <a:t> to record the tasks that you did to help the others.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Pakeha Thought About Maori</a:t>
            </a:r>
            <a:endParaRPr/>
          </a:p>
        </p:txBody>
      </p:sp>
      <p:sp>
        <p:nvSpPr>
          <p:cNvPr id="138" name="Google Shape;138;p2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400">
                <a:solidFill>
                  <a:srgbClr val="1C1C1C"/>
                </a:solidFill>
              </a:rPr>
              <a:t>Many Pakeha had thought Maori should be turned into brown-skinned Europeans as quickly as possible for their own sakes. That relationship is called </a:t>
            </a:r>
            <a:r>
              <a:rPr b="1" lang="en" sz="2400">
                <a:solidFill>
                  <a:srgbClr val="1C1C1C"/>
                </a:solidFill>
              </a:rPr>
              <a:t>assimilation</a:t>
            </a:r>
            <a:r>
              <a:rPr lang="en" sz="2400">
                <a:solidFill>
                  <a:srgbClr val="1C1C1C"/>
                </a:solidFill>
              </a:rPr>
              <a:t>. The relationship that lets two cultures have equal rights is called </a:t>
            </a:r>
            <a:r>
              <a:rPr b="1" lang="en" sz="2400">
                <a:solidFill>
                  <a:srgbClr val="1C1C1C"/>
                </a:solidFill>
              </a:rPr>
              <a:t>biculturalism.</a:t>
            </a:r>
            <a:endParaRPr sz="2400">
              <a:solidFill>
                <a:srgbClr val="1C1C1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1 (MILD)</a:t>
            </a:r>
            <a:endParaRPr/>
          </a:p>
        </p:txBody>
      </p:sp>
      <p:sp>
        <p:nvSpPr>
          <p:cNvPr id="144" name="Google Shape;144;p24"/>
          <p:cNvSpPr txBox="1"/>
          <p:nvPr>
            <p:ph idx="1" type="body"/>
          </p:nvPr>
        </p:nvSpPr>
        <p:spPr>
          <a:xfrm>
            <a:off x="721225" y="2781725"/>
            <a:ext cx="3300900" cy="1597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a:t>Draw, label and colour a picture which shows something that two cultures have fused together </a:t>
            </a:r>
            <a:r>
              <a:rPr lang="en" sz="1200">
                <a:solidFill>
                  <a:srgbClr val="000000"/>
                </a:solidFill>
              </a:rPr>
              <a:t>in your global studies books to </a:t>
            </a:r>
            <a:r>
              <a:rPr b="1" lang="en" sz="1800" u="sng">
                <a:solidFill>
                  <a:srgbClr val="1C1C1C"/>
                </a:solidFill>
                <a:latin typeface="Arial"/>
                <a:ea typeface="Arial"/>
                <a:cs typeface="Arial"/>
                <a:sym typeface="Arial"/>
              </a:rPr>
              <a:t>AT LEAST A YEAR SEVEN STANDARD.</a:t>
            </a:r>
            <a:r>
              <a:rPr lang="en"/>
              <a:t> See the example on the next slide to help you complete the task.</a:t>
            </a:r>
            <a:endParaRPr/>
          </a:p>
        </p:txBody>
      </p:sp>
      <p:pic>
        <p:nvPicPr>
          <p:cNvPr id="145" name="Google Shape;145;p24"/>
          <p:cNvPicPr preferRelativeResize="0"/>
          <p:nvPr/>
        </p:nvPicPr>
        <p:blipFill>
          <a:blip r:embed="rId3">
            <a:alphaModFix/>
          </a:blip>
          <a:stretch>
            <a:fillRect/>
          </a:stretch>
        </p:blipFill>
        <p:spPr>
          <a:xfrm>
            <a:off x="4148300" y="670675"/>
            <a:ext cx="4750001" cy="4295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5"/>
          <p:cNvPicPr preferRelativeResize="0"/>
          <p:nvPr/>
        </p:nvPicPr>
        <p:blipFill>
          <a:blip r:embed="rId3">
            <a:alphaModFix/>
          </a:blip>
          <a:stretch>
            <a:fillRect/>
          </a:stretch>
        </p:blipFill>
        <p:spPr>
          <a:xfrm>
            <a:off x="152400" y="601050"/>
            <a:ext cx="8824100" cy="4390049"/>
          </a:xfrm>
          <a:prstGeom prst="rect">
            <a:avLst/>
          </a:prstGeom>
          <a:noFill/>
          <a:ln>
            <a:noFill/>
          </a:ln>
        </p:spPr>
      </p:pic>
      <p:sp>
        <p:nvSpPr>
          <p:cNvPr id="151" name="Google Shape;151;p25"/>
          <p:cNvSpPr txBox="1"/>
          <p:nvPr/>
        </p:nvSpPr>
        <p:spPr>
          <a:xfrm>
            <a:off x="162325" y="137950"/>
            <a:ext cx="8824200" cy="35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accent1"/>
                </a:solidFill>
                <a:latin typeface="Lato"/>
                <a:ea typeface="Lato"/>
                <a:cs typeface="Lato"/>
                <a:sym typeface="Lato"/>
              </a:rPr>
              <a:t>Doenjang Truffle Risotto - (Korean / Italian) Soybean Paste Stew Truffle Risotto</a:t>
            </a:r>
            <a:endParaRPr sz="1300">
              <a:solidFill>
                <a:schemeClr val="accen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nvSpPr>
        <p:spPr>
          <a:xfrm>
            <a:off x="463100" y="748850"/>
            <a:ext cx="4877400" cy="30840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FF0000"/>
              </a:buClr>
              <a:buSzPts val="1300"/>
              <a:buFont typeface="Lato"/>
              <a:buAutoNum type="arabicPeriod"/>
            </a:pPr>
            <a:r>
              <a:rPr b="1" lang="en" sz="1300">
                <a:solidFill>
                  <a:srgbClr val="FF0000"/>
                </a:solidFill>
                <a:latin typeface="Lato"/>
                <a:ea typeface="Lato"/>
                <a:cs typeface="Lato"/>
                <a:sym typeface="Lato"/>
              </a:rPr>
              <a:t>Visits to the Queen - </a:t>
            </a:r>
            <a:r>
              <a:rPr lang="en" sz="1300">
                <a:latin typeface="Lato"/>
                <a:ea typeface="Lato"/>
                <a:cs typeface="Lato"/>
                <a:sym typeface="Lato"/>
              </a:rPr>
              <a:t>Maori groups went to England to try to get the Queen to listen to their pleas for social justice. Chiefs had signed the Treaty of Waitangi with the Crown and they believed they had a personal relationship with the Queen. In Maori eyes the treaty had come before NZ got its own government in 1852; so it was the most important. But in Pakeha eyes, the British had given the job of looking after Maori to the NZ government. Maori groups who went to London did not get to see the Queen. For example in 1882 a group of Ngapuhi chiefs went to England to ask for a Maori Parliament to stop Pakeha ignoring the Treaty of Waitangi. Officials told them it was a matter for the NZ government, not the Queen. Even King Tawhiao, who led a party of chiefs to England in 1884 to get the Treaty of Waitangi honoured, did not get to see the Queen. </a:t>
            </a:r>
            <a:endParaRPr sz="1300">
              <a:latin typeface="Lato"/>
              <a:ea typeface="Lato"/>
              <a:cs typeface="Lato"/>
              <a:sym typeface="Lato"/>
            </a:endParaRPr>
          </a:p>
        </p:txBody>
      </p:sp>
      <p:sp>
        <p:nvSpPr>
          <p:cNvPr id="157" name="Google Shape;157;p26"/>
          <p:cNvSpPr txBox="1"/>
          <p:nvPr/>
        </p:nvSpPr>
        <p:spPr>
          <a:xfrm>
            <a:off x="6050025" y="748850"/>
            <a:ext cx="2315400" cy="153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FF00FF"/>
                </a:solidFill>
                <a:latin typeface="Lato"/>
                <a:ea typeface="Lato"/>
                <a:cs typeface="Lato"/>
                <a:sym typeface="Lato"/>
              </a:rPr>
              <a:t>2. Parliament -</a:t>
            </a:r>
            <a:r>
              <a:rPr lang="en" sz="1300">
                <a:latin typeface="Lato"/>
                <a:ea typeface="Lato"/>
                <a:cs typeface="Lato"/>
                <a:sym typeface="Lato"/>
              </a:rPr>
              <a:t> When Maori organised their own parliament at Waipatu in Hawkes Bay in 1892, it had no power because the NZ government refused to recognise it.</a:t>
            </a:r>
            <a:endParaRPr sz="1300">
              <a:latin typeface="Lato"/>
              <a:ea typeface="Lato"/>
              <a:cs typeface="Lato"/>
              <a:sym typeface="Lato"/>
            </a:endParaRPr>
          </a:p>
        </p:txBody>
      </p:sp>
      <p:sp>
        <p:nvSpPr>
          <p:cNvPr id="158" name="Google Shape;158;p26"/>
          <p:cNvSpPr txBox="1"/>
          <p:nvPr/>
        </p:nvSpPr>
        <p:spPr>
          <a:xfrm>
            <a:off x="6000750" y="2611175"/>
            <a:ext cx="2246700" cy="12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FF9900"/>
                </a:solidFill>
                <a:latin typeface="Lato"/>
                <a:ea typeface="Lato"/>
                <a:cs typeface="Lato"/>
                <a:sym typeface="Lato"/>
              </a:rPr>
              <a:t>3. Bill -</a:t>
            </a:r>
            <a:r>
              <a:rPr lang="en" sz="1300">
                <a:solidFill>
                  <a:schemeClr val="accent1"/>
                </a:solidFill>
                <a:latin typeface="Lato"/>
                <a:ea typeface="Lato"/>
                <a:cs typeface="Lato"/>
                <a:sym typeface="Lato"/>
              </a:rPr>
              <a:t> </a:t>
            </a:r>
            <a:r>
              <a:rPr lang="en" sz="1300">
                <a:latin typeface="Lato"/>
                <a:ea typeface="Lato"/>
                <a:cs typeface="Lato"/>
                <a:sym typeface="Lato"/>
              </a:rPr>
              <a:t>In 1894 Maori tried to introduce a Maori Rights Bill into Parliament so Maori could control their own lands and fishing; Pakeha members walked out.</a:t>
            </a:r>
            <a:endParaRPr sz="1300">
              <a:latin typeface="Lato"/>
              <a:ea typeface="Lato"/>
              <a:cs typeface="Lato"/>
              <a:sym typeface="Lato"/>
            </a:endParaRPr>
          </a:p>
        </p:txBody>
      </p:sp>
      <p:sp>
        <p:nvSpPr>
          <p:cNvPr id="159" name="Google Shape;159;p26"/>
          <p:cNvSpPr txBox="1"/>
          <p:nvPr/>
        </p:nvSpPr>
        <p:spPr>
          <a:xfrm>
            <a:off x="847400" y="4217275"/>
            <a:ext cx="7518000" cy="62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Lato"/>
                <a:ea typeface="Lato"/>
                <a:cs typeface="Lato"/>
                <a:sym typeface="Lato"/>
              </a:rPr>
              <a:t>4. Laws -</a:t>
            </a:r>
            <a:r>
              <a:rPr lang="en" sz="1300">
                <a:solidFill>
                  <a:schemeClr val="accent1"/>
                </a:solidFill>
                <a:latin typeface="Lato"/>
                <a:ea typeface="Lato"/>
                <a:cs typeface="Lato"/>
                <a:sym typeface="Lato"/>
              </a:rPr>
              <a:t> </a:t>
            </a:r>
            <a:r>
              <a:rPr lang="en" sz="1300">
                <a:latin typeface="Lato"/>
                <a:ea typeface="Lato"/>
                <a:cs typeface="Lato"/>
                <a:sym typeface="Lato"/>
              </a:rPr>
              <a:t>Government passed laws to make it easier for Pakeha to buy Maori land. An example was the law that set up a Native Land Court with judges sitting on it.</a:t>
            </a:r>
            <a:endParaRPr sz="1300">
              <a:latin typeface="Lato"/>
              <a:ea typeface="Lato"/>
              <a:cs typeface="Lato"/>
              <a:sym typeface="Lato"/>
            </a:endParaRPr>
          </a:p>
        </p:txBody>
      </p:sp>
      <p:sp>
        <p:nvSpPr>
          <p:cNvPr id="160" name="Google Shape;160;p26"/>
          <p:cNvSpPr txBox="1"/>
          <p:nvPr/>
        </p:nvSpPr>
        <p:spPr>
          <a:xfrm>
            <a:off x="157650" y="147800"/>
            <a:ext cx="8828700" cy="53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chemeClr val="accent5"/>
                </a:solidFill>
                <a:latin typeface="Lato"/>
                <a:ea typeface="Lato"/>
                <a:cs typeface="Lato"/>
                <a:sym typeface="Lato"/>
              </a:rPr>
              <a:t>Ways Maori looked for social justice after the NZ Wars and ways government reacted</a:t>
            </a:r>
            <a:endParaRPr b="1" sz="1800" u="sng">
              <a:solidFill>
                <a:schemeClr val="accent5"/>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