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5143500" cx="9144000"/>
  <p:notesSz cx="6858000" cy="9144000"/>
  <p:embeddedFontLst>
    <p:embeddedFont>
      <p:font typeface="Roboto"/>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regular.fntdata"/><Relationship Id="rId25" Type="http://schemas.openxmlformats.org/officeDocument/2006/relationships/slide" Target="slides/slide20.xml"/><Relationship Id="rId28" Type="http://schemas.openxmlformats.org/officeDocument/2006/relationships/font" Target="fonts/Roboto-italic.fntdata"/><Relationship Id="rId27" Type="http://schemas.openxmlformats.org/officeDocument/2006/relationships/font" Target="fonts/Roboto-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2bc84c009e1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2bc84c009e1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2bc84c009e1_0_1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2bc84c009e1_0_1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2bcfccc7fd7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2bcfccc7fd7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2bcfccc7fd7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2bcfccc7fd7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2bc84c009e1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2bc84c009e1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2bc84c009e1_0_1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2bc84c009e1_0_1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2bc84c009e1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2bc84c009e1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bc84c009e1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2bc84c009e1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2bc84c009e1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2bc84c009e1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2bc84c009e1_0_1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2bc84c009e1_0_1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2bc84c009e1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2bc84c009e1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2bf8cb961e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2bf8cb961e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bcfccc7fd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2bcfccc7fd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2bcfccc7fd7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2bcfccc7fd7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bc84c009e1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2bc84c009e1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2bc84c009e1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2bc84c009e1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2bc84c009e1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2bc84c009e1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2bc84c009e1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2bc84c009e1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bc84c009e1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bc84c009e1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hyperlink" Target="https://www.youtube.com/watch?v=0FGc1QZ5QuE" TargetMode="External"/><Relationship Id="rId4" Type="http://schemas.openxmlformats.org/officeDocument/2006/relationships/hyperlink" Target="https://www.youtube.com/watch?v=f_Auh61aN9Y" TargetMode="External"/><Relationship Id="rId5" Type="http://schemas.openxmlformats.org/officeDocument/2006/relationships/hyperlink" Target="https://www.youtube.com/watch?v=BYlqSNjbhNc"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 Id="rId3" Type="http://schemas.openxmlformats.org/officeDocument/2006/relationships/hyperlink" Target="http://www.youtube.com/watch?v=V1rRhls4yIw" TargetMode="Externa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www.youtube.com/watch?v=POVilJye_wc" TargetMode="Externa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www.youtube.com/watch?v=POVilJye_wc" TargetMode="Externa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hyperlink" Target="http://www.youtube.com/watch?v=D8PI2dZVoO4" TargetMode="External"/><Relationship Id="rId4" Type="http://schemas.openxmlformats.org/officeDocument/2006/relationships/image" Target="../media/image2.jpg"/><Relationship Id="rId5" Type="http://schemas.openxmlformats.org/officeDocument/2006/relationships/hyperlink" Target="https://www.youtube.com/watch?v=D8PI2dZVoO4"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3"/>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What is a text?</a:t>
            </a:r>
            <a:endParaRPr/>
          </a:p>
        </p:txBody>
      </p:sp>
      <p:sp>
        <p:nvSpPr>
          <p:cNvPr id="86" name="Google Shape;86;p13"/>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t>Part 3 - Images in Motion</a:t>
            </a:r>
            <a:endParaRPr/>
          </a:p>
        </p:txBody>
      </p:sp>
      <p:pic>
        <p:nvPicPr>
          <p:cNvPr id="87" name="Google Shape;87;p13"/>
          <p:cNvPicPr preferRelativeResize="0"/>
          <p:nvPr/>
        </p:nvPicPr>
        <p:blipFill rotWithShape="1">
          <a:blip r:embed="rId3">
            <a:alphaModFix/>
          </a:blip>
          <a:srcRect b="0" l="19801" r="0" t="2959"/>
          <a:stretch/>
        </p:blipFill>
        <p:spPr>
          <a:xfrm>
            <a:off x="4432326" y="495937"/>
            <a:ext cx="4529773" cy="365497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2"/>
          <p:cNvSpPr txBox="1"/>
          <p:nvPr>
            <p:ph type="title"/>
          </p:nvPr>
        </p:nvSpPr>
        <p:spPr>
          <a:xfrm>
            <a:off x="390200" y="499650"/>
            <a:ext cx="4181700" cy="41442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sz="4300"/>
              <a:t>Video Text 2</a:t>
            </a:r>
            <a:endParaRPr sz="4300"/>
          </a:p>
          <a:p>
            <a:pPr indent="0" lvl="0" marL="0" rtl="0" algn="l">
              <a:spcBef>
                <a:spcPts val="0"/>
              </a:spcBef>
              <a:spcAft>
                <a:spcPts val="0"/>
              </a:spcAft>
              <a:buNone/>
            </a:pPr>
            <a:r>
              <a:t/>
            </a:r>
            <a:endParaRPr sz="4300"/>
          </a:p>
          <a:p>
            <a:pPr indent="0" lvl="0" marL="0" rtl="0" algn="l">
              <a:spcBef>
                <a:spcPts val="0"/>
              </a:spcBef>
              <a:spcAft>
                <a:spcPts val="0"/>
              </a:spcAft>
              <a:buNone/>
            </a:pPr>
            <a:r>
              <a:rPr lang="en" sz="4300"/>
              <a:t>Public Safety Announcements</a:t>
            </a:r>
            <a:endParaRPr sz="4300"/>
          </a:p>
        </p:txBody>
      </p:sp>
      <p:sp>
        <p:nvSpPr>
          <p:cNvPr id="147" name="Google Shape;147;p22"/>
          <p:cNvSpPr txBox="1"/>
          <p:nvPr/>
        </p:nvSpPr>
        <p:spPr>
          <a:xfrm>
            <a:off x="5344500" y="3677300"/>
            <a:ext cx="3523500" cy="1185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700" u="sng">
                <a:solidFill>
                  <a:schemeClr val="dk1"/>
                </a:solidFill>
                <a:hlinkClick r:id="rId3">
                  <a:extLst>
                    <a:ext uri="{A12FA001-AC4F-418D-AE19-62706E023703}">
                      <ahyp:hlinkClr val="tx"/>
                    </a:ext>
                  </a:extLst>
                </a:hlinkClick>
              </a:rPr>
              <a:t>https://www.youtube.com/watch?v=0FGc1QZ5QuE</a:t>
            </a:r>
            <a:endParaRPr sz="1700">
              <a:solidFill>
                <a:schemeClr val="dk1"/>
              </a:solidFill>
            </a:endParaRPr>
          </a:p>
          <a:p>
            <a:pPr indent="0" lvl="0" marL="0" rtl="0" algn="l">
              <a:spcBef>
                <a:spcPts val="0"/>
              </a:spcBef>
              <a:spcAft>
                <a:spcPts val="0"/>
              </a:spcAft>
              <a:buNone/>
            </a:pPr>
            <a:r>
              <a:t/>
            </a:r>
            <a:endParaRPr/>
          </a:p>
          <a:p>
            <a:pPr indent="0" lvl="0" marL="0" rtl="0" algn="l">
              <a:spcBef>
                <a:spcPts val="0"/>
              </a:spcBef>
              <a:spcAft>
                <a:spcPts val="0"/>
              </a:spcAft>
              <a:buNone/>
            </a:pPr>
            <a:r>
              <a:rPr b="1" lang="en" sz="1700"/>
              <a:t>3. </a:t>
            </a:r>
            <a:r>
              <a:rPr b="1" lang="en" sz="1700"/>
              <a:t>Speed of Fire</a:t>
            </a:r>
            <a:endParaRPr b="1" sz="1700"/>
          </a:p>
        </p:txBody>
      </p:sp>
      <p:sp>
        <p:nvSpPr>
          <p:cNvPr id="148" name="Google Shape;148;p22"/>
          <p:cNvSpPr txBox="1"/>
          <p:nvPr/>
        </p:nvSpPr>
        <p:spPr>
          <a:xfrm>
            <a:off x="5379975" y="2293875"/>
            <a:ext cx="3358200" cy="1185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u="sng">
                <a:solidFill>
                  <a:schemeClr val="dk1"/>
                </a:solidFill>
                <a:latin typeface="Roboto"/>
                <a:ea typeface="Roboto"/>
                <a:cs typeface="Roboto"/>
                <a:sym typeface="Roboto"/>
                <a:hlinkClick r:id="rId4">
                  <a:extLst>
                    <a:ext uri="{A12FA001-AC4F-418D-AE19-62706E023703}">
                      <ahyp:hlinkClr val="tx"/>
                    </a:ext>
                  </a:extLst>
                </a:hlinkClick>
              </a:rPr>
              <a:t>https://www.youtube.com/watch?v=f_Auh61aN9Y</a:t>
            </a:r>
            <a:endParaRPr sz="1800">
              <a:solidFill>
                <a:schemeClr val="dk1"/>
              </a:solidFill>
              <a:latin typeface="Roboto"/>
              <a:ea typeface="Roboto"/>
              <a:cs typeface="Roboto"/>
              <a:sym typeface="Roboto"/>
            </a:endParaRPr>
          </a:p>
          <a:p>
            <a:pPr indent="0" lvl="0" marL="0" rtl="0" algn="l">
              <a:spcBef>
                <a:spcPts val="0"/>
              </a:spcBef>
              <a:spcAft>
                <a:spcPts val="0"/>
              </a:spcAft>
              <a:buNone/>
            </a:pPr>
            <a:r>
              <a:t/>
            </a:r>
            <a:endParaRPr sz="1800">
              <a:solidFill>
                <a:schemeClr val="dk2"/>
              </a:solidFill>
              <a:latin typeface="Roboto"/>
              <a:ea typeface="Roboto"/>
              <a:cs typeface="Roboto"/>
              <a:sym typeface="Roboto"/>
            </a:endParaRPr>
          </a:p>
          <a:p>
            <a:pPr indent="0" lvl="0" marL="0" rtl="0" algn="l">
              <a:spcBef>
                <a:spcPts val="0"/>
              </a:spcBef>
              <a:spcAft>
                <a:spcPts val="0"/>
              </a:spcAft>
              <a:buNone/>
            </a:pPr>
            <a:r>
              <a:rPr b="1" lang="en" sz="1800">
                <a:latin typeface="Roboto"/>
                <a:ea typeface="Roboto"/>
                <a:cs typeface="Roboto"/>
                <a:sym typeface="Roboto"/>
              </a:rPr>
              <a:t>2. Secondhand Smoke</a:t>
            </a:r>
            <a:endParaRPr b="1" sz="1800">
              <a:latin typeface="Roboto"/>
              <a:ea typeface="Roboto"/>
              <a:cs typeface="Roboto"/>
              <a:sym typeface="Roboto"/>
            </a:endParaRPr>
          </a:p>
          <a:p>
            <a:pPr indent="0" lvl="0" marL="0" rtl="0" algn="l">
              <a:spcBef>
                <a:spcPts val="0"/>
              </a:spcBef>
              <a:spcAft>
                <a:spcPts val="0"/>
              </a:spcAft>
              <a:buNone/>
            </a:pPr>
            <a:r>
              <a:t/>
            </a:r>
            <a:endParaRPr sz="1800">
              <a:solidFill>
                <a:schemeClr val="dk2"/>
              </a:solidFill>
              <a:latin typeface="Roboto"/>
              <a:ea typeface="Roboto"/>
              <a:cs typeface="Roboto"/>
              <a:sym typeface="Roboto"/>
            </a:endParaRPr>
          </a:p>
          <a:p>
            <a:pPr indent="0" lvl="0" marL="0" rtl="0" algn="l">
              <a:spcBef>
                <a:spcPts val="0"/>
              </a:spcBef>
              <a:spcAft>
                <a:spcPts val="0"/>
              </a:spcAft>
              <a:buNone/>
            </a:pPr>
            <a:r>
              <a:t/>
            </a:r>
            <a:endParaRPr sz="1800">
              <a:solidFill>
                <a:schemeClr val="dk2"/>
              </a:solidFill>
              <a:latin typeface="Roboto"/>
              <a:ea typeface="Roboto"/>
              <a:cs typeface="Roboto"/>
              <a:sym typeface="Roboto"/>
            </a:endParaRPr>
          </a:p>
        </p:txBody>
      </p:sp>
      <p:sp>
        <p:nvSpPr>
          <p:cNvPr id="149" name="Google Shape;149;p22"/>
          <p:cNvSpPr txBox="1"/>
          <p:nvPr/>
        </p:nvSpPr>
        <p:spPr>
          <a:xfrm>
            <a:off x="5427275" y="662150"/>
            <a:ext cx="3594600" cy="1433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u="sng">
                <a:solidFill>
                  <a:schemeClr val="dk1"/>
                </a:solidFill>
                <a:latin typeface="Roboto"/>
                <a:ea typeface="Roboto"/>
                <a:cs typeface="Roboto"/>
                <a:sym typeface="Roboto"/>
                <a:hlinkClick r:id="rId5">
                  <a:extLst>
                    <a:ext uri="{A12FA001-AC4F-418D-AE19-62706E023703}">
                      <ahyp:hlinkClr val="tx"/>
                    </a:ext>
                  </a:extLst>
                </a:hlinkClick>
              </a:rPr>
              <a:t>https://www.youtube.com/watch?v=BYlqSNjbhNc</a:t>
            </a:r>
            <a:endParaRPr sz="1800">
              <a:solidFill>
                <a:schemeClr val="dk1"/>
              </a:solidFill>
              <a:latin typeface="Roboto"/>
              <a:ea typeface="Roboto"/>
              <a:cs typeface="Roboto"/>
              <a:sym typeface="Roboto"/>
            </a:endParaRPr>
          </a:p>
          <a:p>
            <a:pPr indent="0" lvl="0" marL="0" rtl="0" algn="l">
              <a:spcBef>
                <a:spcPts val="0"/>
              </a:spcBef>
              <a:spcAft>
                <a:spcPts val="0"/>
              </a:spcAft>
              <a:buNone/>
            </a:pPr>
            <a:r>
              <a:t/>
            </a:r>
            <a:endParaRPr sz="1800">
              <a:solidFill>
                <a:schemeClr val="dk2"/>
              </a:solidFill>
              <a:latin typeface="Roboto"/>
              <a:ea typeface="Roboto"/>
              <a:cs typeface="Roboto"/>
              <a:sym typeface="Roboto"/>
            </a:endParaRPr>
          </a:p>
          <a:p>
            <a:pPr indent="0" lvl="0" marL="0" rtl="0" algn="l">
              <a:spcBef>
                <a:spcPts val="0"/>
              </a:spcBef>
              <a:spcAft>
                <a:spcPts val="0"/>
              </a:spcAft>
              <a:buNone/>
            </a:pPr>
            <a:r>
              <a:rPr b="1" lang="en" sz="1800">
                <a:latin typeface="Roboto"/>
                <a:ea typeface="Roboto"/>
                <a:cs typeface="Roboto"/>
                <a:sym typeface="Roboto"/>
              </a:rPr>
              <a:t>1. </a:t>
            </a:r>
            <a:r>
              <a:rPr b="1" lang="en" sz="1800">
                <a:latin typeface="Roboto"/>
                <a:ea typeface="Roboto"/>
                <a:cs typeface="Roboto"/>
                <a:sym typeface="Roboto"/>
              </a:rPr>
              <a:t>This is Your Brain on Drugs</a:t>
            </a:r>
            <a:endParaRPr b="1" sz="1800">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3"/>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Visual Text 2: ‘This is Your Brain on Drugs’</a:t>
            </a:r>
            <a:endParaRPr/>
          </a:p>
        </p:txBody>
      </p:sp>
      <p:sp>
        <p:nvSpPr>
          <p:cNvPr id="155" name="Google Shape;155;p23"/>
          <p:cNvSpPr txBox="1"/>
          <p:nvPr>
            <p:ph idx="1" type="body"/>
          </p:nvPr>
        </p:nvSpPr>
        <p:spPr>
          <a:xfrm>
            <a:off x="82775" y="1229875"/>
            <a:ext cx="9061200" cy="3339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AutoNum type="arabicPeriod"/>
            </a:pPr>
            <a:r>
              <a:rPr b="1" lang="en"/>
              <a:t>What is the message/goal of this video? What is a Public Service Announcement?</a:t>
            </a:r>
            <a:endParaRPr b="1"/>
          </a:p>
          <a:p>
            <a:pPr indent="0" lvl="0" marL="0" rtl="0" algn="l">
              <a:spcBef>
                <a:spcPts val="1200"/>
              </a:spcBef>
              <a:spcAft>
                <a:spcPts val="0"/>
              </a:spcAft>
              <a:buNone/>
            </a:pPr>
            <a:r>
              <a:rPr lang="en"/>
              <a:t>Answer: </a:t>
            </a:r>
            <a:endParaRPr/>
          </a:p>
          <a:p>
            <a:pPr indent="-342900" lvl="0" marL="457200" rtl="0" algn="l">
              <a:spcBef>
                <a:spcPts val="1200"/>
              </a:spcBef>
              <a:spcAft>
                <a:spcPts val="0"/>
              </a:spcAft>
              <a:buSzPts val="1800"/>
              <a:buAutoNum type="arabicPeriod"/>
            </a:pPr>
            <a:r>
              <a:rPr b="1" lang="en"/>
              <a:t>What were some stylistic choices in this video? (How did it grab your attention)</a:t>
            </a:r>
            <a:endParaRPr b="1"/>
          </a:p>
          <a:p>
            <a:pPr indent="0" lvl="0" marL="0" rtl="0" algn="l">
              <a:spcBef>
                <a:spcPts val="1200"/>
              </a:spcBef>
              <a:spcAft>
                <a:spcPts val="0"/>
              </a:spcAft>
              <a:buNone/>
            </a:pPr>
            <a:r>
              <a:rPr lang="en"/>
              <a:t>Answer:</a:t>
            </a:r>
            <a:endParaRPr/>
          </a:p>
          <a:p>
            <a:pPr indent="-342900" lvl="0" marL="457200" rtl="0" algn="l">
              <a:spcBef>
                <a:spcPts val="1200"/>
              </a:spcBef>
              <a:spcAft>
                <a:spcPts val="0"/>
              </a:spcAft>
              <a:buSzPts val="1800"/>
              <a:buAutoNum type="arabicPeriod"/>
            </a:pPr>
            <a:r>
              <a:rPr b="1" lang="en"/>
              <a:t>When was this video made? Do you think this video was effective at the time? If yes, why?</a:t>
            </a:r>
            <a:endParaRPr b="1"/>
          </a:p>
          <a:p>
            <a:pPr indent="0" lvl="0" marL="0" rtl="0" algn="l">
              <a:spcBef>
                <a:spcPts val="1200"/>
              </a:spcBef>
              <a:spcAft>
                <a:spcPts val="1200"/>
              </a:spcAft>
              <a:buNone/>
            </a:pPr>
            <a:r>
              <a:rPr lang="en"/>
              <a:t>Answer:</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4"/>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Visual Text 2: ‘Secondhand Smoking’</a:t>
            </a:r>
            <a:endParaRPr/>
          </a:p>
        </p:txBody>
      </p:sp>
      <p:sp>
        <p:nvSpPr>
          <p:cNvPr id="161" name="Google Shape;161;p24"/>
          <p:cNvSpPr txBox="1"/>
          <p:nvPr>
            <p:ph idx="1" type="body"/>
          </p:nvPr>
        </p:nvSpPr>
        <p:spPr>
          <a:xfrm>
            <a:off x="82775" y="1017800"/>
            <a:ext cx="9061200" cy="3551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AutoNum type="arabicPeriod"/>
            </a:pPr>
            <a:r>
              <a:rPr b="1" lang="en"/>
              <a:t>What is the change in </a:t>
            </a:r>
            <a:r>
              <a:rPr b="1" lang="en" u="sng"/>
              <a:t>tone</a:t>
            </a:r>
            <a:r>
              <a:rPr b="1" lang="en"/>
              <a:t> in this video compared to the cigarette smoking poster we saw in the last slideshow?</a:t>
            </a:r>
            <a:endParaRPr b="1"/>
          </a:p>
          <a:p>
            <a:pPr indent="0" lvl="0" marL="0" rtl="0" algn="l">
              <a:spcBef>
                <a:spcPts val="1200"/>
              </a:spcBef>
              <a:spcAft>
                <a:spcPts val="0"/>
              </a:spcAft>
              <a:buNone/>
            </a:pPr>
            <a:r>
              <a:rPr lang="en"/>
              <a:t>Answer: </a:t>
            </a:r>
            <a:endParaRPr/>
          </a:p>
          <a:p>
            <a:pPr indent="-342900" lvl="0" marL="457200" rtl="0" algn="l">
              <a:spcBef>
                <a:spcPts val="1200"/>
              </a:spcBef>
              <a:spcAft>
                <a:spcPts val="0"/>
              </a:spcAft>
              <a:buSzPts val="1800"/>
              <a:buAutoNum type="arabicPeriod"/>
            </a:pPr>
            <a:r>
              <a:rPr b="1" lang="en"/>
              <a:t>What is the ‘punchline’ of this PSA?</a:t>
            </a:r>
            <a:endParaRPr b="1"/>
          </a:p>
          <a:p>
            <a:pPr indent="0" lvl="0" marL="0" rtl="0" algn="l">
              <a:spcBef>
                <a:spcPts val="1200"/>
              </a:spcBef>
              <a:spcAft>
                <a:spcPts val="0"/>
              </a:spcAft>
              <a:buNone/>
            </a:pPr>
            <a:r>
              <a:rPr lang="en"/>
              <a:t>Answer:</a:t>
            </a:r>
            <a:endParaRPr/>
          </a:p>
          <a:p>
            <a:pPr indent="-342900" lvl="0" marL="457200" rtl="0" algn="l">
              <a:spcBef>
                <a:spcPts val="1200"/>
              </a:spcBef>
              <a:spcAft>
                <a:spcPts val="0"/>
              </a:spcAft>
              <a:buSzPts val="1800"/>
              <a:buAutoNum type="arabicPeriod"/>
            </a:pPr>
            <a:r>
              <a:rPr b="1" lang="en"/>
              <a:t>What are some choices the video made in order to try stick with you?</a:t>
            </a:r>
            <a:endParaRPr b="1"/>
          </a:p>
          <a:p>
            <a:pPr indent="0" lvl="0" marL="0" rtl="0" algn="l">
              <a:spcBef>
                <a:spcPts val="1200"/>
              </a:spcBef>
              <a:spcAft>
                <a:spcPts val="1200"/>
              </a:spcAft>
              <a:buNone/>
            </a:pPr>
            <a:r>
              <a:rPr lang="en"/>
              <a:t>Answer:</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5"/>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Visual Text 2: ‘Speed of Fire”</a:t>
            </a:r>
            <a:endParaRPr/>
          </a:p>
        </p:txBody>
      </p:sp>
      <p:sp>
        <p:nvSpPr>
          <p:cNvPr id="167" name="Google Shape;167;p25"/>
          <p:cNvSpPr txBox="1"/>
          <p:nvPr>
            <p:ph idx="1" type="body"/>
          </p:nvPr>
        </p:nvSpPr>
        <p:spPr>
          <a:xfrm>
            <a:off x="82775" y="1229875"/>
            <a:ext cx="9061200" cy="3339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AutoNum type="arabicPeriod"/>
            </a:pPr>
            <a:r>
              <a:rPr b="1" lang="en"/>
              <a:t>Who made this video, and why?</a:t>
            </a:r>
            <a:endParaRPr b="1"/>
          </a:p>
          <a:p>
            <a:pPr indent="0" lvl="0" marL="0" rtl="0" algn="l">
              <a:spcBef>
                <a:spcPts val="1200"/>
              </a:spcBef>
              <a:spcAft>
                <a:spcPts val="0"/>
              </a:spcAft>
              <a:buNone/>
            </a:pPr>
            <a:r>
              <a:rPr lang="en"/>
              <a:t>Answer: </a:t>
            </a:r>
            <a:endParaRPr/>
          </a:p>
          <a:p>
            <a:pPr indent="-342900" lvl="0" marL="457200" rtl="0" algn="l">
              <a:spcBef>
                <a:spcPts val="1200"/>
              </a:spcBef>
              <a:spcAft>
                <a:spcPts val="0"/>
              </a:spcAft>
              <a:buSzPts val="1800"/>
              <a:buAutoNum type="arabicPeriod"/>
            </a:pPr>
            <a:r>
              <a:rPr b="1" lang="en"/>
              <a:t>What is the emotion they’re trying to get you to feel? How do they do so?</a:t>
            </a:r>
            <a:endParaRPr b="1"/>
          </a:p>
          <a:p>
            <a:pPr indent="0" lvl="0" marL="0" rtl="0" algn="l">
              <a:spcBef>
                <a:spcPts val="1200"/>
              </a:spcBef>
              <a:spcAft>
                <a:spcPts val="0"/>
              </a:spcAft>
              <a:buNone/>
            </a:pPr>
            <a:r>
              <a:rPr lang="en"/>
              <a:t>Answer:</a:t>
            </a:r>
            <a:endParaRPr/>
          </a:p>
          <a:p>
            <a:pPr indent="-342900" lvl="0" marL="457200" rtl="0" algn="l">
              <a:spcBef>
                <a:spcPts val="1200"/>
              </a:spcBef>
              <a:spcAft>
                <a:spcPts val="0"/>
              </a:spcAft>
              <a:buSzPts val="1800"/>
              <a:buAutoNum type="arabicPeriod"/>
            </a:pPr>
            <a:r>
              <a:rPr b="1" lang="en"/>
              <a:t>What strong colours are present in the video?</a:t>
            </a:r>
            <a:endParaRPr b="1"/>
          </a:p>
          <a:p>
            <a:pPr indent="0" lvl="0" marL="0" rtl="0" algn="l">
              <a:spcBef>
                <a:spcPts val="1200"/>
              </a:spcBef>
              <a:spcAft>
                <a:spcPts val="1200"/>
              </a:spcAft>
              <a:buNone/>
            </a:pPr>
            <a:r>
              <a:rPr lang="en"/>
              <a:t>Answer:</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6"/>
          <p:cNvSpPr txBox="1"/>
          <p:nvPr>
            <p:ph type="title"/>
          </p:nvPr>
        </p:nvSpPr>
        <p:spPr>
          <a:xfrm>
            <a:off x="532075" y="260125"/>
            <a:ext cx="8265000" cy="1371600"/>
          </a:xfrm>
          <a:prstGeom prst="rect">
            <a:avLst/>
          </a:prstGeom>
        </p:spPr>
        <p:txBody>
          <a:bodyPr anchorCtr="0" anchor="ctr" bIns="91425" lIns="91425" spcFirstLastPara="1" rIns="91425" wrap="square" tIns="91425">
            <a:normAutofit fontScale="90000"/>
          </a:bodyPr>
          <a:lstStyle/>
          <a:p>
            <a:pPr indent="0" lvl="0" marL="0" rtl="0" algn="l">
              <a:spcBef>
                <a:spcPts val="0"/>
              </a:spcBef>
              <a:spcAft>
                <a:spcPts val="0"/>
              </a:spcAft>
              <a:buNone/>
            </a:pPr>
            <a:r>
              <a:rPr lang="en" sz="4000"/>
              <a:t>Visual Text 3 - </a:t>
            </a:r>
            <a:r>
              <a:rPr lang="en" sz="4000"/>
              <a:t>Māori Hangi/Reception</a:t>
            </a:r>
            <a:endParaRPr sz="4000"/>
          </a:p>
          <a:p>
            <a:pPr indent="0" lvl="0" marL="0" rtl="0" algn="l">
              <a:spcBef>
                <a:spcPts val="0"/>
              </a:spcBef>
              <a:spcAft>
                <a:spcPts val="0"/>
              </a:spcAft>
              <a:buNone/>
            </a:pPr>
            <a:r>
              <a:t/>
            </a:r>
            <a:endParaRPr sz="4000"/>
          </a:p>
          <a:p>
            <a:pPr indent="0" lvl="0" marL="0" rtl="0" algn="l">
              <a:spcBef>
                <a:spcPts val="0"/>
              </a:spcBef>
              <a:spcAft>
                <a:spcPts val="0"/>
              </a:spcAft>
              <a:buNone/>
            </a:pPr>
            <a:r>
              <a:t/>
            </a:r>
            <a:endParaRPr sz="4000"/>
          </a:p>
        </p:txBody>
      </p:sp>
      <p:pic>
        <p:nvPicPr>
          <p:cNvPr descr="Experience the traditions of the Maori including a hangi dinner and performance from Rotorua. Book your Rotorua cultural experiences here: https://bit.ly/3hCQ5zL&#10;Find other Rotorua tours and activities here: https://bit.ly/2S7NUtg&#10;&#10;The Maori are an essential part of New Zealand's culture, and on this tour, you'll immerse yourself in their history. After a short drive from Rotorua, you and your fellow guests will experience a welcome ceremony called the powhiri. Explore the different re-enactments and activities throughout Tamaki Maori Village before enjoying the haka song and dance. To complete the evening, delight in a hangi feast consisting of vegetables and slow-cooked meat roasted underground.&#10;&#10;Watch our videos for travel inspiration. Subscribe to our channel: http://bit.ly/Subscribe-to-Viator &#10;&#10;Find and Book Over 350,000 Things to Do on Viator, a Tripadvisor Company! &#10;Our team of travel insiders are experts in finding the best things to do everywhere we travel.&#10;&#10;Book your travel activities today at https://www.viator.com/book &#10;&#10;Connect with us!&#10;Instagram: https://www.instagram.com/viatortravel &#10;Facebook:  https://www.facebook.com/viatortravel&#10;TikTok: https://vm.tiktok.com/ZMRkMbqgE &#10;Twitter: https://twitter.com/ViatorTravel  &#10;Pinterest: https://www.pinterest.com/viatortravel &#10;&#10;Check out the playlists below of things to do around the world:&#10;Paris - https://www.youtube.com/watch?v=I6B9eRftggo&amp;list=PLCFBAACF6B88F832F&#10;Italy - https://www.youtube.com/watch?v=eQsWZ9d8StU&amp;index=1&amp;list=PLAE598921784DB89E&#10;Las Vegas - https://www.youtube.com/watch?v=bWdyHpAep4o&amp;list=PLC2911B29B02CEFE0&#10;New York City - https://www.youtube.com/watch?v=62LH_lRbauI&amp;list=PL158305B7A7DDD19F&#10;London - https://www.youtube.com/watch?v=RMBVUWQxW2w&amp;list=PLEFA78CD9B64B3CB9&#10;Amsterdam - https://www.youtube.com/watch?v=-PXsiHR1ccE&amp;list=PLFB8836E624055520&#10;Barcelona - https://www.youtube.com/watch?v=8ywlJaZhA7Y&amp;list=PLE44D5E9AB38DFDFC&#10;San Francisco - https://www.youtube.com/watch?v=pQT-kGSymmk&amp;list=PL278FC212797BF831&#10;Tokyo - https://www.youtube.com/watch?v=55_ooo216ko&amp;list=PLXq_DuePH3PleD_dx1L3UtiUElPDCxb8y&#10;Australia -  https://www.youtube.com/watch?v=o7BmYZyBdiM&amp;list=PL967A75D81B7C2616&amp;index=1&#10;Dubai - https://www.youtube.com/watch?v=74uactVi-VY&amp;index=1&amp;list=PLXq_DuePH3PkyqzpC1UNUcvydlP4aDIKS&#10;Iceland - https://www.youtube.com/watch?v=MEWKKRzx0c0&amp;index=1&amp;t=1s&amp;list=PLXq_DuePH3Pk5OnYe8BJKnaGgA3bzgSfj&#10;Hawaii - https://www.youtube.com/watch?v=bKrym5zuOag&amp;list=PL515E6387154E9E2B&amp;index=1&#10;Cancun - https://www.youtube.com/watch?v=PAtkf8ETfYE&amp;list=PLXq_DuePH3PlbkefBTjeMlpIsXVPlXlnh&amp;index=1&amp;t=16s&#10;Seattle -  https://www.youtube.com/watch?v=LfAkCTlC2F0&amp;index=1&amp;list=PLXq_DuePH3Pk0NfbyY3D9AsOUyCqqrx8r&#10;&#10;Plus video playlists for 50+ top Viator destinations! https://www.youtube.com/user/ViatorTravel/playlists?view=1&amp;sort=dd&#10;&#10;#Rotorua #MaoriDinner #Thingstodo #ViatorTravel" id="173" name="Google Shape;173;p26" title="Maori Hangi Dinner and Performance from Rotorua">
            <a:hlinkClick r:id="rId3"/>
          </p:cNvPr>
          <p:cNvPicPr preferRelativeResize="0"/>
          <p:nvPr/>
        </p:nvPicPr>
        <p:blipFill>
          <a:blip r:embed="rId4">
            <a:alphaModFix/>
          </a:blip>
          <a:stretch>
            <a:fillRect/>
          </a:stretch>
        </p:blipFill>
        <p:spPr>
          <a:xfrm>
            <a:off x="1113675" y="981400"/>
            <a:ext cx="6713900" cy="37765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1000"/>
                                        <p:tgtEl>
                                          <p:spTgt spid="1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Visual Text 3</a:t>
            </a:r>
            <a:endParaRPr/>
          </a:p>
        </p:txBody>
      </p:sp>
      <p:sp>
        <p:nvSpPr>
          <p:cNvPr id="179" name="Google Shape;179;p27"/>
          <p:cNvSpPr txBox="1"/>
          <p:nvPr>
            <p:ph idx="1" type="body"/>
          </p:nvPr>
        </p:nvSpPr>
        <p:spPr>
          <a:xfrm>
            <a:off x="311700" y="1229875"/>
            <a:ext cx="8520600" cy="33390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AutoNum type="arabicPeriod"/>
            </a:pPr>
            <a:r>
              <a:rPr b="1" lang="en"/>
              <a:t>Look at the channel, the woman centred in the video. Who is she speaking to? </a:t>
            </a:r>
            <a:r>
              <a:rPr b="1" lang="en"/>
              <a:t>Who is the target audience for this video?</a:t>
            </a:r>
            <a:endParaRPr b="1"/>
          </a:p>
          <a:p>
            <a:pPr indent="0" lvl="0" marL="0" rtl="0" algn="l">
              <a:spcBef>
                <a:spcPts val="1200"/>
              </a:spcBef>
              <a:spcAft>
                <a:spcPts val="0"/>
              </a:spcAft>
              <a:buNone/>
            </a:pPr>
            <a:r>
              <a:rPr lang="en"/>
              <a:t>Answer: </a:t>
            </a:r>
            <a:endParaRPr/>
          </a:p>
          <a:p>
            <a:pPr indent="-342900" lvl="0" marL="457200" rtl="0" algn="l">
              <a:spcBef>
                <a:spcPts val="1200"/>
              </a:spcBef>
              <a:spcAft>
                <a:spcPts val="0"/>
              </a:spcAft>
              <a:buSzPts val="1800"/>
              <a:buAutoNum type="arabicPeriod"/>
            </a:pPr>
            <a:r>
              <a:rPr b="1" lang="en"/>
              <a:t>What is the video showing? What is taking place? Where is it taking place?</a:t>
            </a:r>
            <a:endParaRPr b="1"/>
          </a:p>
          <a:p>
            <a:pPr indent="0" lvl="0" marL="0" rtl="0" algn="l">
              <a:spcBef>
                <a:spcPts val="1200"/>
              </a:spcBef>
              <a:spcAft>
                <a:spcPts val="0"/>
              </a:spcAft>
              <a:buNone/>
            </a:pPr>
            <a:r>
              <a:rPr lang="en"/>
              <a:t>Answer:</a:t>
            </a:r>
            <a:endParaRPr/>
          </a:p>
          <a:p>
            <a:pPr indent="-342900" lvl="0" marL="457200" rtl="0" algn="l">
              <a:spcBef>
                <a:spcPts val="1200"/>
              </a:spcBef>
              <a:spcAft>
                <a:spcPts val="0"/>
              </a:spcAft>
              <a:buSzPts val="1800"/>
              <a:buAutoNum type="arabicPeriod"/>
            </a:pPr>
            <a:r>
              <a:rPr b="1" lang="en"/>
              <a:t>What is the style of video? Is it a regular movie, an interview, a documentary? Explain your choice.</a:t>
            </a:r>
            <a:endParaRPr b="1"/>
          </a:p>
          <a:p>
            <a:pPr indent="0" lvl="0" marL="0" rtl="0" algn="l">
              <a:spcBef>
                <a:spcPts val="1200"/>
              </a:spcBef>
              <a:spcAft>
                <a:spcPts val="1200"/>
              </a:spcAft>
              <a:buNone/>
            </a:pPr>
            <a:r>
              <a:rPr lang="en"/>
              <a:t>Answer:</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8"/>
          <p:cNvSpPr txBox="1"/>
          <p:nvPr>
            <p:ph type="title"/>
          </p:nvPr>
        </p:nvSpPr>
        <p:spPr>
          <a:xfrm>
            <a:off x="490250" y="526350"/>
            <a:ext cx="6765600" cy="36120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sz="3200"/>
              <a:t>Video Text 4:</a:t>
            </a:r>
            <a:endParaRPr sz="3200"/>
          </a:p>
          <a:p>
            <a:pPr indent="0" lvl="0" marL="0" rtl="0" algn="l">
              <a:spcBef>
                <a:spcPts val="0"/>
              </a:spcBef>
              <a:spcAft>
                <a:spcPts val="0"/>
              </a:spcAft>
              <a:buNone/>
            </a:pPr>
            <a:r>
              <a:t/>
            </a:r>
            <a:endParaRPr sz="3200"/>
          </a:p>
          <a:p>
            <a:pPr indent="0" lvl="0" marL="0" rtl="0" algn="l">
              <a:spcBef>
                <a:spcPts val="0"/>
              </a:spcBef>
              <a:spcAft>
                <a:spcPts val="0"/>
              </a:spcAft>
              <a:buNone/>
            </a:pPr>
            <a:r>
              <a:rPr lang="en" sz="3200"/>
              <a:t>Pick one of the Public Safety Announcements to answer in more detail on the next slide</a:t>
            </a:r>
            <a:br>
              <a:rPr lang="en" sz="3200"/>
            </a:br>
            <a:br>
              <a:rPr lang="en" sz="3200"/>
            </a:br>
            <a:endParaRPr sz="32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9"/>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Video Text 4 - Answer using the list from before</a:t>
            </a:r>
            <a:endParaRPr/>
          </a:p>
        </p:txBody>
      </p:sp>
      <p:sp>
        <p:nvSpPr>
          <p:cNvPr id="190" name="Google Shape;190;p29"/>
          <p:cNvSpPr txBox="1"/>
          <p:nvPr>
            <p:ph idx="1" type="body"/>
          </p:nvPr>
        </p:nvSpPr>
        <p:spPr>
          <a:xfrm>
            <a:off x="311700" y="1229875"/>
            <a:ext cx="88323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Context:</a:t>
            </a:r>
            <a:r>
              <a:rPr lang="en"/>
              <a:t> Where would you see this video?</a:t>
            </a:r>
            <a:endParaRPr/>
          </a:p>
          <a:p>
            <a:pPr indent="0" lvl="0" marL="0" rtl="0" algn="l">
              <a:spcBef>
                <a:spcPts val="1200"/>
              </a:spcBef>
              <a:spcAft>
                <a:spcPts val="0"/>
              </a:spcAft>
              <a:buNone/>
            </a:pPr>
            <a:r>
              <a:rPr b="1" lang="en"/>
              <a:t>Audience:</a:t>
            </a:r>
            <a:r>
              <a:rPr lang="en"/>
              <a:t> Who is the target audience?</a:t>
            </a:r>
            <a:endParaRPr/>
          </a:p>
          <a:p>
            <a:pPr indent="0" lvl="0" marL="0" rtl="0" algn="l">
              <a:spcBef>
                <a:spcPts val="1200"/>
              </a:spcBef>
              <a:spcAft>
                <a:spcPts val="0"/>
              </a:spcAft>
              <a:buNone/>
            </a:pPr>
            <a:r>
              <a:rPr b="1" lang="en"/>
              <a:t>Imagery/Symbols: </a:t>
            </a:r>
            <a:r>
              <a:rPr lang="en"/>
              <a:t>What being depicted on the video? Any easily identifiable symbols or interesting imagery/interesting choices made by the director?</a:t>
            </a:r>
            <a:endParaRPr/>
          </a:p>
          <a:p>
            <a:pPr indent="0" lvl="0" marL="0" rtl="0" algn="l">
              <a:spcBef>
                <a:spcPts val="1200"/>
              </a:spcBef>
              <a:spcAft>
                <a:spcPts val="0"/>
              </a:spcAft>
              <a:buNone/>
            </a:pPr>
            <a:r>
              <a:rPr b="1" lang="en"/>
              <a:t>Colours:</a:t>
            </a:r>
            <a:r>
              <a:rPr lang="en"/>
              <a:t> What stands out? </a:t>
            </a:r>
            <a:endParaRPr/>
          </a:p>
          <a:p>
            <a:pPr indent="0" lvl="0" marL="0" rtl="0" algn="l">
              <a:spcBef>
                <a:spcPts val="1200"/>
              </a:spcBef>
              <a:spcAft>
                <a:spcPts val="1200"/>
              </a:spcAft>
              <a:buNone/>
            </a:pPr>
            <a:r>
              <a:rPr b="1" lang="en"/>
              <a:t>Message: </a:t>
            </a:r>
            <a:r>
              <a:rPr lang="en" u="sng"/>
              <a:t>What is the intended message of this video? What do you need to know?</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0"/>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Visual Text 4 - Answer here</a:t>
            </a:r>
            <a:endParaRPr/>
          </a:p>
        </p:txBody>
      </p:sp>
      <p:sp>
        <p:nvSpPr>
          <p:cNvPr id="196" name="Google Shape;196;p30"/>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Context:</a:t>
            </a:r>
            <a:r>
              <a:rPr lang="en"/>
              <a:t> </a:t>
            </a:r>
            <a:endParaRPr/>
          </a:p>
          <a:p>
            <a:pPr indent="0" lvl="0" marL="0" rtl="0" algn="l">
              <a:spcBef>
                <a:spcPts val="1200"/>
              </a:spcBef>
              <a:spcAft>
                <a:spcPts val="0"/>
              </a:spcAft>
              <a:buNone/>
            </a:pPr>
            <a:r>
              <a:rPr b="1" lang="en"/>
              <a:t>Audience:</a:t>
            </a:r>
            <a:r>
              <a:rPr lang="en"/>
              <a:t> </a:t>
            </a:r>
            <a:endParaRPr/>
          </a:p>
          <a:p>
            <a:pPr indent="0" lvl="0" marL="0" rtl="0" algn="l">
              <a:spcBef>
                <a:spcPts val="1200"/>
              </a:spcBef>
              <a:spcAft>
                <a:spcPts val="0"/>
              </a:spcAft>
              <a:buNone/>
            </a:pPr>
            <a:r>
              <a:rPr b="1" lang="en"/>
              <a:t>Imagery/Symbols: </a:t>
            </a:r>
            <a:endParaRPr/>
          </a:p>
          <a:p>
            <a:pPr indent="0" lvl="0" marL="0" rtl="0" algn="l">
              <a:spcBef>
                <a:spcPts val="1200"/>
              </a:spcBef>
              <a:spcAft>
                <a:spcPts val="0"/>
              </a:spcAft>
              <a:buNone/>
            </a:pPr>
            <a:r>
              <a:rPr b="1" lang="en"/>
              <a:t>Colours:</a:t>
            </a:r>
            <a:r>
              <a:rPr lang="en"/>
              <a:t> </a:t>
            </a:r>
            <a:endParaRPr/>
          </a:p>
          <a:p>
            <a:pPr indent="0" lvl="0" marL="0" rtl="0" algn="l">
              <a:spcBef>
                <a:spcPts val="1200"/>
              </a:spcBef>
              <a:spcAft>
                <a:spcPts val="1200"/>
              </a:spcAft>
              <a:buNone/>
            </a:pPr>
            <a:r>
              <a:rPr b="1" lang="en"/>
              <a:t>Message: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31"/>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Early Finishers</a:t>
            </a:r>
            <a:endParaRPr/>
          </a:p>
        </p:txBody>
      </p:sp>
      <p:sp>
        <p:nvSpPr>
          <p:cNvPr id="202" name="Google Shape;202;p31"/>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Google ‘2000s movie posters’, such as the green Zoolander poster, and pick one that you like, hopefully a movie you have seen. </a:t>
            </a:r>
            <a:r>
              <a:rPr lang="en"/>
              <a:t>Describe</a:t>
            </a:r>
            <a:r>
              <a:rPr lang="en"/>
              <a:t> it in detail - what does the poster suggest about the movie? What colours and symbols does it use? Does the poster accurately suggest the genre of the movie, or does it try trick you? Answer on the next slide.</a:t>
            </a:r>
            <a:endParaRPr/>
          </a:p>
          <a:p>
            <a:pPr indent="0" lvl="0" marL="0" rtl="0" algn="l">
              <a:spcBef>
                <a:spcPts val="1200"/>
              </a:spcBef>
              <a:spcAft>
                <a:spcPts val="1200"/>
              </a:spcAft>
              <a:buNone/>
            </a:pPr>
            <a:r>
              <a:rPr lang="en"/>
              <a:t>Additional extra work</a:t>
            </a:r>
            <a:br>
              <a:rPr lang="en"/>
            </a:br>
            <a:r>
              <a:rPr lang="en"/>
              <a:t>- Read your silent reading book</a:t>
            </a:r>
            <a:br>
              <a:rPr lang="en"/>
            </a:br>
            <a:r>
              <a:rPr lang="en"/>
              <a:t>- Wordle</a:t>
            </a:r>
            <a:br>
              <a:rPr lang="en"/>
            </a:br>
            <a:r>
              <a:rPr lang="en"/>
              <a:t>- Continue watching the previous assignment’s videos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Visual Texts - Movies</a:t>
            </a:r>
            <a:endParaRPr/>
          </a:p>
        </p:txBody>
      </p:sp>
      <p:sp>
        <p:nvSpPr>
          <p:cNvPr id="93" name="Google Shape;93;p14"/>
          <p:cNvSpPr txBox="1"/>
          <p:nvPr>
            <p:ph idx="1" type="body"/>
          </p:nvPr>
        </p:nvSpPr>
        <p:spPr>
          <a:xfrm>
            <a:off x="240750" y="1206225"/>
            <a:ext cx="5399400" cy="33390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A visual text is in others words a visual medium, the way you channel information. You see something - your brain parse that information - you get a response. Visual texts tickle different parts of your brain functions than literal text does.</a:t>
            </a:r>
            <a:endParaRPr/>
          </a:p>
          <a:p>
            <a:pPr indent="0" lvl="0" marL="0" rtl="0" algn="l">
              <a:spcBef>
                <a:spcPts val="1200"/>
              </a:spcBef>
              <a:spcAft>
                <a:spcPts val="1200"/>
              </a:spcAft>
              <a:buNone/>
            </a:pPr>
            <a:r>
              <a:rPr lang="en"/>
              <a:t>Movies are no different: in many ways, they are THE visual text. They are the visual text that has completely changed the world since their invention in the 1890s, and have come to define the idea of the ‘moving image’.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32"/>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Early Finishers - Answer Here</a:t>
            </a:r>
            <a:endParaRPr/>
          </a:p>
        </p:txBody>
      </p:sp>
      <p:sp>
        <p:nvSpPr>
          <p:cNvPr id="208" name="Google Shape;208;p32"/>
          <p:cNvSpPr txBox="1"/>
          <p:nvPr>
            <p:ph idx="1" type="body"/>
          </p:nvPr>
        </p:nvSpPr>
        <p:spPr>
          <a:xfrm>
            <a:off x="311700" y="1229875"/>
            <a:ext cx="55599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Answer here: </a:t>
            </a:r>
            <a:endParaRPr/>
          </a:p>
          <a:p>
            <a:pPr indent="0" lvl="0" marL="0" rtl="0" algn="l">
              <a:spcBef>
                <a:spcPts val="1200"/>
              </a:spcBef>
              <a:spcAft>
                <a:spcPts val="1200"/>
              </a:spcAft>
              <a:buNone/>
            </a:pPr>
            <a:r>
              <a:t/>
            </a:r>
            <a:endParaRPr/>
          </a:p>
        </p:txBody>
      </p:sp>
      <p:sp>
        <p:nvSpPr>
          <p:cNvPr id="209" name="Google Shape;209;p32"/>
          <p:cNvSpPr txBox="1"/>
          <p:nvPr/>
        </p:nvSpPr>
        <p:spPr>
          <a:xfrm>
            <a:off x="6766500" y="1300800"/>
            <a:ext cx="2004900" cy="990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latin typeface="Roboto"/>
                <a:ea typeface="Roboto"/>
                <a:cs typeface="Roboto"/>
                <a:sym typeface="Roboto"/>
              </a:rPr>
              <a:t>Copy image here</a:t>
            </a:r>
            <a:endParaRPr sz="1800">
              <a:solidFill>
                <a:schemeClr val="dk2"/>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to read a video/moving image?</a:t>
            </a:r>
            <a:endParaRPr/>
          </a:p>
        </p:txBody>
      </p:sp>
      <p:sp>
        <p:nvSpPr>
          <p:cNvPr id="99" name="Google Shape;99;p15"/>
          <p:cNvSpPr txBox="1"/>
          <p:nvPr>
            <p:ph idx="1" type="body"/>
          </p:nvPr>
        </p:nvSpPr>
        <p:spPr>
          <a:xfrm>
            <a:off x="165550" y="1229875"/>
            <a:ext cx="3960900" cy="33390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A visual text, as you know, is about decoding context/circumstances, the language of colours, symbols, etc. This remains true for videos.</a:t>
            </a:r>
            <a:endParaRPr/>
          </a:p>
          <a:p>
            <a:pPr indent="0" lvl="0" marL="0" rtl="0" algn="l">
              <a:spcBef>
                <a:spcPts val="1200"/>
              </a:spcBef>
              <a:spcAft>
                <a:spcPts val="1200"/>
              </a:spcAft>
              <a:buNone/>
            </a:pPr>
            <a:r>
              <a:rPr lang="en"/>
              <a:t>However, when looking at movies/cartoons/etc, we must also take on the fluidity of what we are seeing on screen. What audio is there? How are things moving? What are you meant to be looking at?</a:t>
            </a:r>
            <a:endParaRPr/>
          </a:p>
        </p:txBody>
      </p:sp>
      <p:sp>
        <p:nvSpPr>
          <p:cNvPr id="100" name="Google Shape;100;p15"/>
          <p:cNvSpPr txBox="1"/>
          <p:nvPr/>
        </p:nvSpPr>
        <p:spPr>
          <a:xfrm>
            <a:off x="5403625" y="1017800"/>
            <a:ext cx="3618300" cy="2895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latin typeface="Roboto"/>
                <a:ea typeface="Roboto"/>
                <a:cs typeface="Roboto"/>
                <a:sym typeface="Roboto"/>
              </a:rPr>
              <a:t>What should we be looking for…</a:t>
            </a:r>
            <a:endParaRPr sz="1800">
              <a:solidFill>
                <a:schemeClr val="dk2"/>
              </a:solidFill>
              <a:latin typeface="Roboto"/>
              <a:ea typeface="Roboto"/>
              <a:cs typeface="Roboto"/>
              <a:sym typeface="Roboto"/>
            </a:endParaRPr>
          </a:p>
          <a:p>
            <a:pPr indent="0" lvl="0" marL="0" rtl="0" algn="l">
              <a:spcBef>
                <a:spcPts val="0"/>
              </a:spcBef>
              <a:spcAft>
                <a:spcPts val="0"/>
              </a:spcAft>
              <a:buNone/>
            </a:pPr>
            <a:r>
              <a:t/>
            </a:r>
            <a:endParaRPr sz="1800">
              <a:solidFill>
                <a:schemeClr val="dk2"/>
              </a:solidFill>
              <a:latin typeface="Roboto"/>
              <a:ea typeface="Roboto"/>
              <a:cs typeface="Roboto"/>
              <a:sym typeface="Roboto"/>
            </a:endParaRPr>
          </a:p>
          <a:p>
            <a:pPr indent="-342900" lvl="0" marL="457200" rtl="0" algn="l">
              <a:spcBef>
                <a:spcPts val="0"/>
              </a:spcBef>
              <a:spcAft>
                <a:spcPts val="0"/>
              </a:spcAft>
              <a:buClr>
                <a:schemeClr val="dk2"/>
              </a:buClr>
              <a:buSzPts val="1800"/>
              <a:buFont typeface="Roboto"/>
              <a:buChar char="-"/>
            </a:pPr>
            <a:r>
              <a:rPr lang="en" sz="1800">
                <a:solidFill>
                  <a:schemeClr val="dk2"/>
                </a:solidFill>
                <a:latin typeface="Roboto"/>
                <a:ea typeface="Roboto"/>
                <a:cs typeface="Roboto"/>
                <a:sym typeface="Roboto"/>
              </a:rPr>
              <a:t>Sound</a:t>
            </a:r>
            <a:endParaRPr sz="1800">
              <a:solidFill>
                <a:schemeClr val="dk2"/>
              </a:solidFill>
              <a:latin typeface="Roboto"/>
              <a:ea typeface="Roboto"/>
              <a:cs typeface="Roboto"/>
              <a:sym typeface="Roboto"/>
            </a:endParaRPr>
          </a:p>
          <a:p>
            <a:pPr indent="-342900" lvl="0" marL="457200" rtl="0" algn="l">
              <a:spcBef>
                <a:spcPts val="0"/>
              </a:spcBef>
              <a:spcAft>
                <a:spcPts val="0"/>
              </a:spcAft>
              <a:buClr>
                <a:schemeClr val="dk2"/>
              </a:buClr>
              <a:buSzPts val="1800"/>
              <a:buFont typeface="Roboto"/>
              <a:buChar char="-"/>
            </a:pPr>
            <a:r>
              <a:rPr lang="en" sz="1800">
                <a:solidFill>
                  <a:schemeClr val="dk2"/>
                </a:solidFill>
                <a:latin typeface="Roboto"/>
                <a:ea typeface="Roboto"/>
                <a:cs typeface="Roboto"/>
                <a:sym typeface="Roboto"/>
              </a:rPr>
              <a:t>Colours</a:t>
            </a:r>
            <a:endParaRPr sz="1800">
              <a:solidFill>
                <a:schemeClr val="dk2"/>
              </a:solidFill>
              <a:latin typeface="Roboto"/>
              <a:ea typeface="Roboto"/>
              <a:cs typeface="Roboto"/>
              <a:sym typeface="Roboto"/>
            </a:endParaRPr>
          </a:p>
          <a:p>
            <a:pPr indent="-342900" lvl="0" marL="457200" rtl="0" algn="l">
              <a:spcBef>
                <a:spcPts val="0"/>
              </a:spcBef>
              <a:spcAft>
                <a:spcPts val="0"/>
              </a:spcAft>
              <a:buClr>
                <a:schemeClr val="dk2"/>
              </a:buClr>
              <a:buSzPts val="1800"/>
              <a:buFont typeface="Roboto"/>
              <a:buChar char="-"/>
            </a:pPr>
            <a:r>
              <a:rPr lang="en" sz="1800">
                <a:solidFill>
                  <a:schemeClr val="dk2"/>
                </a:solidFill>
                <a:latin typeface="Roboto"/>
                <a:ea typeface="Roboto"/>
                <a:cs typeface="Roboto"/>
                <a:sym typeface="Roboto"/>
              </a:rPr>
              <a:t>Acting</a:t>
            </a:r>
            <a:endParaRPr sz="1800">
              <a:solidFill>
                <a:schemeClr val="dk2"/>
              </a:solidFill>
              <a:latin typeface="Roboto"/>
              <a:ea typeface="Roboto"/>
              <a:cs typeface="Roboto"/>
              <a:sym typeface="Roboto"/>
            </a:endParaRPr>
          </a:p>
          <a:p>
            <a:pPr indent="-342900" lvl="0" marL="457200" rtl="0" algn="l">
              <a:spcBef>
                <a:spcPts val="0"/>
              </a:spcBef>
              <a:spcAft>
                <a:spcPts val="0"/>
              </a:spcAft>
              <a:buClr>
                <a:schemeClr val="dk2"/>
              </a:buClr>
              <a:buSzPts val="1800"/>
              <a:buFont typeface="Roboto"/>
              <a:buChar char="-"/>
            </a:pPr>
            <a:r>
              <a:rPr lang="en" sz="1800">
                <a:solidFill>
                  <a:schemeClr val="dk2"/>
                </a:solidFill>
                <a:latin typeface="Roboto"/>
                <a:ea typeface="Roboto"/>
                <a:cs typeface="Roboto"/>
                <a:sym typeface="Roboto"/>
              </a:rPr>
              <a:t>Dialogue</a:t>
            </a:r>
            <a:endParaRPr sz="1800">
              <a:solidFill>
                <a:schemeClr val="dk2"/>
              </a:solidFill>
              <a:latin typeface="Roboto"/>
              <a:ea typeface="Roboto"/>
              <a:cs typeface="Roboto"/>
              <a:sym typeface="Roboto"/>
            </a:endParaRPr>
          </a:p>
          <a:p>
            <a:pPr indent="-342900" lvl="0" marL="457200" rtl="0" algn="l">
              <a:spcBef>
                <a:spcPts val="0"/>
              </a:spcBef>
              <a:spcAft>
                <a:spcPts val="0"/>
              </a:spcAft>
              <a:buClr>
                <a:schemeClr val="dk2"/>
              </a:buClr>
              <a:buSzPts val="1800"/>
              <a:buFont typeface="Roboto"/>
              <a:buChar char="-"/>
            </a:pPr>
            <a:r>
              <a:rPr lang="en" sz="1800">
                <a:solidFill>
                  <a:schemeClr val="dk2"/>
                </a:solidFill>
                <a:latin typeface="Roboto"/>
                <a:ea typeface="Roboto"/>
                <a:cs typeface="Roboto"/>
                <a:sym typeface="Roboto"/>
              </a:rPr>
              <a:t>Tone (What is the feel)</a:t>
            </a:r>
            <a:endParaRPr sz="1800">
              <a:solidFill>
                <a:schemeClr val="dk2"/>
              </a:solidFill>
              <a:latin typeface="Roboto"/>
              <a:ea typeface="Roboto"/>
              <a:cs typeface="Roboto"/>
              <a:sym typeface="Roboto"/>
            </a:endParaRPr>
          </a:p>
          <a:p>
            <a:pPr indent="-342900" lvl="0" marL="457200" rtl="0" algn="l">
              <a:spcBef>
                <a:spcPts val="0"/>
              </a:spcBef>
              <a:spcAft>
                <a:spcPts val="0"/>
              </a:spcAft>
              <a:buClr>
                <a:schemeClr val="dk2"/>
              </a:buClr>
              <a:buSzPts val="1800"/>
              <a:buFont typeface="Roboto"/>
              <a:buChar char="-"/>
            </a:pPr>
            <a:r>
              <a:rPr lang="en" sz="1800">
                <a:solidFill>
                  <a:schemeClr val="dk2"/>
                </a:solidFill>
                <a:latin typeface="Roboto"/>
                <a:ea typeface="Roboto"/>
                <a:cs typeface="Roboto"/>
                <a:sym typeface="Roboto"/>
              </a:rPr>
              <a:t>Impact (What draws your attention)</a:t>
            </a:r>
            <a:endParaRPr sz="1800">
              <a:solidFill>
                <a:schemeClr val="dk2"/>
              </a:solidFill>
              <a:latin typeface="Roboto"/>
              <a:ea typeface="Roboto"/>
              <a:cs typeface="Roboto"/>
              <a:sym typeface="Roboto"/>
            </a:endParaRPr>
          </a:p>
          <a:p>
            <a:pPr indent="-342900" lvl="0" marL="457200" rtl="0" algn="l">
              <a:spcBef>
                <a:spcPts val="0"/>
              </a:spcBef>
              <a:spcAft>
                <a:spcPts val="0"/>
              </a:spcAft>
              <a:buClr>
                <a:schemeClr val="dk2"/>
              </a:buClr>
              <a:buSzPts val="1800"/>
              <a:buFont typeface="Roboto"/>
              <a:buChar char="-"/>
            </a:pPr>
            <a:r>
              <a:rPr b="1" lang="en" sz="1800">
                <a:solidFill>
                  <a:schemeClr val="dk2"/>
                </a:solidFill>
                <a:latin typeface="Roboto"/>
                <a:ea typeface="Roboto"/>
                <a:cs typeface="Roboto"/>
                <a:sym typeface="Roboto"/>
              </a:rPr>
              <a:t>Is it actually good/effective?</a:t>
            </a:r>
            <a:endParaRPr b="1" sz="1800">
              <a:solidFill>
                <a:schemeClr val="dk2"/>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txBox="1"/>
          <p:nvPr>
            <p:ph type="title"/>
          </p:nvPr>
        </p:nvSpPr>
        <p:spPr>
          <a:xfrm>
            <a:off x="265500" y="1151100"/>
            <a:ext cx="4045200" cy="19941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This is not the same as film analysis!</a:t>
            </a:r>
            <a:endParaRPr/>
          </a:p>
        </p:txBody>
      </p:sp>
      <p:sp>
        <p:nvSpPr>
          <p:cNvPr id="106" name="Google Shape;106;p16"/>
          <p:cNvSpPr txBox="1"/>
          <p:nvPr>
            <p:ph idx="2" type="body"/>
          </p:nvPr>
        </p:nvSpPr>
        <p:spPr>
          <a:xfrm>
            <a:off x="4682350" y="189175"/>
            <a:ext cx="4327500" cy="46704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t>‘Film analysis’, something we typically start doing in Year 9, is </a:t>
            </a:r>
            <a:r>
              <a:rPr lang="en"/>
              <a:t>about</a:t>
            </a:r>
            <a:r>
              <a:rPr lang="en"/>
              <a:t> really digging into a specific film and analysing its messages and intent on a level we are not doing right now. </a:t>
            </a:r>
            <a:endParaRPr/>
          </a:p>
          <a:p>
            <a:pPr indent="0" lvl="0" marL="0" rtl="0" algn="l">
              <a:spcBef>
                <a:spcPts val="1200"/>
              </a:spcBef>
              <a:spcAft>
                <a:spcPts val="0"/>
              </a:spcAft>
              <a:buNone/>
            </a:pPr>
            <a:r>
              <a:rPr lang="en"/>
              <a:t>Colour coding, cinematography, viewing ratio, editing, soundtracks, etc. Good to keep an eye out for, but not essential right now. </a:t>
            </a:r>
            <a:endParaRPr/>
          </a:p>
          <a:p>
            <a:pPr indent="0" lvl="0" marL="0" rtl="0" algn="l">
              <a:spcBef>
                <a:spcPts val="1200"/>
              </a:spcBef>
              <a:spcAft>
                <a:spcPts val="0"/>
              </a:spcAft>
              <a:buNone/>
            </a:pPr>
            <a:r>
              <a:rPr lang="en"/>
              <a:t>We will be focusing on film analysis at a later time.</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to read a video?</a:t>
            </a:r>
            <a:endParaRPr/>
          </a:p>
        </p:txBody>
      </p:sp>
      <p:sp>
        <p:nvSpPr>
          <p:cNvPr id="112" name="Google Shape;112;p17"/>
          <p:cNvSpPr txBox="1"/>
          <p:nvPr>
            <p:ph idx="1" type="body"/>
          </p:nvPr>
        </p:nvSpPr>
        <p:spPr>
          <a:xfrm>
            <a:off x="0" y="1229875"/>
            <a:ext cx="5462700" cy="3339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en"/>
              <a:t>Context:</a:t>
            </a:r>
            <a:r>
              <a:rPr lang="en"/>
              <a:t> When was this video created? What purpose does it serve? Where might you see this video - what time of day, on tv, in a theatre, etc?</a:t>
            </a:r>
            <a:endParaRPr/>
          </a:p>
          <a:p>
            <a:pPr indent="0" lvl="0" marL="0" rtl="0" algn="l">
              <a:spcBef>
                <a:spcPts val="1200"/>
              </a:spcBef>
              <a:spcAft>
                <a:spcPts val="0"/>
              </a:spcAft>
              <a:buNone/>
            </a:pPr>
            <a:r>
              <a:rPr b="1" lang="en"/>
              <a:t>Audience:</a:t>
            </a:r>
            <a:r>
              <a:rPr lang="en"/>
              <a:t> Who is the target </a:t>
            </a:r>
            <a:r>
              <a:rPr lang="en"/>
              <a:t>audience?</a:t>
            </a:r>
            <a:endParaRPr/>
          </a:p>
          <a:p>
            <a:pPr indent="0" lvl="0" marL="0" rtl="0" algn="l">
              <a:spcBef>
                <a:spcPts val="1200"/>
              </a:spcBef>
              <a:spcAft>
                <a:spcPts val="0"/>
              </a:spcAft>
              <a:buNone/>
            </a:pPr>
            <a:r>
              <a:rPr b="1" lang="en"/>
              <a:t>Imagery/Colours: </a:t>
            </a:r>
            <a:r>
              <a:rPr lang="en"/>
              <a:t>What are the visuals here?</a:t>
            </a:r>
            <a:endParaRPr/>
          </a:p>
          <a:p>
            <a:pPr indent="0" lvl="0" marL="0" rtl="0" algn="l">
              <a:spcBef>
                <a:spcPts val="1200"/>
              </a:spcBef>
              <a:spcAft>
                <a:spcPts val="0"/>
              </a:spcAft>
              <a:buNone/>
            </a:pPr>
            <a:r>
              <a:rPr b="1" lang="en"/>
              <a:t>Tone:</a:t>
            </a:r>
            <a:r>
              <a:rPr lang="en"/>
              <a:t> Is the video serious? Professional? Comedic? What ‘atmosphere’ does it have? </a:t>
            </a:r>
            <a:endParaRPr/>
          </a:p>
          <a:p>
            <a:pPr indent="0" lvl="0" marL="0" rtl="0" algn="l">
              <a:spcBef>
                <a:spcPts val="1200"/>
              </a:spcBef>
              <a:spcAft>
                <a:spcPts val="1200"/>
              </a:spcAft>
              <a:buNone/>
            </a:pPr>
            <a:r>
              <a:rPr b="1" lang="en"/>
              <a:t>Message: </a:t>
            </a:r>
            <a:r>
              <a:rPr lang="en" u="sng"/>
              <a:t>What is the intended message of this sign? What do you need to know?</a:t>
            </a:r>
            <a:endParaRPr u="sng"/>
          </a:p>
        </p:txBody>
      </p:sp>
      <p:sp>
        <p:nvSpPr>
          <p:cNvPr id="113" name="Google Shape;113;p17"/>
          <p:cNvSpPr txBox="1"/>
          <p:nvPr/>
        </p:nvSpPr>
        <p:spPr>
          <a:xfrm>
            <a:off x="5462750" y="3003325"/>
            <a:ext cx="3570900" cy="77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Roboto"/>
                <a:ea typeface="Roboto"/>
                <a:cs typeface="Roboto"/>
                <a:sym typeface="Roboto"/>
              </a:rPr>
              <a:t>Example: </a:t>
            </a:r>
            <a:r>
              <a:rPr lang="en" sz="1800">
                <a:solidFill>
                  <a:schemeClr val="dk2"/>
                </a:solidFill>
                <a:latin typeface="Roboto"/>
                <a:ea typeface="Roboto"/>
                <a:cs typeface="Roboto"/>
                <a:sym typeface="Roboto"/>
              </a:rPr>
              <a:t>What is being communicated here?</a:t>
            </a:r>
            <a:endParaRPr sz="1800">
              <a:solidFill>
                <a:schemeClr val="dk2"/>
              </a:solidFill>
              <a:latin typeface="Roboto"/>
              <a:ea typeface="Roboto"/>
              <a:cs typeface="Roboto"/>
              <a:sym typeface="Roboto"/>
            </a:endParaRPr>
          </a:p>
        </p:txBody>
      </p:sp>
      <p:pic>
        <p:nvPicPr>
          <p:cNvPr descr="Classic NZ TV commercial" id="114" name="Google Shape;114;p17" title="AD NZ Pineapple Lumps   'Sweet As'">
            <a:hlinkClick r:id="rId3"/>
          </p:cNvPr>
          <p:cNvPicPr preferRelativeResize="0"/>
          <p:nvPr/>
        </p:nvPicPr>
        <p:blipFill>
          <a:blip r:embed="rId4">
            <a:alphaModFix/>
          </a:blip>
          <a:stretch>
            <a:fillRect/>
          </a:stretch>
        </p:blipFill>
        <p:spPr>
          <a:xfrm>
            <a:off x="5114124" y="410004"/>
            <a:ext cx="4029875" cy="22668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1000"/>
                                        <p:tgtEl>
                                          <p:spTgt spid="1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type="title"/>
          </p:nvPr>
        </p:nvSpPr>
        <p:spPr>
          <a:xfrm>
            <a:off x="311700" y="119350"/>
            <a:ext cx="8520600" cy="608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to read a video text?</a:t>
            </a:r>
            <a:endParaRPr/>
          </a:p>
        </p:txBody>
      </p:sp>
      <p:sp>
        <p:nvSpPr>
          <p:cNvPr id="120" name="Google Shape;120;p18"/>
          <p:cNvSpPr txBox="1"/>
          <p:nvPr>
            <p:ph idx="1" type="body"/>
          </p:nvPr>
        </p:nvSpPr>
        <p:spPr>
          <a:xfrm>
            <a:off x="95475" y="656375"/>
            <a:ext cx="4964700" cy="41889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b="1" lang="en"/>
              <a:t>Context:</a:t>
            </a:r>
            <a:r>
              <a:rPr lang="en"/>
              <a:t> Classic ‘00s TV advertisement, meant to be seen on a television.</a:t>
            </a:r>
            <a:endParaRPr/>
          </a:p>
          <a:p>
            <a:pPr indent="0" lvl="0" marL="0" rtl="0" algn="l">
              <a:spcBef>
                <a:spcPts val="1200"/>
              </a:spcBef>
              <a:spcAft>
                <a:spcPts val="0"/>
              </a:spcAft>
              <a:buNone/>
            </a:pPr>
            <a:r>
              <a:rPr b="1" lang="en"/>
              <a:t>Audience:</a:t>
            </a:r>
            <a:r>
              <a:rPr lang="en"/>
              <a:t> Consumers of all ages, but particularly Kiwi ‘blokes’. Note that the ‘regular white guy’ is considered the representative of NZ on the world stage.</a:t>
            </a:r>
            <a:endParaRPr/>
          </a:p>
          <a:p>
            <a:pPr indent="0" lvl="0" marL="0" rtl="0" algn="l">
              <a:spcBef>
                <a:spcPts val="1200"/>
              </a:spcBef>
              <a:spcAft>
                <a:spcPts val="0"/>
              </a:spcAft>
              <a:buNone/>
            </a:pPr>
            <a:r>
              <a:rPr b="1" lang="en"/>
              <a:t>Imagery/Colours: </a:t>
            </a:r>
            <a:r>
              <a:rPr lang="en"/>
              <a:t>White heavenly clouds, red buzzers, easily identifiable product.</a:t>
            </a:r>
            <a:endParaRPr/>
          </a:p>
          <a:p>
            <a:pPr indent="0" lvl="0" marL="0" rtl="0" algn="l">
              <a:spcBef>
                <a:spcPts val="1200"/>
              </a:spcBef>
              <a:spcAft>
                <a:spcPts val="0"/>
              </a:spcAft>
              <a:buNone/>
            </a:pPr>
            <a:r>
              <a:rPr b="1" lang="en"/>
              <a:t>Tone</a:t>
            </a:r>
            <a:r>
              <a:rPr b="1" lang="en"/>
              <a:t>:</a:t>
            </a:r>
            <a:r>
              <a:rPr lang="en"/>
              <a:t> Comedic, meant to stick with you through well-known stock sounds and quotable dialogue.</a:t>
            </a:r>
            <a:endParaRPr/>
          </a:p>
          <a:p>
            <a:pPr indent="0" lvl="0" marL="0" rtl="0" algn="l">
              <a:spcBef>
                <a:spcPts val="1200"/>
              </a:spcBef>
              <a:spcAft>
                <a:spcPts val="1200"/>
              </a:spcAft>
              <a:buNone/>
            </a:pPr>
            <a:r>
              <a:rPr b="1" lang="en"/>
              <a:t>Message: </a:t>
            </a:r>
            <a:r>
              <a:rPr lang="en"/>
              <a:t>Pineapple Lumps - so good that even God considers them above gold, diamonds, oil.</a:t>
            </a:r>
            <a:br>
              <a:rPr lang="en"/>
            </a:br>
            <a:r>
              <a:rPr lang="en"/>
              <a:t>Buy them now!</a:t>
            </a:r>
            <a:endParaRPr/>
          </a:p>
        </p:txBody>
      </p:sp>
      <p:sp>
        <p:nvSpPr>
          <p:cNvPr id="121" name="Google Shape;121;p18"/>
          <p:cNvSpPr txBox="1"/>
          <p:nvPr/>
        </p:nvSpPr>
        <p:spPr>
          <a:xfrm>
            <a:off x="5462750" y="3003325"/>
            <a:ext cx="3570900" cy="77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Roboto"/>
                <a:ea typeface="Roboto"/>
                <a:cs typeface="Roboto"/>
                <a:sym typeface="Roboto"/>
              </a:rPr>
              <a:t>A visual text does not have to be immediately clear. But this needs to be.</a:t>
            </a:r>
            <a:endParaRPr sz="1800">
              <a:solidFill>
                <a:schemeClr val="dk2"/>
              </a:solidFill>
              <a:latin typeface="Roboto"/>
              <a:ea typeface="Roboto"/>
              <a:cs typeface="Roboto"/>
              <a:sym typeface="Roboto"/>
            </a:endParaRPr>
          </a:p>
        </p:txBody>
      </p:sp>
      <p:pic>
        <p:nvPicPr>
          <p:cNvPr descr="Classic NZ TV commercial" id="122" name="Google Shape;122;p18" title="AD NZ Pineapple Lumps   'Sweet As'">
            <a:hlinkClick r:id="rId3"/>
          </p:cNvPr>
          <p:cNvPicPr preferRelativeResize="0"/>
          <p:nvPr/>
        </p:nvPicPr>
        <p:blipFill>
          <a:blip r:embed="rId4">
            <a:alphaModFix/>
          </a:blip>
          <a:stretch>
            <a:fillRect/>
          </a:stretch>
        </p:blipFill>
        <p:spPr>
          <a:xfrm>
            <a:off x="5114124" y="410004"/>
            <a:ext cx="4029875" cy="22668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9"/>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Do now</a:t>
            </a:r>
            <a:endParaRPr/>
          </a:p>
        </p:txBody>
      </p:sp>
      <p:sp>
        <p:nvSpPr>
          <p:cNvPr id="128" name="Google Shape;128;p19"/>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On your own, you will now </a:t>
            </a:r>
            <a:r>
              <a:rPr lang="en"/>
              <a:t>decipher some additional videos &amp; write some answers that test your knowledge of video texts. </a:t>
            </a:r>
            <a:endParaRPr/>
          </a:p>
          <a:p>
            <a:pPr indent="0" lvl="0" marL="0" rtl="0" algn="l">
              <a:spcBef>
                <a:spcPts val="1200"/>
              </a:spcBef>
              <a:spcAft>
                <a:spcPts val="1200"/>
              </a:spcAft>
              <a:buNone/>
            </a:pPr>
            <a:r>
              <a:rPr lang="en"/>
              <a:t>I expect full sentences - make your text smaller if you want it to fit on the page, I’d rather the information be there than not readable. </a:t>
            </a:r>
            <a:br>
              <a:rPr lang="en"/>
            </a:br>
            <a:r>
              <a:rPr lang="en"/>
              <a:t>At least one full sentence per answer!</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0"/>
          <p:cNvSpPr txBox="1"/>
          <p:nvPr>
            <p:ph type="title"/>
          </p:nvPr>
        </p:nvSpPr>
        <p:spPr>
          <a:xfrm>
            <a:off x="1525325" y="59100"/>
            <a:ext cx="6680700" cy="9459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SzPts val="990"/>
              <a:buNone/>
            </a:pPr>
            <a:r>
              <a:rPr lang="en" sz="3120"/>
              <a:t>Visual Text 1: Game Boy Advertising</a:t>
            </a:r>
            <a:endParaRPr sz="3120"/>
          </a:p>
        </p:txBody>
      </p:sp>
      <p:pic>
        <p:nvPicPr>
          <p:cNvPr id="134" name="Google Shape;134;p20" title="Game Boy Color &quot;Get Into It!&quot; Commercial Compilation (1999-2001)">
            <a:hlinkClick r:id="rId3"/>
          </p:cNvPr>
          <p:cNvPicPr preferRelativeResize="0"/>
          <p:nvPr/>
        </p:nvPicPr>
        <p:blipFill>
          <a:blip r:embed="rId4">
            <a:alphaModFix/>
          </a:blip>
          <a:stretch>
            <a:fillRect/>
          </a:stretch>
        </p:blipFill>
        <p:spPr>
          <a:xfrm>
            <a:off x="1594925" y="832925"/>
            <a:ext cx="6182500" cy="3477650"/>
          </a:xfrm>
          <a:prstGeom prst="rect">
            <a:avLst/>
          </a:prstGeom>
          <a:noFill/>
          <a:ln>
            <a:noFill/>
          </a:ln>
        </p:spPr>
      </p:pic>
      <p:sp>
        <p:nvSpPr>
          <p:cNvPr id="135" name="Google Shape;135;p20"/>
          <p:cNvSpPr txBox="1"/>
          <p:nvPr/>
        </p:nvSpPr>
        <p:spPr>
          <a:xfrm>
            <a:off x="2069225" y="4575950"/>
            <a:ext cx="5616600" cy="390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u="sng">
                <a:solidFill>
                  <a:schemeClr val="dk1"/>
                </a:solidFill>
                <a:latin typeface="Roboto"/>
                <a:ea typeface="Roboto"/>
                <a:cs typeface="Roboto"/>
                <a:sym typeface="Roboto"/>
                <a:hlinkClick r:id="rId5">
                  <a:extLst>
                    <a:ext uri="{A12FA001-AC4F-418D-AE19-62706E023703}">
                      <ahyp:hlinkClr val="tx"/>
                    </a:ext>
                  </a:extLst>
                </a:hlinkClick>
              </a:rPr>
              <a:t>https://www.youtube.com/watch?v=D8PI2dZVoO4</a:t>
            </a:r>
            <a:endParaRPr sz="1800">
              <a:solidFill>
                <a:schemeClr val="dk1"/>
              </a:solidFill>
              <a:latin typeface="Roboto"/>
              <a:ea typeface="Roboto"/>
              <a:cs typeface="Roboto"/>
              <a:sym typeface="Robot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10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1"/>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Video Text 1 - Game Boy Colour</a:t>
            </a:r>
            <a:endParaRPr/>
          </a:p>
        </p:txBody>
      </p:sp>
      <p:sp>
        <p:nvSpPr>
          <p:cNvPr id="141" name="Google Shape;141;p21"/>
          <p:cNvSpPr txBox="1"/>
          <p:nvPr>
            <p:ph idx="1" type="body"/>
          </p:nvPr>
        </p:nvSpPr>
        <p:spPr>
          <a:xfrm>
            <a:off x="311700" y="1229875"/>
            <a:ext cx="8520600" cy="33390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AutoNum type="arabicPeriod"/>
            </a:pPr>
            <a:r>
              <a:rPr b="1" lang="en"/>
              <a:t>Watch </a:t>
            </a:r>
            <a:r>
              <a:rPr b="1" lang="en"/>
              <a:t>about 4-5 minutes of the video. </a:t>
            </a:r>
            <a:r>
              <a:rPr b="1" lang="en"/>
              <a:t>What is the purpose of this video? What is it trying to get you to do?</a:t>
            </a:r>
            <a:endParaRPr b="1"/>
          </a:p>
          <a:p>
            <a:pPr indent="0" lvl="0" marL="0" rtl="0" algn="l">
              <a:spcBef>
                <a:spcPts val="1200"/>
              </a:spcBef>
              <a:spcAft>
                <a:spcPts val="0"/>
              </a:spcAft>
              <a:buNone/>
            </a:pPr>
            <a:r>
              <a:rPr lang="en"/>
              <a:t>Answer: </a:t>
            </a:r>
            <a:endParaRPr/>
          </a:p>
          <a:p>
            <a:pPr indent="-342900" lvl="0" marL="457200" rtl="0" algn="l">
              <a:spcBef>
                <a:spcPts val="1200"/>
              </a:spcBef>
              <a:spcAft>
                <a:spcPts val="0"/>
              </a:spcAft>
              <a:buSzPts val="1800"/>
              <a:buAutoNum type="arabicPeriod"/>
            </a:pPr>
            <a:r>
              <a:rPr b="1" lang="en"/>
              <a:t>What do these advertisements make you feel? What ‘vibe’ or feeling are they going for?</a:t>
            </a:r>
            <a:endParaRPr b="1"/>
          </a:p>
          <a:p>
            <a:pPr indent="0" lvl="0" marL="0" rtl="0" algn="l">
              <a:spcBef>
                <a:spcPts val="1200"/>
              </a:spcBef>
              <a:spcAft>
                <a:spcPts val="0"/>
              </a:spcAft>
              <a:buNone/>
            </a:pPr>
            <a:r>
              <a:rPr lang="en"/>
              <a:t>Answer:</a:t>
            </a:r>
            <a:endParaRPr/>
          </a:p>
          <a:p>
            <a:pPr indent="-342900" lvl="0" marL="457200" rtl="0" algn="l">
              <a:spcBef>
                <a:spcPts val="1200"/>
              </a:spcBef>
              <a:spcAft>
                <a:spcPts val="0"/>
              </a:spcAft>
              <a:buSzPts val="1800"/>
              <a:buAutoNum type="arabicPeriod"/>
            </a:pPr>
            <a:r>
              <a:rPr b="1" lang="en"/>
              <a:t>Who is the target audience for these advertisements? How do they try appeal to this audience?</a:t>
            </a:r>
            <a:endParaRPr b="1"/>
          </a:p>
          <a:p>
            <a:pPr indent="0" lvl="0" marL="0" rtl="0" algn="l">
              <a:spcBef>
                <a:spcPts val="1200"/>
              </a:spcBef>
              <a:spcAft>
                <a:spcPts val="1200"/>
              </a:spcAft>
              <a:buNone/>
            </a:pPr>
            <a:r>
              <a:rPr lang="en"/>
              <a:t>Answer:</a:t>
            </a:r>
            <a:endParaRPr/>
          </a:p>
        </p:txBody>
      </p:sp>
    </p:spTree>
  </p:cSld>
  <p:clrMapOvr>
    <a:masterClrMapping/>
  </p:clrMapOvr>
</p:sld>
</file>

<file path=ppt/theme/theme1.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