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4"/>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9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5C2A5-07F9-4D3C-8148-132604F5C903}" type="datetimeFigureOut">
              <a:rPr lang="en-US" smtClean="0"/>
              <a:t>7/27/2012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82A40-153B-49E2-AC48-D22EEB1C400C}" type="slidenum">
              <a:rPr lang="en-US" smtClean="0"/>
              <a:t>‹#›</a:t>
            </a:fld>
            <a:endParaRPr lang="en-US"/>
          </a:p>
        </p:txBody>
      </p:sp>
    </p:spTree>
    <p:extLst>
      <p:ext uri="{BB962C8B-B14F-4D97-AF65-F5344CB8AC3E}">
        <p14:creationId xmlns:p14="http://schemas.microsoft.com/office/powerpoint/2010/main" val="43054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a:t>
            </a:r>
            <a:r>
              <a:rPr lang="en-US" baseline="0" dirty="0" smtClean="0"/>
              <a:t> holistic overview of using reading strategies before, during and after reading to make meaning out of non-fiction texts</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a:t>
            </a:fld>
            <a:endParaRPr lang="en-US"/>
          </a:p>
        </p:txBody>
      </p:sp>
    </p:spTree>
    <p:extLst>
      <p:ext uri="{BB962C8B-B14F-4D97-AF65-F5344CB8AC3E}">
        <p14:creationId xmlns:p14="http://schemas.microsoft.com/office/powerpoint/2010/main" val="232495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rate #3. Students often use this speed when they have</a:t>
            </a:r>
            <a:r>
              <a:rPr lang="en-US" baseline="0" dirty="0" smtClean="0"/>
              <a:t> been assigned to find answers in a text. Useful when searching the internet, particularly hit lists generated by search engines, and for reviewing subheadings or outlines in educational material. This is the speed needed for reading signs while driving.</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10</a:t>
            </a:fld>
            <a:endParaRPr lang="en-US"/>
          </a:p>
        </p:txBody>
      </p:sp>
    </p:spTree>
    <p:extLst>
      <p:ext uri="{BB962C8B-B14F-4D97-AF65-F5344CB8AC3E}">
        <p14:creationId xmlns:p14="http://schemas.microsoft.com/office/powerpoint/2010/main" val="1723461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rate #4. </a:t>
            </a:r>
            <a:r>
              <a:rPr lang="en-US" baseline="0" dirty="0" smtClean="0"/>
              <a:t>Useful when searching for a particular bit of information like using a directory, perusing news headlines, or checking over a list. </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11</a:t>
            </a:fld>
            <a:endParaRPr lang="en-US"/>
          </a:p>
        </p:txBody>
      </p:sp>
    </p:spTree>
    <p:extLst>
      <p:ext uri="{BB962C8B-B14F-4D97-AF65-F5344CB8AC3E}">
        <p14:creationId xmlns:p14="http://schemas.microsoft.com/office/powerpoint/2010/main" val="1377282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before reading skills can be summarized in to the acronym PAWS.</a:t>
            </a:r>
            <a:r>
              <a:rPr lang="en-US" baseline="0" dirty="0" smtClean="0"/>
              <a:t> Easy to remember since it is a play on the word “pause” before reading. </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12</a:t>
            </a:fld>
            <a:endParaRPr lang="en-US"/>
          </a:p>
        </p:txBody>
      </p:sp>
    </p:spTree>
    <p:extLst>
      <p:ext uri="{BB962C8B-B14F-4D97-AF65-F5344CB8AC3E}">
        <p14:creationId xmlns:p14="http://schemas.microsoft.com/office/powerpoint/2010/main" val="340699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metacognitive process continues during reading. </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13</a:t>
            </a:fld>
            <a:endParaRPr lang="en-US"/>
          </a:p>
        </p:txBody>
      </p:sp>
    </p:spTree>
    <p:extLst>
      <p:ext uri="{BB962C8B-B14F-4D97-AF65-F5344CB8AC3E}">
        <p14:creationId xmlns:p14="http://schemas.microsoft.com/office/powerpoint/2010/main" val="372819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readers</a:t>
            </a:r>
            <a:r>
              <a:rPr lang="en-US" baseline="0" dirty="0" smtClean="0"/>
              <a:t> are constantly checking their own understanding. This is called self-monitoring. If things are not making sense, good readers use “fix-it” strategies like re-reading, using context clues or other resources to figure out difficult words, or break sentences or paragraphs into smaller chunks. Proficient readers also use the pictures, charts and diagrams to help them make sense of the text.</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14</a:t>
            </a:fld>
            <a:endParaRPr lang="en-US"/>
          </a:p>
        </p:txBody>
      </p:sp>
    </p:spTree>
    <p:extLst>
      <p:ext uri="{BB962C8B-B14F-4D97-AF65-F5344CB8AC3E}">
        <p14:creationId xmlns:p14="http://schemas.microsoft.com/office/powerpoint/2010/main" val="804969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take some practice, but proficient readers are actually imagining what is going on in the text as they read. At</a:t>
            </a:r>
            <a:r>
              <a:rPr lang="en-US" baseline="0" dirty="0" smtClean="0"/>
              <a:t> first readers may need to pause occasionally to form the mental images, but eventually this skill will happen automatically.</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15</a:t>
            </a:fld>
            <a:endParaRPr lang="en-US"/>
          </a:p>
        </p:txBody>
      </p:sp>
    </p:spTree>
    <p:extLst>
      <p:ext uri="{BB962C8B-B14F-4D97-AF65-F5344CB8AC3E}">
        <p14:creationId xmlns:p14="http://schemas.microsoft.com/office/powerpoint/2010/main" val="2722480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students who are able to generate questions while they are reading outperform those who do not. Help students understand the difference between self-generated readers’ questions and the</a:t>
            </a:r>
            <a:r>
              <a:rPr lang="en-US" baseline="0" dirty="0" smtClean="0"/>
              <a:t> kind they are typically asked after reading a text. Questioning while reading is more like wondering. Examples: I wonder why Julie spoke like that to Ted. What makes the cheetah able to run so fast? Why is the part about voting procedures included in this section about immigration?  </a:t>
            </a:r>
          </a:p>
          <a:p>
            <a:r>
              <a:rPr lang="en-US" baseline="0" dirty="0" smtClean="0"/>
              <a:t>Use questions to focus on what is most important in the text.</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16</a:t>
            </a:fld>
            <a:endParaRPr lang="en-US"/>
          </a:p>
        </p:txBody>
      </p:sp>
    </p:spTree>
    <p:extLst>
      <p:ext uri="{BB962C8B-B14F-4D97-AF65-F5344CB8AC3E}">
        <p14:creationId xmlns:p14="http://schemas.microsoft.com/office/powerpoint/2010/main" val="292707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Proficient readers purposefully make connections between what they are reading and what they already know. Information is learned, remembered</a:t>
            </a:r>
            <a:r>
              <a:rPr lang="en-US" baseline="0" dirty="0" smtClean="0"/>
              <a:t> and applied because it is linked to other information. </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17</a:t>
            </a:fld>
            <a:endParaRPr lang="en-US"/>
          </a:p>
        </p:txBody>
      </p:sp>
    </p:spTree>
    <p:extLst>
      <p:ext uri="{BB962C8B-B14F-4D97-AF65-F5344CB8AC3E}">
        <p14:creationId xmlns:p14="http://schemas.microsoft.com/office/powerpoint/2010/main" val="801847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proficient readers infer, they are more able to: remember and reapply what they have read; create new knowledge and revise prior knowledge; analyze text; and reflect critically on what they have read. Inferring may cause the reader to slow down or pause to consider several possibilities. Inferences are often revised based on further reading or discussions with others about the text.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E82A40-153B-49E2-AC48-D22EEB1C400C}" type="slidenum">
              <a:rPr lang="en-US" smtClean="0"/>
              <a:t>18</a:t>
            </a:fld>
            <a:endParaRPr lang="en-US"/>
          </a:p>
        </p:txBody>
      </p:sp>
    </p:spTree>
    <p:extLst>
      <p:ext uri="{BB962C8B-B14F-4D97-AF65-F5344CB8AC3E}">
        <p14:creationId xmlns:p14="http://schemas.microsoft.com/office/powerpoint/2010/main" val="801847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reading experience doesn’t actually end after the text is finished. Proficient readers stop and reflect on what</a:t>
            </a:r>
            <a:r>
              <a:rPr lang="en-US" baseline="0" dirty="0" smtClean="0"/>
              <a:t> they have read making further connections, adjusting inferences, and evaluating the quality, usability, and reliability of the text. It may be necessary to go back and reread sections, or consult another source to get the most out of what has been read.</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19</a:t>
            </a:fld>
            <a:endParaRPr lang="en-US"/>
          </a:p>
        </p:txBody>
      </p:sp>
    </p:spTree>
    <p:extLst>
      <p:ext uri="{BB962C8B-B14F-4D97-AF65-F5344CB8AC3E}">
        <p14:creationId xmlns:p14="http://schemas.microsoft.com/office/powerpoint/2010/main" val="3728196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reading</a:t>
            </a:r>
            <a:r>
              <a:rPr lang="en-US" baseline="0" dirty="0" smtClean="0"/>
              <a:t> comprehension actually takes place in three stages: before, during and after. Setting the stage for reading before actually tackling the text helps the brain get ready to understand. This important stage is often neglected by struggling readers. Teach students to pause briefly before they begin reading the body text and think about what they are going to be reading. In the beginning stages of learning to read strategically, students need to be particularly metacognitive (think about their own thinking) to make sure they understand the processes. Eventually these steps will become second nature, but it is important to teach students to go through the steps purposefully in the beginning.</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2</a:t>
            </a:fld>
            <a:endParaRPr lang="en-US"/>
          </a:p>
        </p:txBody>
      </p:sp>
    </p:spTree>
    <p:extLst>
      <p:ext uri="{BB962C8B-B14F-4D97-AF65-F5344CB8AC3E}">
        <p14:creationId xmlns:p14="http://schemas.microsoft.com/office/powerpoint/2010/main" val="3905313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20</a:t>
            </a:fld>
            <a:endParaRPr lang="en-US"/>
          </a:p>
        </p:txBody>
      </p:sp>
    </p:spTree>
    <p:extLst>
      <p:ext uri="{BB962C8B-B14F-4D97-AF65-F5344CB8AC3E}">
        <p14:creationId xmlns:p14="http://schemas.microsoft.com/office/powerpoint/2010/main" val="372819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21</a:t>
            </a:fld>
            <a:endParaRPr lang="en-US"/>
          </a:p>
        </p:txBody>
      </p:sp>
    </p:spTree>
    <p:extLst>
      <p:ext uri="{BB962C8B-B14F-4D97-AF65-F5344CB8AC3E}">
        <p14:creationId xmlns:p14="http://schemas.microsoft.com/office/powerpoint/2010/main" val="372819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know WHY you are reading. Readers should begin by asking themselves what they hope to accomplish by reading a particular selection. </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3</a:t>
            </a:fld>
            <a:endParaRPr lang="en-US"/>
          </a:p>
        </p:txBody>
      </p:sp>
    </p:spTree>
    <p:extLst>
      <p:ext uri="{BB962C8B-B14F-4D97-AF65-F5344CB8AC3E}">
        <p14:creationId xmlns:p14="http://schemas.microsoft.com/office/powerpoint/2010/main" val="221294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purposeful. Intentionally pay attention</a:t>
            </a:r>
            <a:r>
              <a:rPr lang="en-US" baseline="0" dirty="0" smtClean="0"/>
              <a:t> to the information gained by previewing.</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4</a:t>
            </a:fld>
            <a:endParaRPr lang="en-US"/>
          </a:p>
        </p:txBody>
      </p:sp>
    </p:spTree>
    <p:extLst>
      <p:ext uri="{BB962C8B-B14F-4D97-AF65-F5344CB8AC3E}">
        <p14:creationId xmlns:p14="http://schemas.microsoft.com/office/powerpoint/2010/main" val="253564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metacognitive. Stop and think about prior</a:t>
            </a:r>
            <a:r>
              <a:rPr lang="en-US" baseline="0" dirty="0" smtClean="0"/>
              <a:t> connections. As strategic reading skill improves, this step will become automatic, but for right now it will take some conscious effort.</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5</a:t>
            </a:fld>
            <a:endParaRPr lang="en-US"/>
          </a:p>
        </p:txBody>
      </p:sp>
    </p:spTree>
    <p:extLst>
      <p:ext uri="{BB962C8B-B14F-4D97-AF65-F5344CB8AC3E}">
        <p14:creationId xmlns:p14="http://schemas.microsoft.com/office/powerpoint/2010/main" val="171232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a:t>
            </a:r>
            <a:r>
              <a:rPr lang="en-US" baseline="0" dirty="0" smtClean="0"/>
              <a:t> and take a moment to wonder about the contents of the material.</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6</a:t>
            </a:fld>
            <a:endParaRPr lang="en-US"/>
          </a:p>
        </p:txBody>
      </p:sp>
    </p:spTree>
    <p:extLst>
      <p:ext uri="{BB962C8B-B14F-4D97-AF65-F5344CB8AC3E}">
        <p14:creationId xmlns:p14="http://schemas.microsoft.com/office/powerpoint/2010/main" val="103224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reading should be done at the same rate. Sometimes a</a:t>
            </a:r>
            <a:r>
              <a:rPr lang="en-US" baseline="0" dirty="0" smtClean="0"/>
              <a:t> reader only needs to scan a text to get information. At other times the reader might need to re-read several times, slowly and carefully to achieve the appropriate depth of meaning. Selecting the appropriate reading rate to meet a particular purpose is an important skill. Would you read a telephone book the same way you would read a novel?  Would you read a text from your friend at the same rate you would flight information?</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7</a:t>
            </a:fld>
            <a:endParaRPr lang="en-US"/>
          </a:p>
        </p:txBody>
      </p:sp>
    </p:spTree>
    <p:extLst>
      <p:ext uri="{BB962C8B-B14F-4D97-AF65-F5344CB8AC3E}">
        <p14:creationId xmlns:p14="http://schemas.microsoft.com/office/powerpoint/2010/main" val="359265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rate #1. Use</a:t>
            </a:r>
            <a:r>
              <a:rPr lang="en-US" baseline="0" dirty="0" smtClean="0"/>
              <a:t> the analogy of driving a car. Examples of text that should be read in first gear: legal documents or contracts, instructions, learning materials, poetry or literature analysis, text that requires reflection like essays, editorials, or wisdom/spiritual materials. </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8</a:t>
            </a:fld>
            <a:endParaRPr lang="en-US"/>
          </a:p>
        </p:txBody>
      </p:sp>
    </p:spTree>
    <p:extLst>
      <p:ext uri="{BB962C8B-B14F-4D97-AF65-F5344CB8AC3E}">
        <p14:creationId xmlns:p14="http://schemas.microsoft.com/office/powerpoint/2010/main" val="3685673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Reading rate #2. Use when reading</a:t>
            </a:r>
            <a:r>
              <a:rPr lang="en-US" baseline="0" dirty="0" smtClean="0"/>
              <a:t> casual and enjoyable materials such as novels, magazines, or e-mail messages from friends.</a:t>
            </a:r>
            <a:endParaRPr lang="en-US" dirty="0"/>
          </a:p>
        </p:txBody>
      </p:sp>
      <p:sp>
        <p:nvSpPr>
          <p:cNvPr id="4" name="Slide Number Placeholder 3"/>
          <p:cNvSpPr>
            <a:spLocks noGrp="1"/>
          </p:cNvSpPr>
          <p:nvPr>
            <p:ph type="sldNum" sz="quarter" idx="10"/>
          </p:nvPr>
        </p:nvSpPr>
        <p:spPr/>
        <p:txBody>
          <a:bodyPr/>
          <a:lstStyle/>
          <a:p>
            <a:fld id="{5AE82A40-153B-49E2-AC48-D22EEB1C400C}" type="slidenum">
              <a:rPr lang="en-US" smtClean="0"/>
              <a:t>9</a:t>
            </a:fld>
            <a:endParaRPr lang="en-US"/>
          </a:p>
        </p:txBody>
      </p:sp>
    </p:spTree>
    <p:extLst>
      <p:ext uri="{BB962C8B-B14F-4D97-AF65-F5344CB8AC3E}">
        <p14:creationId xmlns:p14="http://schemas.microsoft.com/office/powerpoint/2010/main" val="6029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8763" cy="6851650"/>
            <a:chOff x="1" y="0"/>
            <a:chExt cx="5763" cy="4316"/>
          </a:xfrm>
        </p:grpSpPr>
        <p:sp>
          <p:nvSpPr>
            <p:cNvPr id="1536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366" name="Group 6"/>
            <p:cNvGrpSpPr>
              <a:grpSpLocks/>
            </p:cNvGrpSpPr>
            <p:nvPr/>
          </p:nvGrpSpPr>
          <p:grpSpPr bwMode="auto">
            <a:xfrm>
              <a:off x="288" y="0"/>
              <a:ext cx="5098" cy="4316"/>
              <a:chOff x="288" y="0"/>
              <a:chExt cx="5098" cy="4316"/>
            </a:xfrm>
          </p:grpSpPr>
          <p:sp>
            <p:nvSpPr>
              <p:cNvPr id="1536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8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391" name="Group 31"/>
            <p:cNvGrpSpPr>
              <a:grpSpLocks/>
            </p:cNvGrpSpPr>
            <p:nvPr/>
          </p:nvGrpSpPr>
          <p:grpSpPr bwMode="auto">
            <a:xfrm>
              <a:off x="1" y="392"/>
              <a:ext cx="5758" cy="1571"/>
              <a:chOff x="1" y="392"/>
              <a:chExt cx="5758" cy="1571"/>
            </a:xfrm>
          </p:grpSpPr>
          <p:sp>
            <p:nvSpPr>
              <p:cNvPr id="1539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9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9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1540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5401" name="Rectangle 41"/>
          <p:cNvSpPr>
            <a:spLocks noGrp="1" noChangeArrowheads="1"/>
          </p:cNvSpPr>
          <p:nvPr>
            <p:ph type="dt" sz="quarter" idx="2"/>
          </p:nvPr>
        </p:nvSpPr>
        <p:spPr/>
        <p:txBody>
          <a:bodyPr/>
          <a:lstStyle>
            <a:lvl1pPr>
              <a:defRPr/>
            </a:lvl1pPr>
          </a:lstStyle>
          <a:p>
            <a:endParaRPr lang="en-US"/>
          </a:p>
        </p:txBody>
      </p:sp>
      <p:sp>
        <p:nvSpPr>
          <p:cNvPr id="15402" name="Rectangle 42"/>
          <p:cNvSpPr>
            <a:spLocks noGrp="1" noChangeArrowheads="1"/>
          </p:cNvSpPr>
          <p:nvPr>
            <p:ph type="ftr" sz="quarter" idx="3"/>
          </p:nvPr>
        </p:nvSpPr>
        <p:spPr/>
        <p:txBody>
          <a:bodyPr/>
          <a:lstStyle>
            <a:lvl1pPr>
              <a:defRPr/>
            </a:lvl1pPr>
          </a:lstStyle>
          <a:p>
            <a:endParaRPr lang="en-US"/>
          </a:p>
        </p:txBody>
      </p:sp>
      <p:sp>
        <p:nvSpPr>
          <p:cNvPr id="15403" name="Rectangle 43"/>
          <p:cNvSpPr>
            <a:spLocks noGrp="1" noChangeArrowheads="1"/>
          </p:cNvSpPr>
          <p:nvPr>
            <p:ph type="sldNum" sz="quarter" idx="4"/>
          </p:nvPr>
        </p:nvSpPr>
        <p:spPr/>
        <p:txBody>
          <a:bodyPr/>
          <a:lstStyle>
            <a:lvl1pPr>
              <a:defRPr/>
            </a:lvl1pPr>
          </a:lstStyle>
          <a:p>
            <a:fld id="{EF4DFD3B-DF7B-47B7-B3C5-5A2B10A4C371}"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CE237D-F4A5-4CD3-9A01-E1C79AD29A10}" type="slidenum">
              <a:rPr lang="en-US"/>
              <a:pPr/>
              <a:t>‹#›</a:t>
            </a:fld>
            <a:endParaRPr lang="en-US"/>
          </a:p>
        </p:txBody>
      </p:sp>
    </p:spTree>
    <p:extLst>
      <p:ext uri="{BB962C8B-B14F-4D97-AF65-F5344CB8AC3E}">
        <p14:creationId xmlns:p14="http://schemas.microsoft.com/office/powerpoint/2010/main" val="290862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8B0CE3-FFAB-4273-A3CC-7DD21604378D}" type="slidenum">
              <a:rPr lang="en-US"/>
              <a:pPr/>
              <a:t>‹#›</a:t>
            </a:fld>
            <a:endParaRPr lang="en-US"/>
          </a:p>
        </p:txBody>
      </p:sp>
    </p:spTree>
    <p:extLst>
      <p:ext uri="{BB962C8B-B14F-4D97-AF65-F5344CB8AC3E}">
        <p14:creationId xmlns:p14="http://schemas.microsoft.com/office/powerpoint/2010/main" val="403963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0A533D-29A5-4F65-AFDA-78862C6C5E6E}" type="slidenum">
              <a:rPr lang="en-US"/>
              <a:pPr/>
              <a:t>‹#›</a:t>
            </a:fld>
            <a:endParaRPr lang="en-US"/>
          </a:p>
        </p:txBody>
      </p:sp>
    </p:spTree>
    <p:extLst>
      <p:ext uri="{BB962C8B-B14F-4D97-AF65-F5344CB8AC3E}">
        <p14:creationId xmlns:p14="http://schemas.microsoft.com/office/powerpoint/2010/main" val="170095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7FB64-8EA8-4ACC-A7D4-34A852943FC8}" type="slidenum">
              <a:rPr lang="en-US"/>
              <a:pPr/>
              <a:t>‹#›</a:t>
            </a:fld>
            <a:endParaRPr lang="en-US"/>
          </a:p>
        </p:txBody>
      </p:sp>
    </p:spTree>
    <p:extLst>
      <p:ext uri="{BB962C8B-B14F-4D97-AF65-F5344CB8AC3E}">
        <p14:creationId xmlns:p14="http://schemas.microsoft.com/office/powerpoint/2010/main" val="21653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CE79D4-AE39-4FC7-ADDA-6B542305B375}" type="slidenum">
              <a:rPr lang="en-US"/>
              <a:pPr/>
              <a:t>‹#›</a:t>
            </a:fld>
            <a:endParaRPr lang="en-US"/>
          </a:p>
        </p:txBody>
      </p:sp>
    </p:spTree>
    <p:extLst>
      <p:ext uri="{BB962C8B-B14F-4D97-AF65-F5344CB8AC3E}">
        <p14:creationId xmlns:p14="http://schemas.microsoft.com/office/powerpoint/2010/main" val="307105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C3AB1E-29AE-4FE3-A51D-E75537DAF9F7}" type="slidenum">
              <a:rPr lang="en-US"/>
              <a:pPr/>
              <a:t>‹#›</a:t>
            </a:fld>
            <a:endParaRPr lang="en-US"/>
          </a:p>
        </p:txBody>
      </p:sp>
    </p:spTree>
    <p:extLst>
      <p:ext uri="{BB962C8B-B14F-4D97-AF65-F5344CB8AC3E}">
        <p14:creationId xmlns:p14="http://schemas.microsoft.com/office/powerpoint/2010/main" val="62553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3EA2FAC-3492-43ED-9483-1E906DE3A07F}" type="slidenum">
              <a:rPr lang="en-US"/>
              <a:pPr/>
              <a:t>‹#›</a:t>
            </a:fld>
            <a:endParaRPr lang="en-US"/>
          </a:p>
        </p:txBody>
      </p:sp>
    </p:spTree>
    <p:extLst>
      <p:ext uri="{BB962C8B-B14F-4D97-AF65-F5344CB8AC3E}">
        <p14:creationId xmlns:p14="http://schemas.microsoft.com/office/powerpoint/2010/main" val="244027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BC0BC4-4215-41C3-8368-35125157D191}" type="slidenum">
              <a:rPr lang="en-US"/>
              <a:pPr/>
              <a:t>‹#›</a:t>
            </a:fld>
            <a:endParaRPr lang="en-US"/>
          </a:p>
        </p:txBody>
      </p:sp>
    </p:spTree>
    <p:extLst>
      <p:ext uri="{BB962C8B-B14F-4D97-AF65-F5344CB8AC3E}">
        <p14:creationId xmlns:p14="http://schemas.microsoft.com/office/powerpoint/2010/main" val="391173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246206-38E3-4A5B-9348-13A4B5CFEF78}" type="slidenum">
              <a:rPr lang="en-US"/>
              <a:pPr/>
              <a:t>‹#›</a:t>
            </a:fld>
            <a:endParaRPr lang="en-US"/>
          </a:p>
        </p:txBody>
      </p:sp>
    </p:spTree>
    <p:extLst>
      <p:ext uri="{BB962C8B-B14F-4D97-AF65-F5344CB8AC3E}">
        <p14:creationId xmlns:p14="http://schemas.microsoft.com/office/powerpoint/2010/main" val="175132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FFF9A9-28C4-489B-8391-A1E1A0C24B8C}" type="slidenum">
              <a:rPr lang="en-US"/>
              <a:pPr/>
              <a:t>‹#›</a:t>
            </a:fld>
            <a:endParaRPr lang="en-US"/>
          </a:p>
        </p:txBody>
      </p:sp>
    </p:spTree>
    <p:extLst>
      <p:ext uri="{BB962C8B-B14F-4D97-AF65-F5344CB8AC3E}">
        <p14:creationId xmlns:p14="http://schemas.microsoft.com/office/powerpoint/2010/main" val="140094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1588" y="0"/>
            <a:ext cx="9148762" cy="6851650"/>
            <a:chOff x="1" y="0"/>
            <a:chExt cx="5763" cy="4316"/>
          </a:xfrm>
        </p:grpSpPr>
        <p:sp>
          <p:nvSpPr>
            <p:cNvPr id="1433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4342" name="Group 6"/>
            <p:cNvGrpSpPr>
              <a:grpSpLocks/>
            </p:cNvGrpSpPr>
            <p:nvPr/>
          </p:nvGrpSpPr>
          <p:grpSpPr bwMode="auto">
            <a:xfrm>
              <a:off x="288" y="0"/>
              <a:ext cx="5098" cy="4316"/>
              <a:chOff x="288" y="0"/>
              <a:chExt cx="5098" cy="4316"/>
            </a:xfrm>
          </p:grpSpPr>
          <p:sp>
            <p:nvSpPr>
              <p:cNvPr id="1434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5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6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67" name="Group 31"/>
            <p:cNvGrpSpPr>
              <a:grpSpLocks/>
            </p:cNvGrpSpPr>
            <p:nvPr/>
          </p:nvGrpSpPr>
          <p:grpSpPr bwMode="auto">
            <a:xfrm>
              <a:off x="1" y="392"/>
              <a:ext cx="5758" cy="1571"/>
              <a:chOff x="1" y="392"/>
              <a:chExt cx="5758" cy="1571"/>
            </a:xfrm>
          </p:grpSpPr>
          <p:sp>
            <p:nvSpPr>
              <p:cNvPr id="1436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7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7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437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1437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1437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1E949612-5479-49FD-9096-8FDAAE79791A}" type="slidenum">
              <a:rPr lang="en-US"/>
              <a:pPr/>
              <a:t>‹#›</a:t>
            </a:fld>
            <a:endParaRPr lang="en-US"/>
          </a:p>
        </p:txBody>
      </p:sp>
      <p:sp>
        <p:nvSpPr>
          <p:cNvPr id="1437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eacherspayteachers.com/Store/Barbara-Yardley/" TargetMode="External"/><Relationship Id="rId2" Type="http://schemas.openxmlformats.org/officeDocument/2006/relationships/hyperlink" Target="http://www.phillipmartin.info/clipart/homepage.htm" TargetMode="Externa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600200" y="3429000"/>
            <a:ext cx="6400800" cy="1752600"/>
          </a:xfrm>
        </p:spPr>
        <p:txBody>
          <a:bodyPr/>
          <a:lstStyle/>
          <a:p>
            <a:r>
              <a:rPr lang="en-US" sz="2800" dirty="0">
                <a:latin typeface="+mj-lt"/>
                <a:cs typeface="Times New Roman" pitchFamily="18" charset="0"/>
              </a:rPr>
              <a:t>Using </a:t>
            </a:r>
          </a:p>
          <a:p>
            <a:r>
              <a:rPr lang="en-US" sz="2800" dirty="0">
                <a:latin typeface="+mj-lt"/>
                <a:cs typeface="Times New Roman" pitchFamily="18" charset="0"/>
              </a:rPr>
              <a:t>Non-fiction Strategies Effectively</a:t>
            </a:r>
          </a:p>
        </p:txBody>
      </p:sp>
      <p:pic>
        <p:nvPicPr>
          <p:cNvPr id="2052" name="Picture 4" descr="science_ec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3886200"/>
            <a:ext cx="4228749"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sz="quarter"/>
          </p:nvPr>
        </p:nvSpPr>
        <p:spPr>
          <a:xfrm>
            <a:off x="685800" y="1600200"/>
            <a:ext cx="7772400" cy="1736725"/>
          </a:xfrm>
        </p:spPr>
        <p:txBody>
          <a:bodyPr/>
          <a:lstStyle/>
          <a:p>
            <a:r>
              <a:rPr lang="en-US" sz="8000" dirty="0" smtClean="0"/>
              <a:t>Strategic Reading</a:t>
            </a:r>
            <a:endParaRPr lang="en-US" sz="8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27050" y="457200"/>
            <a:ext cx="8229600" cy="1139825"/>
          </a:xfrm>
        </p:spPr>
        <p:txBody>
          <a:bodyPr/>
          <a:lstStyle/>
          <a:p>
            <a:r>
              <a:rPr lang="en-US" dirty="0">
                <a:solidFill>
                  <a:srgbClr val="FFCC00"/>
                </a:solidFill>
              </a:rPr>
              <a:t>Third Gear</a:t>
            </a:r>
          </a:p>
        </p:txBody>
      </p:sp>
      <p:sp>
        <p:nvSpPr>
          <p:cNvPr id="28675" name="Rectangle 3"/>
          <p:cNvSpPr>
            <a:spLocks noGrp="1" noChangeArrowheads="1"/>
          </p:cNvSpPr>
          <p:nvPr>
            <p:ph type="body" idx="1"/>
          </p:nvPr>
        </p:nvSpPr>
        <p:spPr>
          <a:xfrm>
            <a:off x="533400" y="1524000"/>
            <a:ext cx="6781800" cy="3733800"/>
          </a:xfrm>
        </p:spPr>
        <p:txBody>
          <a:bodyPr/>
          <a:lstStyle/>
          <a:p>
            <a:pPr marL="609600" indent="-609600">
              <a:lnSpc>
                <a:spcPct val="90000"/>
              </a:lnSpc>
            </a:pPr>
            <a:r>
              <a:rPr lang="en-US" dirty="0"/>
              <a:t>Skimming the text</a:t>
            </a:r>
          </a:p>
          <a:p>
            <a:pPr marL="609600" indent="-609600">
              <a:lnSpc>
                <a:spcPct val="90000"/>
              </a:lnSpc>
            </a:pPr>
            <a:r>
              <a:rPr lang="en-US" dirty="0"/>
              <a:t>Use when you need basic answers or information quickly</a:t>
            </a:r>
          </a:p>
          <a:p>
            <a:pPr marL="609600" indent="-609600">
              <a:lnSpc>
                <a:spcPct val="90000"/>
              </a:lnSpc>
            </a:pPr>
            <a:r>
              <a:rPr lang="en-US" dirty="0"/>
              <a:t>You don’t have to read every </a:t>
            </a:r>
            <a:r>
              <a:rPr lang="en-US" dirty="0" smtClean="0"/>
              <a:t>word until </a:t>
            </a:r>
            <a:r>
              <a:rPr lang="en-US" dirty="0"/>
              <a:t>you locate the information you need</a:t>
            </a:r>
          </a:p>
        </p:txBody>
      </p:sp>
      <p:pic>
        <p:nvPicPr>
          <p:cNvPr id="28677" name="Picture 5" descr="la_plagiar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19600"/>
            <a:ext cx="3981450" cy="2184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Effect transition="in" filter="fade">
                                      <p:cBhvr>
                                        <p:cTn id="9" dur="1000"/>
                                        <p:tgtEl>
                                          <p:spTgt spid="286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fade">
                                      <p:cBhvr>
                                        <p:cTn id="14" dur="500"/>
                                        <p:tgtEl>
                                          <p:spTgt spid="286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Effect transition="in" filter="fade">
                                      <p:cBhvr>
                                        <p:cTn id="19" dur="500"/>
                                        <p:tgtEl>
                                          <p:spTgt spid="2867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Effect transition="in" filter="fade">
                                      <p:cBhvr>
                                        <p:cTn id="24"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1139825"/>
          </a:xfrm>
        </p:spPr>
        <p:txBody>
          <a:bodyPr/>
          <a:lstStyle/>
          <a:p>
            <a:r>
              <a:rPr lang="en-US" dirty="0">
                <a:solidFill>
                  <a:srgbClr val="FFCC00"/>
                </a:solidFill>
              </a:rPr>
              <a:t>Fourth Gear</a:t>
            </a:r>
          </a:p>
        </p:txBody>
      </p:sp>
      <p:sp>
        <p:nvSpPr>
          <p:cNvPr id="29699" name="Rectangle 3"/>
          <p:cNvSpPr>
            <a:spLocks noGrp="1" noChangeArrowheads="1"/>
          </p:cNvSpPr>
          <p:nvPr>
            <p:ph type="body" idx="1"/>
          </p:nvPr>
        </p:nvSpPr>
        <p:spPr>
          <a:xfrm>
            <a:off x="533400" y="1524000"/>
            <a:ext cx="5334000" cy="3733800"/>
          </a:xfrm>
        </p:spPr>
        <p:txBody>
          <a:bodyPr/>
          <a:lstStyle/>
          <a:p>
            <a:pPr marL="609600" indent="-609600">
              <a:lnSpc>
                <a:spcPct val="90000"/>
              </a:lnSpc>
            </a:pPr>
            <a:r>
              <a:rPr lang="en-US" dirty="0"/>
              <a:t>Scanning the text rapidly</a:t>
            </a:r>
          </a:p>
          <a:p>
            <a:pPr marL="609600" indent="-609600">
              <a:lnSpc>
                <a:spcPct val="90000"/>
              </a:lnSpc>
            </a:pPr>
            <a:r>
              <a:rPr lang="en-US" dirty="0"/>
              <a:t>Use when looking for a particular word or concept</a:t>
            </a:r>
          </a:p>
          <a:p>
            <a:pPr marL="609600" indent="-609600">
              <a:lnSpc>
                <a:spcPct val="90000"/>
              </a:lnSpc>
            </a:pPr>
            <a:r>
              <a:rPr lang="en-US" dirty="0"/>
              <a:t>Your eyes move quickly over the page until you find what you are looking for</a:t>
            </a:r>
          </a:p>
        </p:txBody>
      </p:sp>
      <p:pic>
        <p:nvPicPr>
          <p:cNvPr id="29702" name="Picture 6" descr="school_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2438400"/>
            <a:ext cx="3762375"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Effect transition="in" filter="fade">
                                      <p:cBhvr>
                                        <p:cTn id="9" dur="1000"/>
                                        <p:tgtEl>
                                          <p:spTgt spid="2969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500"/>
                                        <p:tgtEl>
                                          <p:spTgt spid="296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Effect transition="in" filter="fade">
                                      <p:cBhvr>
                                        <p:cTn id="19" dur="500"/>
                                        <p:tgtEl>
                                          <p:spTgt spid="2969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699">
                                            <p:txEl>
                                              <p:pRg st="2" end="2"/>
                                            </p:txEl>
                                          </p:spTgt>
                                        </p:tgtEl>
                                        <p:attrNameLst>
                                          <p:attrName>style.visibility</p:attrName>
                                        </p:attrNameLst>
                                      </p:cBhvr>
                                      <p:to>
                                        <p:strVal val="visible"/>
                                      </p:to>
                                    </p:set>
                                    <p:animEffect transition="in" filter="fade">
                                      <p:cBhvr>
                                        <p:cTn id="24"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39825"/>
          </a:xfrm>
        </p:spPr>
        <p:txBody>
          <a:bodyPr/>
          <a:lstStyle/>
          <a:p>
            <a:r>
              <a:rPr lang="en-US" sz="5400" dirty="0"/>
              <a:t>Before Reading</a:t>
            </a:r>
          </a:p>
        </p:txBody>
      </p:sp>
      <p:sp>
        <p:nvSpPr>
          <p:cNvPr id="30723" name="Rectangle 3"/>
          <p:cNvSpPr>
            <a:spLocks noGrp="1" noChangeArrowheads="1"/>
          </p:cNvSpPr>
          <p:nvPr>
            <p:ph type="body" idx="1"/>
          </p:nvPr>
        </p:nvSpPr>
        <p:spPr>
          <a:xfrm>
            <a:off x="533400" y="1524000"/>
            <a:ext cx="7010400" cy="3733800"/>
          </a:xfrm>
        </p:spPr>
        <p:txBody>
          <a:bodyPr/>
          <a:lstStyle/>
          <a:p>
            <a:pPr marL="609600" indent="-609600">
              <a:lnSpc>
                <a:spcPct val="90000"/>
              </a:lnSpc>
            </a:pPr>
            <a:r>
              <a:rPr lang="en-US" sz="6600" dirty="0" smtClean="0">
                <a:solidFill>
                  <a:schemeClr val="folHlink"/>
                </a:solidFill>
                <a:latin typeface="+mj-lt"/>
              </a:rPr>
              <a:t>P</a:t>
            </a:r>
            <a:r>
              <a:rPr lang="en-US" dirty="0" smtClean="0"/>
              <a:t>review and set a purpose</a:t>
            </a:r>
            <a:endParaRPr lang="en-US" dirty="0"/>
          </a:p>
          <a:p>
            <a:pPr marL="609600" indent="-609600">
              <a:lnSpc>
                <a:spcPct val="90000"/>
              </a:lnSpc>
            </a:pPr>
            <a:r>
              <a:rPr lang="en-US" sz="6600" dirty="0">
                <a:solidFill>
                  <a:schemeClr val="folHlink"/>
                </a:solidFill>
                <a:latin typeface="+mj-lt"/>
              </a:rPr>
              <a:t>A</a:t>
            </a:r>
            <a:r>
              <a:rPr lang="en-US" dirty="0"/>
              <a:t>ctivate prior knowledge</a:t>
            </a:r>
          </a:p>
          <a:p>
            <a:pPr marL="609600" indent="-609600">
              <a:lnSpc>
                <a:spcPct val="90000"/>
              </a:lnSpc>
            </a:pPr>
            <a:r>
              <a:rPr lang="en-US" sz="6600" dirty="0" smtClean="0">
                <a:solidFill>
                  <a:schemeClr val="folHlink"/>
                </a:solidFill>
                <a:latin typeface="+mj-lt"/>
              </a:rPr>
              <a:t>W</a:t>
            </a:r>
            <a:r>
              <a:rPr lang="en-US" dirty="0" smtClean="0"/>
              <a:t>onder</a:t>
            </a:r>
            <a:endParaRPr lang="en-US" dirty="0"/>
          </a:p>
          <a:p>
            <a:pPr marL="609600" indent="-609600">
              <a:lnSpc>
                <a:spcPct val="90000"/>
              </a:lnSpc>
            </a:pPr>
            <a:r>
              <a:rPr lang="en-US" sz="6600" dirty="0">
                <a:solidFill>
                  <a:schemeClr val="folHlink"/>
                </a:solidFill>
                <a:latin typeface="+mj-lt"/>
              </a:rPr>
              <a:t>S</a:t>
            </a:r>
            <a:r>
              <a:rPr lang="en-US" dirty="0"/>
              <a:t>et a speed</a:t>
            </a:r>
          </a:p>
        </p:txBody>
      </p:sp>
      <p:pic>
        <p:nvPicPr>
          <p:cNvPr id="30726" name="Picture 6" descr="la_exposi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3819525"/>
            <a:ext cx="4362450" cy="303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Effect transition="in" filter="fade">
                                      <p:cBhvr>
                                        <p:cTn id="9" dur="1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500"/>
                                        <p:tgtEl>
                                          <p:spTgt spid="307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Effect transition="in" filter="fade">
                                      <p:cBhvr>
                                        <p:cTn id="19" dur="500"/>
                                        <p:tgtEl>
                                          <p:spTgt spid="3072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23">
                                            <p:txEl>
                                              <p:pRg st="2" end="2"/>
                                            </p:txEl>
                                          </p:spTgt>
                                        </p:tgtEl>
                                        <p:attrNameLst>
                                          <p:attrName>style.visibility</p:attrName>
                                        </p:attrNameLst>
                                      </p:cBhvr>
                                      <p:to>
                                        <p:strVal val="visible"/>
                                      </p:to>
                                    </p:set>
                                    <p:animEffect transition="in" filter="fade">
                                      <p:cBhvr>
                                        <p:cTn id="24" dur="500"/>
                                        <p:tgtEl>
                                          <p:spTgt spid="3072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23">
                                            <p:txEl>
                                              <p:pRg st="3" end="3"/>
                                            </p:txEl>
                                          </p:spTgt>
                                        </p:tgtEl>
                                        <p:attrNameLst>
                                          <p:attrName>style.visibility</p:attrName>
                                        </p:attrNameLst>
                                      </p:cBhvr>
                                      <p:to>
                                        <p:strVal val="visible"/>
                                      </p:to>
                                    </p:set>
                                    <p:animEffect transition="in" filter="fade">
                                      <p:cBhvr>
                                        <p:cTn id="29"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19112" y="457200"/>
            <a:ext cx="8229600" cy="1139825"/>
          </a:xfrm>
        </p:spPr>
        <p:txBody>
          <a:bodyPr/>
          <a:lstStyle/>
          <a:p>
            <a:r>
              <a:rPr lang="en-US" sz="5400" u="sng" dirty="0">
                <a:solidFill>
                  <a:srgbClr val="FFCC00"/>
                </a:solidFill>
              </a:rPr>
              <a:t>During</a:t>
            </a:r>
            <a:r>
              <a:rPr lang="en-US" sz="5400" dirty="0"/>
              <a:t> Reading</a:t>
            </a:r>
          </a:p>
        </p:txBody>
      </p:sp>
      <p:sp>
        <p:nvSpPr>
          <p:cNvPr id="31747" name="Rectangle 3"/>
          <p:cNvSpPr>
            <a:spLocks noGrp="1" noChangeArrowheads="1"/>
          </p:cNvSpPr>
          <p:nvPr>
            <p:ph type="body" idx="1"/>
          </p:nvPr>
        </p:nvSpPr>
        <p:spPr>
          <a:xfrm>
            <a:off x="671512" y="1752600"/>
            <a:ext cx="7924800" cy="4530725"/>
          </a:xfrm>
        </p:spPr>
        <p:txBody>
          <a:bodyPr/>
          <a:lstStyle/>
          <a:p>
            <a:r>
              <a:rPr lang="en-US" dirty="0">
                <a:latin typeface="Arial" charset="0"/>
              </a:rPr>
              <a:t>Now that you have prepared your brain, you are ready to read</a:t>
            </a:r>
          </a:p>
          <a:p>
            <a:r>
              <a:rPr lang="en-US" dirty="0">
                <a:latin typeface="Arial" charset="0"/>
              </a:rPr>
              <a:t>Remember: “READING IS THINKING”</a:t>
            </a:r>
          </a:p>
          <a:p>
            <a:r>
              <a:rPr lang="en-US" dirty="0">
                <a:latin typeface="Arial" charset="0"/>
              </a:rPr>
              <a:t>Use effective strategies to help you make sense of what you are reading</a:t>
            </a:r>
            <a:endParaRPr lang="en-US" dirty="0"/>
          </a:p>
        </p:txBody>
      </p:sp>
      <p:pic>
        <p:nvPicPr>
          <p:cNvPr id="31749" name="Picture 5" descr="la_notet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648200"/>
            <a:ext cx="5105400" cy="2045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500"/>
                                        <p:tgtEl>
                                          <p:spTgt spid="317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500"/>
                                        <p:tgtEl>
                                          <p:spTgt spid="3174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Effect transition="in" filter="fade">
                                      <p:cBhvr>
                                        <p:cTn id="24"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4194" y="304800"/>
            <a:ext cx="8229600" cy="1139825"/>
          </a:xfrm>
        </p:spPr>
        <p:txBody>
          <a:bodyPr/>
          <a:lstStyle/>
          <a:p>
            <a:r>
              <a:rPr lang="en-US" sz="5400" dirty="0" smtClean="0"/>
              <a:t>1. Monitor/Clarify</a:t>
            </a:r>
            <a:endParaRPr lang="en-US" sz="5400" dirty="0"/>
          </a:p>
        </p:txBody>
      </p:sp>
      <p:sp>
        <p:nvSpPr>
          <p:cNvPr id="32771" name="Rectangle 3"/>
          <p:cNvSpPr>
            <a:spLocks noGrp="1" noChangeArrowheads="1"/>
          </p:cNvSpPr>
          <p:nvPr>
            <p:ph type="body" idx="1"/>
          </p:nvPr>
        </p:nvSpPr>
        <p:spPr>
          <a:xfrm>
            <a:off x="685800" y="1468437"/>
            <a:ext cx="7696200" cy="4475163"/>
          </a:xfrm>
        </p:spPr>
        <p:txBody>
          <a:bodyPr/>
          <a:lstStyle/>
          <a:p>
            <a:r>
              <a:rPr lang="en-US" dirty="0" smtClean="0">
                <a:latin typeface="Arial" charset="0"/>
              </a:rPr>
              <a:t>Pause to think about what you are reading</a:t>
            </a:r>
          </a:p>
          <a:p>
            <a:r>
              <a:rPr lang="en-US" dirty="0" smtClean="0">
                <a:latin typeface="Arial" charset="0"/>
              </a:rPr>
              <a:t>Ask yourself, “Do I understand this?”</a:t>
            </a:r>
          </a:p>
          <a:p>
            <a:r>
              <a:rPr lang="en-US" dirty="0" smtClean="0">
                <a:latin typeface="Arial" charset="0"/>
              </a:rPr>
              <a:t>If something is confusing re-read or use context clues </a:t>
            </a:r>
          </a:p>
          <a:p>
            <a:r>
              <a:rPr lang="en-US" dirty="0" smtClean="0">
                <a:latin typeface="Arial" charset="0"/>
              </a:rPr>
              <a:t>Look at graphics </a:t>
            </a:r>
            <a:endParaRPr lang="en-US"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86200"/>
            <a:ext cx="4091795" cy="264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Effect transition="in" filter="fade">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Effect transition="in" filter="fade">
                                      <p:cBhvr>
                                        <p:cTn id="14" dur="500"/>
                                        <p:tgtEl>
                                          <p:spTgt spid="327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500"/>
                                        <p:tgtEl>
                                          <p:spTgt spid="3277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2771">
                                            <p:txEl>
                                              <p:pRg st="2" end="2"/>
                                            </p:txEl>
                                          </p:spTgt>
                                        </p:tgtEl>
                                        <p:attrNameLst>
                                          <p:attrName>style.visibility</p:attrName>
                                        </p:attrNameLst>
                                      </p:cBhvr>
                                      <p:to>
                                        <p:strVal val="visible"/>
                                      </p:to>
                                    </p:set>
                                    <p:animEffect transition="in" filter="fade">
                                      <p:cBhvr>
                                        <p:cTn id="24" dur="500"/>
                                        <p:tgtEl>
                                          <p:spTgt spid="3277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771">
                                            <p:txEl>
                                              <p:pRg st="3" end="3"/>
                                            </p:txEl>
                                          </p:spTgt>
                                        </p:tgtEl>
                                        <p:attrNameLst>
                                          <p:attrName>style.visibility</p:attrName>
                                        </p:attrNameLst>
                                      </p:cBhvr>
                                      <p:to>
                                        <p:strVal val="visible"/>
                                      </p:to>
                                    </p:set>
                                    <p:animEffect transition="in" filter="fade">
                                      <p:cBhvr>
                                        <p:cTn id="29"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0"/>
            <a:ext cx="8229600" cy="1139825"/>
          </a:xfrm>
        </p:spPr>
        <p:txBody>
          <a:bodyPr/>
          <a:lstStyle/>
          <a:p>
            <a:r>
              <a:rPr lang="en-US" sz="5400" dirty="0" smtClean="0"/>
              <a:t>2. Visualize</a:t>
            </a:r>
            <a:endParaRPr lang="en-US" sz="5400" dirty="0"/>
          </a:p>
        </p:txBody>
      </p:sp>
      <p:sp>
        <p:nvSpPr>
          <p:cNvPr id="32771" name="Rectangle 3"/>
          <p:cNvSpPr>
            <a:spLocks noGrp="1" noChangeArrowheads="1"/>
          </p:cNvSpPr>
          <p:nvPr>
            <p:ph type="body" idx="1"/>
          </p:nvPr>
        </p:nvSpPr>
        <p:spPr>
          <a:xfrm>
            <a:off x="914400" y="1600200"/>
            <a:ext cx="7467600" cy="4530725"/>
          </a:xfrm>
        </p:spPr>
        <p:txBody>
          <a:bodyPr/>
          <a:lstStyle/>
          <a:p>
            <a:r>
              <a:rPr lang="en-US" dirty="0">
                <a:latin typeface="Arial" charset="0"/>
              </a:rPr>
              <a:t>Use illustrations to help you create mental pictures </a:t>
            </a:r>
          </a:p>
          <a:p>
            <a:r>
              <a:rPr lang="en-US" dirty="0">
                <a:latin typeface="Arial" charset="0"/>
              </a:rPr>
              <a:t>Add in images from your own experiences so that you create a “Mental Movie”</a:t>
            </a:r>
            <a:endParaRPr lang="en-US" dirty="0"/>
          </a:p>
        </p:txBody>
      </p:sp>
      <p:pic>
        <p:nvPicPr>
          <p:cNvPr id="32773" name="Picture 5" descr="science_color_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14800"/>
            <a:ext cx="4744720" cy="244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Effect transition="in" filter="fade">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771">
                                            <p:txEl>
                                              <p:pRg st="0" end="0"/>
                                            </p:txEl>
                                          </p:spTgt>
                                        </p:tgtEl>
                                        <p:attrNameLst>
                                          <p:attrName>style.visibility</p:attrName>
                                        </p:attrNameLst>
                                      </p:cBhvr>
                                      <p:to>
                                        <p:strVal val="visible"/>
                                      </p:to>
                                    </p:set>
                                    <p:animEffect transition="in" filter="fade">
                                      <p:cBhvr>
                                        <p:cTn id="14" dur="500"/>
                                        <p:tgtEl>
                                          <p:spTgt spid="327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39825"/>
          </a:xfrm>
        </p:spPr>
        <p:txBody>
          <a:bodyPr/>
          <a:lstStyle/>
          <a:p>
            <a:r>
              <a:rPr lang="en-US" sz="5400" dirty="0" smtClean="0"/>
              <a:t>3. Question</a:t>
            </a:r>
            <a:endParaRPr lang="en-US" sz="5400" dirty="0"/>
          </a:p>
        </p:txBody>
      </p:sp>
      <p:sp>
        <p:nvSpPr>
          <p:cNvPr id="34819" name="Rectangle 3"/>
          <p:cNvSpPr>
            <a:spLocks noGrp="1" noChangeArrowheads="1"/>
          </p:cNvSpPr>
          <p:nvPr>
            <p:ph type="body" idx="1"/>
          </p:nvPr>
        </p:nvSpPr>
        <p:spPr>
          <a:xfrm>
            <a:off x="685800" y="1600200"/>
            <a:ext cx="7620000" cy="4530725"/>
          </a:xfrm>
        </p:spPr>
        <p:txBody>
          <a:bodyPr/>
          <a:lstStyle/>
          <a:p>
            <a:r>
              <a:rPr lang="en-US" dirty="0" smtClean="0">
                <a:latin typeface="Arial" charset="0"/>
              </a:rPr>
              <a:t>Create readers’ questions you hope will be answered as you are reading</a:t>
            </a:r>
          </a:p>
          <a:p>
            <a:r>
              <a:rPr lang="en-US" dirty="0" smtClean="0">
                <a:latin typeface="Arial" charset="0"/>
              </a:rPr>
              <a:t>Think about the things the</a:t>
            </a:r>
          </a:p>
          <a:p>
            <a:pPr marL="0" indent="0">
              <a:buNone/>
            </a:pPr>
            <a:r>
              <a:rPr lang="en-US" dirty="0" smtClean="0">
                <a:latin typeface="Arial" charset="0"/>
              </a:rPr>
              <a:t>   </a:t>
            </a:r>
            <a:r>
              <a:rPr lang="en-US" dirty="0">
                <a:latin typeface="Arial" charset="0"/>
              </a:rPr>
              <a:t>author is not telling </a:t>
            </a:r>
            <a:r>
              <a:rPr lang="en-US" dirty="0" smtClean="0">
                <a:latin typeface="Arial" charset="0"/>
              </a:rPr>
              <a:t>you</a:t>
            </a:r>
          </a:p>
          <a:p>
            <a:r>
              <a:rPr lang="en-US" dirty="0" smtClean="0">
                <a:latin typeface="Arial" charset="0"/>
              </a:rPr>
              <a:t>What more would you</a:t>
            </a:r>
          </a:p>
          <a:p>
            <a:pPr marL="0" indent="0">
              <a:buNone/>
            </a:pPr>
            <a:r>
              <a:rPr lang="en-US" dirty="0" smtClean="0">
                <a:latin typeface="Arial" charset="0"/>
              </a:rPr>
              <a:t>   like to know?</a:t>
            </a:r>
          </a:p>
          <a:p>
            <a:pPr marL="0" indent="0">
              <a:buNone/>
            </a:pPr>
            <a:r>
              <a:rPr lang="en-US" sz="3600" dirty="0" smtClean="0">
                <a:latin typeface="Arial" charset="0"/>
              </a:rPr>
              <a:t>   </a:t>
            </a:r>
            <a:endParaRPr lang="en-US" sz="3600" dirty="0">
              <a:latin typeface="Arial" charset="0"/>
            </a:endParaRP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048000"/>
            <a:ext cx="4092624" cy="3398810"/>
          </a:xfrm>
          <a:prstGeom prst="rect">
            <a:avLst/>
          </a:prstGeom>
        </p:spPr>
      </p:pic>
    </p:spTree>
    <p:extLst>
      <p:ext uri="{BB962C8B-B14F-4D97-AF65-F5344CB8AC3E}">
        <p14:creationId xmlns:p14="http://schemas.microsoft.com/office/powerpoint/2010/main" val="235768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Effect transition="in" filter="fade">
                                      <p:cBhvr>
                                        <p:cTn id="9" dur="10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819">
                                            <p:txEl>
                                              <p:pRg st="3" end="3"/>
                                            </p:txEl>
                                          </p:spTgt>
                                        </p:tgtEl>
                                        <p:attrNameLst>
                                          <p:attrName>style.visibility</p:attrName>
                                        </p:attrNameLst>
                                      </p:cBhvr>
                                      <p:to>
                                        <p:strVal val="visible"/>
                                      </p:to>
                                    </p:set>
                                    <p:animEffect transition="in" filter="fade">
                                      <p:cBhvr>
                                        <p:cTn id="29" dur="500"/>
                                        <p:tgtEl>
                                          <p:spTgt spid="3481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819">
                                            <p:txEl>
                                              <p:pRg st="4" end="4"/>
                                            </p:txEl>
                                          </p:spTgt>
                                        </p:tgtEl>
                                        <p:attrNameLst>
                                          <p:attrName>style.visibility</p:attrName>
                                        </p:attrNameLst>
                                      </p:cBhvr>
                                      <p:to>
                                        <p:strVal val="visible"/>
                                      </p:to>
                                    </p:set>
                                    <p:animEffect transition="in" filter="fade">
                                      <p:cBhvr>
                                        <p:cTn id="34" dur="500"/>
                                        <p:tgtEl>
                                          <p:spTgt spid="3481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819">
                                            <p:txEl>
                                              <p:pRg st="5" end="5"/>
                                            </p:txEl>
                                          </p:spTgt>
                                        </p:tgtEl>
                                        <p:attrNameLst>
                                          <p:attrName>style.visibility</p:attrName>
                                        </p:attrNameLst>
                                      </p:cBhvr>
                                      <p:to>
                                        <p:strVal val="visible"/>
                                      </p:to>
                                    </p:set>
                                    <p:animEffect transition="in" filter="fade">
                                      <p:cBhvr>
                                        <p:cTn id="39"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39825"/>
          </a:xfrm>
        </p:spPr>
        <p:txBody>
          <a:bodyPr/>
          <a:lstStyle/>
          <a:p>
            <a:r>
              <a:rPr lang="en-US" sz="5400" dirty="0" smtClean="0"/>
              <a:t>4. Connect</a:t>
            </a:r>
            <a:endParaRPr lang="en-US" sz="5400" dirty="0"/>
          </a:p>
        </p:txBody>
      </p:sp>
      <p:sp>
        <p:nvSpPr>
          <p:cNvPr id="34819" name="Rectangle 3"/>
          <p:cNvSpPr>
            <a:spLocks noGrp="1" noChangeArrowheads="1"/>
          </p:cNvSpPr>
          <p:nvPr>
            <p:ph type="body" idx="1"/>
          </p:nvPr>
        </p:nvSpPr>
        <p:spPr>
          <a:xfrm>
            <a:off x="762000" y="1752600"/>
            <a:ext cx="8077200" cy="4378325"/>
          </a:xfrm>
        </p:spPr>
        <p:txBody>
          <a:bodyPr/>
          <a:lstStyle/>
          <a:p>
            <a:r>
              <a:rPr lang="en-US" dirty="0" smtClean="0">
                <a:latin typeface="Arial" charset="0"/>
              </a:rPr>
              <a:t>Text to text</a:t>
            </a:r>
          </a:p>
          <a:p>
            <a:r>
              <a:rPr lang="en-US" dirty="0" smtClean="0">
                <a:latin typeface="Arial" charset="0"/>
              </a:rPr>
              <a:t>Text to world</a:t>
            </a:r>
          </a:p>
          <a:p>
            <a:r>
              <a:rPr lang="en-US" dirty="0" smtClean="0">
                <a:latin typeface="Arial" charset="0"/>
              </a:rPr>
              <a:t>Text to self</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810000"/>
            <a:ext cx="4800600" cy="2652183"/>
          </a:xfrm>
          <a:prstGeom prst="rect">
            <a:avLst/>
          </a:prstGeom>
        </p:spPr>
      </p:pic>
    </p:spTree>
    <p:extLst>
      <p:ext uri="{BB962C8B-B14F-4D97-AF65-F5344CB8AC3E}">
        <p14:creationId xmlns:p14="http://schemas.microsoft.com/office/powerpoint/2010/main" val="258224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Effect transition="in" filter="fade">
                                      <p:cBhvr>
                                        <p:cTn id="9" dur="10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8229600" cy="1139825"/>
          </a:xfrm>
        </p:spPr>
        <p:txBody>
          <a:bodyPr/>
          <a:lstStyle/>
          <a:p>
            <a:r>
              <a:rPr lang="en-US" sz="5400" dirty="0" smtClean="0"/>
              <a:t>5. Infer</a:t>
            </a:r>
            <a:endParaRPr lang="en-US" sz="5400" dirty="0"/>
          </a:p>
        </p:txBody>
      </p:sp>
      <p:sp>
        <p:nvSpPr>
          <p:cNvPr id="34819" name="Rectangle 3"/>
          <p:cNvSpPr>
            <a:spLocks noGrp="1" noChangeArrowheads="1"/>
          </p:cNvSpPr>
          <p:nvPr>
            <p:ph type="body" idx="1"/>
          </p:nvPr>
        </p:nvSpPr>
        <p:spPr>
          <a:xfrm>
            <a:off x="838200" y="1371600"/>
            <a:ext cx="7696200" cy="4530725"/>
          </a:xfrm>
        </p:spPr>
        <p:txBody>
          <a:bodyPr/>
          <a:lstStyle/>
          <a:p>
            <a:r>
              <a:rPr lang="en-US" dirty="0">
                <a:latin typeface="Arial" charset="0"/>
              </a:rPr>
              <a:t>Use the author’s clues and your own knowledge to </a:t>
            </a:r>
            <a:r>
              <a:rPr lang="en-US" dirty="0" smtClean="0">
                <a:latin typeface="Arial" charset="0"/>
              </a:rPr>
              <a:t>draw conclusions</a:t>
            </a:r>
          </a:p>
          <a:p>
            <a:r>
              <a:rPr lang="en-US" dirty="0" smtClean="0">
                <a:latin typeface="Arial" charset="0"/>
              </a:rPr>
              <a:t>Make reasonable predictions about what the text will tell next</a:t>
            </a:r>
          </a:p>
          <a:p>
            <a:r>
              <a:rPr lang="en-US" dirty="0" smtClean="0">
                <a:latin typeface="Arial" charset="0"/>
              </a:rPr>
              <a:t>Revise your inferences as </a:t>
            </a:r>
          </a:p>
          <a:p>
            <a:pPr marL="0" indent="0">
              <a:buNone/>
            </a:pPr>
            <a:r>
              <a:rPr lang="en-US" dirty="0">
                <a:latin typeface="Arial" charset="0"/>
              </a:rPr>
              <a:t> </a:t>
            </a:r>
            <a:r>
              <a:rPr lang="en-US" dirty="0" smtClean="0">
                <a:latin typeface="Arial" charset="0"/>
              </a:rPr>
              <a:t>  you read more</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86200"/>
            <a:ext cx="4825688"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11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Effect transition="in" filter="fade">
                                      <p:cBhvr>
                                        <p:cTn id="9" dur="1000"/>
                                        <p:tgtEl>
                                          <p:spTgt spid="348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Effect transition="in" filter="fade">
                                      <p:cBhvr>
                                        <p:cTn id="14" dur="500"/>
                                        <p:tgtEl>
                                          <p:spTgt spid="348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500"/>
                                        <p:tgtEl>
                                          <p:spTgt spid="348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500"/>
                                        <p:tgtEl>
                                          <p:spTgt spid="3481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819">
                                            <p:txEl>
                                              <p:pRg st="3" end="3"/>
                                            </p:txEl>
                                          </p:spTgt>
                                        </p:tgtEl>
                                        <p:attrNameLst>
                                          <p:attrName>style.visibility</p:attrName>
                                        </p:attrNameLst>
                                      </p:cBhvr>
                                      <p:to>
                                        <p:strVal val="visible"/>
                                      </p:to>
                                    </p:set>
                                    <p:animEffect transition="in" filter="fade">
                                      <p:cBhvr>
                                        <p:cTn id="29"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04800"/>
            <a:ext cx="8229600" cy="1139825"/>
          </a:xfrm>
        </p:spPr>
        <p:txBody>
          <a:bodyPr/>
          <a:lstStyle/>
          <a:p>
            <a:r>
              <a:rPr lang="en-US" sz="5400" u="sng" dirty="0" smtClean="0">
                <a:solidFill>
                  <a:srgbClr val="FFCC00"/>
                </a:solidFill>
              </a:rPr>
              <a:t>After</a:t>
            </a:r>
            <a:r>
              <a:rPr lang="en-US" sz="5400" dirty="0" smtClean="0"/>
              <a:t> </a:t>
            </a:r>
            <a:r>
              <a:rPr lang="en-US" sz="5400" dirty="0"/>
              <a:t>Reading</a:t>
            </a:r>
          </a:p>
        </p:txBody>
      </p:sp>
      <p:sp>
        <p:nvSpPr>
          <p:cNvPr id="31747" name="Rectangle 3"/>
          <p:cNvSpPr>
            <a:spLocks noGrp="1" noChangeArrowheads="1"/>
          </p:cNvSpPr>
          <p:nvPr>
            <p:ph type="body" idx="1"/>
          </p:nvPr>
        </p:nvSpPr>
        <p:spPr>
          <a:xfrm>
            <a:off x="914400" y="1524001"/>
            <a:ext cx="7543800" cy="4038600"/>
          </a:xfrm>
        </p:spPr>
        <p:txBody>
          <a:bodyPr/>
          <a:lstStyle/>
          <a:p>
            <a:r>
              <a:rPr lang="en-US" dirty="0" smtClean="0">
                <a:latin typeface="+mj-lt"/>
              </a:rPr>
              <a:t>Reflect on what the text was mainly about through talking, writing or drawing</a:t>
            </a:r>
          </a:p>
          <a:p>
            <a:r>
              <a:rPr lang="en-US" dirty="0" smtClean="0">
                <a:latin typeface="+mj-lt"/>
              </a:rPr>
              <a:t>Summarize the most important points</a:t>
            </a:r>
          </a:p>
          <a:p>
            <a:r>
              <a:rPr lang="en-US" dirty="0" smtClean="0">
                <a:latin typeface="+mj-lt"/>
              </a:rPr>
              <a:t>Reread for clarifications</a:t>
            </a:r>
          </a:p>
          <a:p>
            <a:r>
              <a:rPr lang="en-US" dirty="0" smtClean="0">
                <a:latin typeface="+mj-lt"/>
              </a:rPr>
              <a:t>Evaluate </a:t>
            </a:r>
            <a:endParaRPr lang="en-US"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724400"/>
            <a:ext cx="3964592" cy="1914525"/>
          </a:xfrm>
          <a:prstGeom prst="rect">
            <a:avLst/>
          </a:prstGeom>
        </p:spPr>
      </p:pic>
    </p:spTree>
    <p:extLst>
      <p:ext uri="{BB962C8B-B14F-4D97-AF65-F5344CB8AC3E}">
        <p14:creationId xmlns:p14="http://schemas.microsoft.com/office/powerpoint/2010/main" val="23870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500"/>
                                        <p:tgtEl>
                                          <p:spTgt spid="317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500"/>
                                        <p:tgtEl>
                                          <p:spTgt spid="3174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Effect transition="in" filter="fade">
                                      <p:cBhvr>
                                        <p:cTn id="24" dur="500"/>
                                        <p:tgtEl>
                                          <p:spTgt spid="3174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747">
                                            <p:txEl>
                                              <p:pRg st="3" end="3"/>
                                            </p:txEl>
                                          </p:spTgt>
                                        </p:tgtEl>
                                        <p:attrNameLst>
                                          <p:attrName>style.visibility</p:attrName>
                                        </p:attrNameLst>
                                      </p:cBhvr>
                                      <p:to>
                                        <p:strVal val="visible"/>
                                      </p:to>
                                    </p:set>
                                    <p:animEffect transition="in" filter="fade">
                                      <p:cBhvr>
                                        <p:cTn id="29"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39825"/>
          </a:xfrm>
        </p:spPr>
        <p:txBody>
          <a:bodyPr/>
          <a:lstStyle/>
          <a:p>
            <a:r>
              <a:rPr lang="en-US" sz="5400" u="sng" dirty="0">
                <a:solidFill>
                  <a:srgbClr val="FFCC00"/>
                </a:solidFill>
              </a:rPr>
              <a:t>Before</a:t>
            </a:r>
            <a:r>
              <a:rPr lang="en-US" sz="5400" dirty="0"/>
              <a:t> You Read</a:t>
            </a:r>
          </a:p>
        </p:txBody>
      </p:sp>
      <p:sp>
        <p:nvSpPr>
          <p:cNvPr id="19459" name="Rectangle 3"/>
          <p:cNvSpPr>
            <a:spLocks noGrp="1" noChangeArrowheads="1"/>
          </p:cNvSpPr>
          <p:nvPr>
            <p:ph type="body" idx="1"/>
          </p:nvPr>
        </p:nvSpPr>
        <p:spPr>
          <a:xfrm>
            <a:off x="457200" y="1752601"/>
            <a:ext cx="8229600" cy="914400"/>
          </a:xfrm>
        </p:spPr>
        <p:txBody>
          <a:bodyPr/>
          <a:lstStyle/>
          <a:p>
            <a:r>
              <a:rPr lang="en-US" sz="3600" dirty="0">
                <a:latin typeface="+mj-lt"/>
                <a:cs typeface="Times New Roman" pitchFamily="18" charset="0"/>
              </a:rPr>
              <a:t>This is </a:t>
            </a:r>
            <a:r>
              <a:rPr lang="en-US" sz="3600" dirty="0">
                <a:effectLst/>
                <a:latin typeface="+mj-lt"/>
                <a:cs typeface="Times New Roman" pitchFamily="18" charset="0"/>
              </a:rPr>
              <a:t>the</a:t>
            </a:r>
            <a:r>
              <a:rPr lang="en-US" sz="3600" dirty="0">
                <a:latin typeface="+mj-lt"/>
                <a:cs typeface="Times New Roman" pitchFamily="18" charset="0"/>
              </a:rPr>
              <a:t> preparation </a:t>
            </a:r>
            <a:r>
              <a:rPr lang="en-US" sz="3600" dirty="0" smtClean="0">
                <a:latin typeface="+mj-lt"/>
                <a:cs typeface="Times New Roman" pitchFamily="18" charset="0"/>
              </a:rPr>
              <a:t>stage</a:t>
            </a:r>
            <a:endParaRPr lang="en-US" sz="3600" dirty="0">
              <a:latin typeface="+mj-lt"/>
              <a:cs typeface="Times New Roman" pitchFamily="18" charset="0"/>
            </a:endParaRPr>
          </a:p>
        </p:txBody>
      </p:sp>
      <p:pic>
        <p:nvPicPr>
          <p:cNvPr id="19460" name="Picture 4" descr="la_f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81400"/>
            <a:ext cx="4114800" cy="3001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240" y="2590800"/>
            <a:ext cx="4648200" cy="3139321"/>
          </a:xfrm>
          <a:prstGeom prst="rect">
            <a:avLst/>
          </a:prstGeom>
          <a:noFill/>
        </p:spPr>
        <p:txBody>
          <a:bodyPr wrap="square" rtlCol="0">
            <a:spAutoFit/>
          </a:bodyPr>
          <a:lstStyle/>
          <a:p>
            <a:pPr marL="571500" indent="-571500">
              <a:buFont typeface="Wingdings" pitchFamily="2" charset="2"/>
              <a:buChar char="§"/>
            </a:pPr>
            <a:r>
              <a:rPr lang="en-US" sz="3600" dirty="0">
                <a:effectLst>
                  <a:outerShdw blurRad="38100" dist="38100" dir="2700000" algn="tl">
                    <a:srgbClr val="000000">
                      <a:alpha val="43137"/>
                    </a:srgbClr>
                  </a:outerShdw>
                </a:effectLst>
                <a:latin typeface="+mj-lt"/>
                <a:cs typeface="Times New Roman" pitchFamily="18" charset="0"/>
              </a:rPr>
              <a:t>Time and care taken </a:t>
            </a:r>
            <a:r>
              <a:rPr lang="en-US" sz="3600" u="sng" dirty="0">
                <a:effectLst>
                  <a:outerShdw blurRad="38100" dist="38100" dir="2700000" algn="tl">
                    <a:srgbClr val="000000">
                      <a:alpha val="43137"/>
                    </a:srgbClr>
                  </a:outerShdw>
                </a:effectLst>
                <a:latin typeface="+mj-lt"/>
                <a:cs typeface="Times New Roman" pitchFamily="18" charset="0"/>
              </a:rPr>
              <a:t>before </a:t>
            </a:r>
            <a:r>
              <a:rPr lang="en-US" sz="3600" dirty="0">
                <a:effectLst>
                  <a:outerShdw blurRad="38100" dist="38100" dir="2700000" algn="tl">
                    <a:srgbClr val="000000">
                      <a:alpha val="43137"/>
                    </a:srgbClr>
                  </a:outerShdw>
                </a:effectLst>
                <a:latin typeface="+mj-lt"/>
                <a:cs typeface="Times New Roman" pitchFamily="18" charset="0"/>
              </a:rPr>
              <a:t>reading will make the actual reading experience easier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Effect transition="in" filter="fade">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500"/>
                                        <p:tgtEl>
                                          <p:spTgt spid="1945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95300" y="228600"/>
            <a:ext cx="8229600" cy="1139825"/>
          </a:xfrm>
        </p:spPr>
        <p:txBody>
          <a:bodyPr/>
          <a:lstStyle/>
          <a:p>
            <a:r>
              <a:rPr lang="en-US" sz="5400" u="sng" dirty="0" smtClean="0">
                <a:solidFill>
                  <a:srgbClr val="FFCC00"/>
                </a:solidFill>
              </a:rPr>
              <a:t>Review</a:t>
            </a:r>
            <a:endParaRPr lang="en-US" sz="5400" dirty="0"/>
          </a:p>
        </p:txBody>
      </p:sp>
      <p:sp>
        <p:nvSpPr>
          <p:cNvPr id="31747" name="Rectangle 3"/>
          <p:cNvSpPr>
            <a:spLocks noGrp="1" noChangeArrowheads="1"/>
          </p:cNvSpPr>
          <p:nvPr>
            <p:ph type="body" idx="1"/>
          </p:nvPr>
        </p:nvSpPr>
        <p:spPr>
          <a:xfrm>
            <a:off x="671512" y="1295400"/>
            <a:ext cx="7924800" cy="4987925"/>
          </a:xfrm>
        </p:spPr>
        <p:txBody>
          <a:bodyPr/>
          <a:lstStyle/>
          <a:p>
            <a:r>
              <a:rPr lang="en-US" dirty="0" smtClean="0">
                <a:latin typeface="Arial" charset="0"/>
              </a:rPr>
              <a:t>Proficient readers use effective strategies before, during and after reading</a:t>
            </a:r>
          </a:p>
          <a:p>
            <a:r>
              <a:rPr lang="en-US" dirty="0" smtClean="0">
                <a:latin typeface="Arial" charset="0"/>
              </a:rPr>
              <a:t>PAWS before you read</a:t>
            </a:r>
          </a:p>
          <a:p>
            <a:r>
              <a:rPr lang="en-US" dirty="0" smtClean="0">
                <a:solidFill>
                  <a:schemeClr val="accent2">
                    <a:lumMod val="60000"/>
                    <a:lumOff val="40000"/>
                  </a:schemeClr>
                </a:solidFill>
                <a:latin typeface="Arial" charset="0"/>
              </a:rPr>
              <a:t>Monitor</a:t>
            </a:r>
            <a:r>
              <a:rPr lang="en-US" dirty="0" smtClean="0">
                <a:latin typeface="Arial" charset="0"/>
              </a:rPr>
              <a:t>, </a:t>
            </a:r>
            <a:r>
              <a:rPr lang="en-US" dirty="0" smtClean="0">
                <a:solidFill>
                  <a:schemeClr val="accent2">
                    <a:lumMod val="60000"/>
                    <a:lumOff val="40000"/>
                  </a:schemeClr>
                </a:solidFill>
                <a:latin typeface="Arial" charset="0"/>
              </a:rPr>
              <a:t>Visualize</a:t>
            </a:r>
            <a:r>
              <a:rPr lang="en-US" dirty="0" smtClean="0">
                <a:latin typeface="Arial" charset="0"/>
              </a:rPr>
              <a:t>, </a:t>
            </a:r>
            <a:r>
              <a:rPr lang="en-US" dirty="0" smtClean="0">
                <a:solidFill>
                  <a:schemeClr val="accent2">
                    <a:lumMod val="60000"/>
                    <a:lumOff val="40000"/>
                  </a:schemeClr>
                </a:solidFill>
                <a:latin typeface="Arial" charset="0"/>
              </a:rPr>
              <a:t>Question</a:t>
            </a:r>
            <a:r>
              <a:rPr lang="en-US" dirty="0" smtClean="0">
                <a:latin typeface="Arial" charset="0"/>
              </a:rPr>
              <a:t>, </a:t>
            </a:r>
            <a:r>
              <a:rPr lang="en-US" dirty="0" smtClean="0">
                <a:solidFill>
                  <a:schemeClr val="accent2">
                    <a:lumMod val="60000"/>
                    <a:lumOff val="40000"/>
                  </a:schemeClr>
                </a:solidFill>
                <a:latin typeface="Arial" charset="0"/>
              </a:rPr>
              <a:t>Connect</a:t>
            </a:r>
            <a:r>
              <a:rPr lang="en-US" dirty="0" smtClean="0">
                <a:latin typeface="Arial" charset="0"/>
              </a:rPr>
              <a:t> and </a:t>
            </a:r>
            <a:r>
              <a:rPr lang="en-US" dirty="0" smtClean="0">
                <a:solidFill>
                  <a:schemeClr val="accent2">
                    <a:lumMod val="60000"/>
                    <a:lumOff val="40000"/>
                  </a:schemeClr>
                </a:solidFill>
                <a:latin typeface="Arial" charset="0"/>
              </a:rPr>
              <a:t>Infer</a:t>
            </a:r>
            <a:r>
              <a:rPr lang="en-US" dirty="0" smtClean="0">
                <a:latin typeface="Arial" charset="0"/>
              </a:rPr>
              <a:t> while reading</a:t>
            </a:r>
            <a:endParaRPr lang="en-US" dirty="0">
              <a:latin typeface="Arial" charset="0"/>
            </a:endParaRPr>
          </a:p>
          <a:p>
            <a:r>
              <a:rPr lang="en-US" dirty="0" smtClean="0">
                <a:latin typeface="Arial" charset="0"/>
              </a:rPr>
              <a:t>Reflect after reading</a:t>
            </a:r>
            <a:endParaRPr lang="en-US" dirty="0">
              <a:latin typeface="Arial" charset="0"/>
            </a:endParaRPr>
          </a:p>
        </p:txBody>
      </p:sp>
      <p:pic>
        <p:nvPicPr>
          <p:cNvPr id="31749" name="Picture 5" descr="la_notet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876800"/>
            <a:ext cx="4417828" cy="177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Effect transition="in" filter="fade">
                                      <p:cBhvr>
                                        <p:cTn id="14" dur="500"/>
                                        <p:tgtEl>
                                          <p:spTgt spid="317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fade">
                                      <p:cBhvr>
                                        <p:cTn id="19" dur="500"/>
                                        <p:tgtEl>
                                          <p:spTgt spid="3174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Effect transition="in" filter="fade">
                                      <p:cBhvr>
                                        <p:cTn id="24" dur="500"/>
                                        <p:tgtEl>
                                          <p:spTgt spid="3174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747">
                                            <p:txEl>
                                              <p:pRg st="3" end="3"/>
                                            </p:txEl>
                                          </p:spTgt>
                                        </p:tgtEl>
                                        <p:attrNameLst>
                                          <p:attrName>style.visibility</p:attrName>
                                        </p:attrNameLst>
                                      </p:cBhvr>
                                      <p:to>
                                        <p:strVal val="visible"/>
                                      </p:to>
                                    </p:set>
                                    <p:animEffect transition="in" filter="fade">
                                      <p:cBhvr>
                                        <p:cTn id="29"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95300" y="228600"/>
            <a:ext cx="8229600" cy="1139825"/>
          </a:xfrm>
        </p:spPr>
        <p:txBody>
          <a:bodyPr/>
          <a:lstStyle/>
          <a:p>
            <a:r>
              <a:rPr lang="en-US" sz="5400" u="sng" dirty="0" smtClean="0">
                <a:solidFill>
                  <a:srgbClr val="FFCC00"/>
                </a:solidFill>
              </a:rPr>
              <a:t>Remember</a:t>
            </a:r>
            <a:endParaRPr lang="en-US" sz="5400" dirty="0"/>
          </a:p>
        </p:txBody>
      </p:sp>
      <p:sp>
        <p:nvSpPr>
          <p:cNvPr id="31747" name="Rectangle 3"/>
          <p:cNvSpPr>
            <a:spLocks noGrp="1" noChangeArrowheads="1"/>
          </p:cNvSpPr>
          <p:nvPr>
            <p:ph type="body" idx="1"/>
          </p:nvPr>
        </p:nvSpPr>
        <p:spPr>
          <a:xfrm>
            <a:off x="762000" y="2514600"/>
            <a:ext cx="5181600" cy="914400"/>
          </a:xfrm>
        </p:spPr>
        <p:txBody>
          <a:bodyPr/>
          <a:lstStyle/>
          <a:p>
            <a:pPr marL="0" indent="0" algn="ctr">
              <a:buNone/>
            </a:pPr>
            <a:r>
              <a:rPr lang="en-US" sz="6000" dirty="0" smtClean="0">
                <a:solidFill>
                  <a:schemeClr val="accent2">
                    <a:lumMod val="60000"/>
                    <a:lumOff val="40000"/>
                  </a:schemeClr>
                </a:solidFill>
                <a:latin typeface="Arial" charset="0"/>
              </a:rPr>
              <a:t>READING IS THINKING!</a:t>
            </a:r>
            <a:endParaRPr lang="en-US" sz="6000" dirty="0">
              <a:solidFill>
                <a:schemeClr val="accent2">
                  <a:lumMod val="60000"/>
                  <a:lumOff val="40000"/>
                </a:schemeClr>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1905000"/>
            <a:ext cx="3380375" cy="4038600"/>
          </a:xfrm>
          <a:prstGeom prst="rect">
            <a:avLst/>
          </a:prstGeom>
        </p:spPr>
      </p:pic>
    </p:spTree>
    <p:extLst>
      <p:ext uri="{BB962C8B-B14F-4D97-AF65-F5344CB8AC3E}">
        <p14:creationId xmlns:p14="http://schemas.microsoft.com/office/powerpoint/2010/main" val="9264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Effect transition="in" filter="fade">
                                      <p:cBhvr>
                                        <p:cTn id="9" dur="10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1747">
                                            <p:txEl>
                                              <p:pRg st="0" end="0"/>
                                            </p:txEl>
                                          </p:spTgt>
                                        </p:tgtEl>
                                        <p:attrNameLst>
                                          <p:attrName>style.visibility</p:attrName>
                                        </p:attrNameLst>
                                      </p:cBhvr>
                                      <p:to>
                                        <p:strVal val="visible"/>
                                      </p:to>
                                    </p:set>
                                    <p:anim calcmode="lin" valueType="num">
                                      <p:cBhvr>
                                        <p:cTn id="14"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174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752600"/>
            <a:ext cx="7162800" cy="4401205"/>
          </a:xfrm>
          <a:prstGeom prst="rect">
            <a:avLst/>
          </a:prstGeom>
          <a:noFill/>
        </p:spPr>
        <p:txBody>
          <a:bodyPr wrap="square" rtlCol="0">
            <a:spAutoFit/>
          </a:bodyPr>
          <a:lstStyle/>
          <a:p>
            <a:r>
              <a:rPr lang="en-US" u="sng" dirty="0" smtClean="0">
                <a:solidFill>
                  <a:srgbClr val="FFCC00"/>
                </a:solidFill>
                <a:latin typeface="+mj-lt"/>
              </a:rPr>
              <a:t>Resources</a:t>
            </a:r>
          </a:p>
          <a:p>
            <a:r>
              <a:rPr lang="en-US" i="1" dirty="0" smtClean="0">
                <a:latin typeface="+mj-lt"/>
              </a:rPr>
              <a:t>Comprehension Strategies </a:t>
            </a:r>
            <a:r>
              <a:rPr lang="en-US" dirty="0" smtClean="0">
                <a:latin typeface="+mj-lt"/>
              </a:rPr>
              <a:t>by Keene, </a:t>
            </a:r>
            <a:r>
              <a:rPr lang="en-US" dirty="0" err="1" smtClean="0">
                <a:latin typeface="+mj-lt"/>
              </a:rPr>
              <a:t>Ellin</a:t>
            </a:r>
            <a:r>
              <a:rPr lang="en-US" dirty="0" smtClean="0">
                <a:latin typeface="+mj-lt"/>
              </a:rPr>
              <a:t> Oliver, 2002.</a:t>
            </a:r>
          </a:p>
          <a:p>
            <a:r>
              <a:rPr lang="en-US" i="1" dirty="0" smtClean="0">
                <a:latin typeface="+mj-lt"/>
              </a:rPr>
              <a:t>When Kids Can’t Read </a:t>
            </a:r>
            <a:r>
              <a:rPr lang="en-US" dirty="0" smtClean="0">
                <a:latin typeface="+mj-lt"/>
              </a:rPr>
              <a:t>by </a:t>
            </a:r>
            <a:r>
              <a:rPr lang="en-US" dirty="0" err="1" smtClean="0">
                <a:latin typeface="+mj-lt"/>
              </a:rPr>
              <a:t>Kylene</a:t>
            </a:r>
            <a:r>
              <a:rPr lang="en-US" dirty="0" smtClean="0">
                <a:latin typeface="+mj-lt"/>
              </a:rPr>
              <a:t> Beers, 1998</a:t>
            </a:r>
          </a:p>
          <a:p>
            <a:endParaRPr lang="en-US" dirty="0">
              <a:latin typeface="+mj-lt"/>
            </a:endParaRPr>
          </a:p>
          <a:p>
            <a:endParaRPr lang="en-US" dirty="0" smtClean="0">
              <a:latin typeface="+mj-lt"/>
            </a:endParaRPr>
          </a:p>
          <a:p>
            <a:r>
              <a:rPr lang="en-US" u="sng" dirty="0" smtClean="0">
                <a:solidFill>
                  <a:srgbClr val="FFCC00"/>
                </a:solidFill>
                <a:latin typeface="+mj-lt"/>
              </a:rPr>
              <a:t>Graphics</a:t>
            </a:r>
          </a:p>
          <a:p>
            <a:r>
              <a:rPr lang="en-US" dirty="0" smtClean="0">
                <a:latin typeface="+mj-lt"/>
              </a:rPr>
              <a:t>Phillip Martin </a:t>
            </a:r>
            <a:r>
              <a:rPr lang="en-US" dirty="0">
                <a:latin typeface="+mj-lt"/>
              </a:rPr>
              <a:t>Clip Art </a:t>
            </a:r>
            <a:r>
              <a:rPr lang="en-US" dirty="0">
                <a:latin typeface="+mj-lt"/>
                <a:hlinkClick r:id="rId2"/>
              </a:rPr>
              <a:t>http://</a:t>
            </a:r>
            <a:r>
              <a:rPr lang="en-US" dirty="0" smtClean="0">
                <a:latin typeface="+mj-lt"/>
                <a:hlinkClick r:id="rId2"/>
              </a:rPr>
              <a:t>www.phillipmartin.info/clipart/homepage.htm</a:t>
            </a:r>
            <a:endParaRPr lang="en-US" dirty="0" smtClean="0">
              <a:latin typeface="+mj-lt"/>
            </a:endParaRPr>
          </a:p>
          <a:p>
            <a:endParaRPr lang="en-US" dirty="0" smtClean="0"/>
          </a:p>
          <a:p>
            <a:pPr algn="ctr"/>
            <a:endParaRPr lang="en-US" dirty="0"/>
          </a:p>
          <a:p>
            <a:pPr algn="ctr"/>
            <a:endParaRPr lang="en-US" dirty="0" smtClean="0"/>
          </a:p>
          <a:p>
            <a:pPr algn="ctr"/>
            <a:r>
              <a:rPr lang="en-US" sz="2000" i="1" dirty="0" smtClean="0">
                <a:solidFill>
                  <a:schemeClr val="accent2">
                    <a:lumMod val="60000"/>
                    <a:lumOff val="40000"/>
                  </a:schemeClr>
                </a:solidFill>
                <a:latin typeface="+mj-lt"/>
              </a:rPr>
              <a:t>A </a:t>
            </a:r>
            <a:r>
              <a:rPr lang="en-US" sz="2000" i="1" dirty="0" err="1" smtClean="0">
                <a:solidFill>
                  <a:schemeClr val="accent2">
                    <a:lumMod val="60000"/>
                    <a:lumOff val="40000"/>
                  </a:schemeClr>
                </a:solidFill>
                <a:latin typeface="+mj-lt"/>
              </a:rPr>
              <a:t>ProTeacher</a:t>
            </a:r>
            <a:r>
              <a:rPr lang="en-US" sz="2000" i="1" dirty="0" smtClean="0">
                <a:solidFill>
                  <a:schemeClr val="accent2">
                    <a:lumMod val="60000"/>
                    <a:lumOff val="40000"/>
                  </a:schemeClr>
                </a:solidFill>
                <a:latin typeface="+mj-lt"/>
              </a:rPr>
              <a:t> Presentation</a:t>
            </a:r>
          </a:p>
          <a:p>
            <a:pPr algn="ctr"/>
            <a:r>
              <a:rPr lang="en-US" dirty="0" smtClean="0">
                <a:latin typeface="+mj-lt"/>
              </a:rPr>
              <a:t>Barbara Yardley, M.Ed.</a:t>
            </a:r>
          </a:p>
          <a:p>
            <a:pPr algn="ctr"/>
            <a:endParaRPr lang="en-US" dirty="0" smtClean="0">
              <a:latin typeface="+mj-lt"/>
            </a:endParaRPr>
          </a:p>
          <a:p>
            <a:pPr algn="ctr"/>
            <a:r>
              <a:rPr lang="en-US" sz="1400" dirty="0">
                <a:hlinkClick r:id="rId3"/>
              </a:rPr>
              <a:t>http://www.teacherspayteachers.com/Store/Barbara-Yardley</a:t>
            </a:r>
            <a:r>
              <a:rPr lang="en-US" sz="1400" dirty="0" smtClean="0">
                <a:hlinkClick r:id="rId3"/>
              </a:rPr>
              <a:t>/</a:t>
            </a:r>
            <a:endParaRPr lang="en-US" sz="1400" dirty="0" smtClean="0"/>
          </a:p>
          <a:p>
            <a:pPr algn="ctr"/>
            <a:endParaRPr lang="en-US" sz="1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04800"/>
            <a:ext cx="2735805" cy="1614689"/>
          </a:xfrm>
          <a:prstGeom prst="rect">
            <a:avLst/>
          </a:prstGeom>
        </p:spPr>
      </p:pic>
    </p:spTree>
    <p:extLst>
      <p:ext uri="{BB962C8B-B14F-4D97-AF65-F5344CB8AC3E}">
        <p14:creationId xmlns:p14="http://schemas.microsoft.com/office/powerpoint/2010/main" val="378693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1139825"/>
          </a:xfrm>
        </p:spPr>
        <p:txBody>
          <a:bodyPr/>
          <a:lstStyle/>
          <a:p>
            <a:r>
              <a:rPr lang="en-US" sz="5400" dirty="0"/>
              <a:t>Set A Purpose</a:t>
            </a:r>
          </a:p>
        </p:txBody>
      </p:sp>
      <p:sp>
        <p:nvSpPr>
          <p:cNvPr id="21507" name="Rectangle 3"/>
          <p:cNvSpPr>
            <a:spLocks noGrp="1" noChangeArrowheads="1"/>
          </p:cNvSpPr>
          <p:nvPr>
            <p:ph type="body" idx="1"/>
          </p:nvPr>
        </p:nvSpPr>
        <p:spPr>
          <a:xfrm>
            <a:off x="685800" y="1676400"/>
            <a:ext cx="7772400" cy="4191000"/>
          </a:xfrm>
        </p:spPr>
        <p:txBody>
          <a:bodyPr/>
          <a:lstStyle/>
          <a:p>
            <a:pPr marL="0" indent="0">
              <a:buNone/>
            </a:pPr>
            <a:r>
              <a:rPr lang="en-US" sz="3600" dirty="0">
                <a:latin typeface="Arial" charset="0"/>
              </a:rPr>
              <a:t>Decide why you are reading this </a:t>
            </a:r>
            <a:r>
              <a:rPr lang="en-US" sz="3600" dirty="0" smtClean="0">
                <a:latin typeface="Arial" charset="0"/>
              </a:rPr>
              <a:t>information:</a:t>
            </a:r>
            <a:endParaRPr lang="en-US" sz="3600" dirty="0">
              <a:latin typeface="Arial" charset="0"/>
            </a:endParaRPr>
          </a:p>
          <a:p>
            <a:r>
              <a:rPr lang="en-US" sz="3600" dirty="0">
                <a:latin typeface="Arial" charset="0"/>
              </a:rPr>
              <a:t>To make a decision?</a:t>
            </a:r>
          </a:p>
          <a:p>
            <a:r>
              <a:rPr lang="en-US" sz="3600" dirty="0">
                <a:latin typeface="Arial" charset="0"/>
              </a:rPr>
              <a:t>To create something?</a:t>
            </a:r>
          </a:p>
          <a:p>
            <a:r>
              <a:rPr lang="en-US" sz="3600" dirty="0">
                <a:latin typeface="Arial" charset="0"/>
              </a:rPr>
              <a:t>To help you?</a:t>
            </a:r>
          </a:p>
          <a:p>
            <a:r>
              <a:rPr lang="en-US" sz="3600" dirty="0" smtClean="0">
                <a:latin typeface="Arial" charset="0"/>
              </a:rPr>
              <a:t>To get information?</a:t>
            </a:r>
            <a:endParaRPr lang="en-US" sz="3600" dirty="0">
              <a:latin typeface="Arial" charset="0"/>
            </a:endParaRPr>
          </a:p>
          <a:p>
            <a:endParaRPr lang="en-US" dirty="0"/>
          </a:p>
        </p:txBody>
      </p:sp>
      <p:pic>
        <p:nvPicPr>
          <p:cNvPr id="21509" name="Picture 5" descr="facs_food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140517" cy="19784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Effect transition="in" filter="fade">
                                      <p:cBhvr>
                                        <p:cTn id="9" dur="10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500"/>
                                        <p:tgtEl>
                                          <p:spTgt spid="2150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500"/>
                                        <p:tgtEl>
                                          <p:spTgt spid="215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Effect transition="in" filter="fade">
                                      <p:cBhvr>
                                        <p:cTn id="24" dur="500"/>
                                        <p:tgtEl>
                                          <p:spTgt spid="215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507">
                                            <p:txEl>
                                              <p:pRg st="3" end="3"/>
                                            </p:txEl>
                                          </p:spTgt>
                                        </p:tgtEl>
                                        <p:attrNameLst>
                                          <p:attrName>style.visibility</p:attrName>
                                        </p:attrNameLst>
                                      </p:cBhvr>
                                      <p:to>
                                        <p:strVal val="visible"/>
                                      </p:to>
                                    </p:set>
                                    <p:animEffect transition="in" filter="fade">
                                      <p:cBhvr>
                                        <p:cTn id="29" dur="500"/>
                                        <p:tgtEl>
                                          <p:spTgt spid="215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507">
                                            <p:txEl>
                                              <p:pRg st="4" end="4"/>
                                            </p:txEl>
                                          </p:spTgt>
                                        </p:tgtEl>
                                        <p:attrNameLst>
                                          <p:attrName>style.visibility</p:attrName>
                                        </p:attrNameLst>
                                      </p:cBhvr>
                                      <p:to>
                                        <p:strVal val="visible"/>
                                      </p:to>
                                    </p:set>
                                    <p:animEffect transition="in" filter="fade">
                                      <p:cBhvr>
                                        <p:cTn id="34"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5400" dirty="0"/>
              <a:t>Preview</a:t>
            </a:r>
          </a:p>
        </p:txBody>
      </p:sp>
      <p:sp>
        <p:nvSpPr>
          <p:cNvPr id="22531" name="Rectangle 3"/>
          <p:cNvSpPr>
            <a:spLocks noGrp="1" noChangeArrowheads="1"/>
          </p:cNvSpPr>
          <p:nvPr>
            <p:ph type="body" idx="1"/>
          </p:nvPr>
        </p:nvSpPr>
        <p:spPr>
          <a:xfrm>
            <a:off x="533400" y="1447800"/>
            <a:ext cx="7772400" cy="4267200"/>
          </a:xfrm>
        </p:spPr>
        <p:txBody>
          <a:bodyPr/>
          <a:lstStyle/>
          <a:p>
            <a:pPr marL="609600" indent="-609600"/>
            <a:r>
              <a:rPr lang="en-US" sz="3600" dirty="0">
                <a:latin typeface="+mj-lt"/>
              </a:rPr>
              <a:t>Read headlines and subtitles</a:t>
            </a:r>
          </a:p>
          <a:p>
            <a:pPr marL="609600" indent="-609600"/>
            <a:r>
              <a:rPr lang="en-US" sz="3600" dirty="0">
                <a:latin typeface="+mj-lt"/>
              </a:rPr>
              <a:t>Look at pictures and other graphics; read captions</a:t>
            </a:r>
          </a:p>
          <a:p>
            <a:pPr marL="609600" indent="-609600"/>
            <a:r>
              <a:rPr lang="en-US" sz="3600" dirty="0">
                <a:latin typeface="+mj-lt"/>
              </a:rPr>
              <a:t>Skim side bars</a:t>
            </a:r>
          </a:p>
          <a:p>
            <a:pPr marL="609600" indent="-609600"/>
            <a:r>
              <a:rPr lang="en-US" sz="3600" dirty="0">
                <a:latin typeface="+mj-lt"/>
              </a:rPr>
              <a:t>Read section outline in textbooks and articles</a:t>
            </a:r>
          </a:p>
        </p:txBody>
      </p:sp>
      <p:pic>
        <p:nvPicPr>
          <p:cNvPr id="22533" name="Picture 5" descr="la_flu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491355"/>
            <a:ext cx="4772025" cy="2166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Effect transition="in" filter="fade">
                                      <p:cBhvr>
                                        <p:cTn id="9" dur="10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500"/>
                                        <p:tgtEl>
                                          <p:spTgt spid="225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531">
                                            <p:txEl>
                                              <p:pRg st="1" end="1"/>
                                            </p:txEl>
                                          </p:spTgt>
                                        </p:tgtEl>
                                        <p:attrNameLst>
                                          <p:attrName>style.visibility</p:attrName>
                                        </p:attrNameLst>
                                      </p:cBhvr>
                                      <p:to>
                                        <p:strVal val="visible"/>
                                      </p:to>
                                    </p:set>
                                    <p:animEffect transition="in" filter="fade">
                                      <p:cBhvr>
                                        <p:cTn id="19" dur="500"/>
                                        <p:tgtEl>
                                          <p:spTgt spid="2253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531">
                                            <p:txEl>
                                              <p:pRg st="2" end="2"/>
                                            </p:txEl>
                                          </p:spTgt>
                                        </p:tgtEl>
                                        <p:attrNameLst>
                                          <p:attrName>style.visibility</p:attrName>
                                        </p:attrNameLst>
                                      </p:cBhvr>
                                      <p:to>
                                        <p:strVal val="visible"/>
                                      </p:to>
                                    </p:set>
                                    <p:animEffect transition="in" filter="fade">
                                      <p:cBhvr>
                                        <p:cTn id="24" dur="500"/>
                                        <p:tgtEl>
                                          <p:spTgt spid="2253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531">
                                            <p:txEl>
                                              <p:pRg st="3" end="3"/>
                                            </p:txEl>
                                          </p:spTgt>
                                        </p:tgtEl>
                                        <p:attrNameLst>
                                          <p:attrName>style.visibility</p:attrName>
                                        </p:attrNameLst>
                                      </p:cBhvr>
                                      <p:to>
                                        <p:strVal val="visible"/>
                                      </p:to>
                                    </p:set>
                                    <p:animEffect transition="in" filter="fade">
                                      <p:cBhvr>
                                        <p:cTn id="29"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09600"/>
            <a:ext cx="8229600" cy="1139825"/>
          </a:xfrm>
        </p:spPr>
        <p:txBody>
          <a:bodyPr/>
          <a:lstStyle/>
          <a:p>
            <a:r>
              <a:rPr lang="en-US" sz="4800" dirty="0"/>
              <a:t>Activate Prior Knowledge</a:t>
            </a:r>
          </a:p>
        </p:txBody>
      </p:sp>
      <p:sp>
        <p:nvSpPr>
          <p:cNvPr id="23555" name="Rectangle 3"/>
          <p:cNvSpPr>
            <a:spLocks noGrp="1" noChangeArrowheads="1"/>
          </p:cNvSpPr>
          <p:nvPr>
            <p:ph type="body" idx="1"/>
          </p:nvPr>
        </p:nvSpPr>
        <p:spPr>
          <a:xfrm>
            <a:off x="533400" y="1905000"/>
            <a:ext cx="7620000" cy="4267200"/>
          </a:xfrm>
        </p:spPr>
        <p:txBody>
          <a:bodyPr/>
          <a:lstStyle/>
          <a:p>
            <a:pPr marL="609600" indent="-609600"/>
            <a:r>
              <a:rPr lang="en-US" dirty="0" smtClean="0">
                <a:latin typeface="+mj-lt"/>
              </a:rPr>
              <a:t>Consider </a:t>
            </a:r>
            <a:r>
              <a:rPr lang="en-US" dirty="0">
                <a:latin typeface="+mj-lt"/>
              </a:rPr>
              <a:t>what you already know about the subject</a:t>
            </a:r>
          </a:p>
          <a:p>
            <a:pPr marL="609600" indent="-609600"/>
            <a:r>
              <a:rPr lang="en-US" dirty="0" smtClean="0">
                <a:latin typeface="+mj-lt"/>
              </a:rPr>
              <a:t>Think </a:t>
            </a:r>
            <a:r>
              <a:rPr lang="en-US" dirty="0">
                <a:latin typeface="+mj-lt"/>
              </a:rPr>
              <a:t>about connections to other knowledge you possess</a:t>
            </a:r>
          </a:p>
        </p:txBody>
      </p:sp>
      <p:pic>
        <p:nvPicPr>
          <p:cNvPr id="23557" name="Picture 5" descr="science_ins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166" y="4495800"/>
            <a:ext cx="4273514" cy="2128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Effect transition="in" filter="fade">
                                      <p:cBhvr>
                                        <p:cTn id="9" dur="1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fade">
                                      <p:cBhvr>
                                        <p:cTn id="14" dur="500"/>
                                        <p:tgtEl>
                                          <p:spTgt spid="2355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Effect transition="in" filter="fade">
                                      <p:cBhvr>
                                        <p:cTn id="19"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1139825"/>
          </a:xfrm>
        </p:spPr>
        <p:txBody>
          <a:bodyPr/>
          <a:lstStyle/>
          <a:p>
            <a:r>
              <a:rPr lang="en-US" sz="5400" dirty="0" smtClean="0"/>
              <a:t>Wonder</a:t>
            </a:r>
            <a:endParaRPr lang="en-US" sz="5400" dirty="0"/>
          </a:p>
        </p:txBody>
      </p:sp>
      <p:sp>
        <p:nvSpPr>
          <p:cNvPr id="24579" name="Rectangle 3"/>
          <p:cNvSpPr>
            <a:spLocks noGrp="1" noChangeArrowheads="1"/>
          </p:cNvSpPr>
          <p:nvPr>
            <p:ph type="body" idx="1"/>
          </p:nvPr>
        </p:nvSpPr>
        <p:spPr>
          <a:xfrm>
            <a:off x="533400" y="1600200"/>
            <a:ext cx="7784306" cy="2438400"/>
          </a:xfrm>
        </p:spPr>
        <p:txBody>
          <a:bodyPr/>
          <a:lstStyle/>
          <a:p>
            <a:pPr marL="609600" indent="-609600"/>
            <a:r>
              <a:rPr lang="en-US" dirty="0" smtClean="0">
                <a:latin typeface="+mj-lt"/>
              </a:rPr>
              <a:t>Make </a:t>
            </a:r>
            <a:r>
              <a:rPr lang="en-US" dirty="0">
                <a:latin typeface="+mj-lt"/>
              </a:rPr>
              <a:t>predictions about  information you expect to find</a:t>
            </a:r>
          </a:p>
          <a:p>
            <a:pPr marL="609600" indent="-609600"/>
            <a:r>
              <a:rPr lang="en-US" dirty="0" smtClean="0">
                <a:latin typeface="+mj-lt"/>
              </a:rPr>
              <a:t>Write </a:t>
            </a:r>
            <a:r>
              <a:rPr lang="en-US" dirty="0">
                <a:latin typeface="+mj-lt"/>
              </a:rPr>
              <a:t>down things you wondered while previewing </a:t>
            </a:r>
          </a:p>
        </p:txBody>
      </p:sp>
      <p:pic>
        <p:nvPicPr>
          <p:cNvPr id="24584" name="Picture 8" descr="la_ess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226560"/>
            <a:ext cx="5357813" cy="2433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3880" y="3838159"/>
            <a:ext cx="4617720" cy="1569660"/>
          </a:xfrm>
          <a:prstGeom prst="rect">
            <a:avLst/>
          </a:prstGeom>
          <a:noFill/>
        </p:spPr>
        <p:txBody>
          <a:bodyPr wrap="square" rtlCol="0">
            <a:spAutoFit/>
          </a:bodyPr>
          <a:lstStyle/>
          <a:p>
            <a:pPr marL="609600" lvl="0" indent="-609600" eaLnBrk="1" hangingPunct="1">
              <a:spcBef>
                <a:spcPct val="20000"/>
              </a:spcBef>
              <a:buClr>
                <a:srgbClr val="FFFFCC"/>
              </a:buClr>
              <a:buSzPct val="60000"/>
              <a:buFont typeface="Wingdings" pitchFamily="2" charset="2"/>
              <a:buChar char="n"/>
            </a:pPr>
            <a:r>
              <a:rPr lang="en-US" sz="3200" kern="0" dirty="0" smtClean="0">
                <a:solidFill>
                  <a:srgbClr val="FFFFFF"/>
                </a:solidFill>
                <a:effectLst>
                  <a:outerShdw blurRad="38100" dist="38100" dir="2700000" algn="tl">
                    <a:srgbClr val="000000"/>
                  </a:outerShdw>
                </a:effectLst>
                <a:latin typeface="+mj-lt"/>
              </a:rPr>
              <a:t>Create </a:t>
            </a:r>
            <a:r>
              <a:rPr lang="en-US" sz="3200" kern="0" dirty="0">
                <a:solidFill>
                  <a:srgbClr val="FFFFFF"/>
                </a:solidFill>
                <a:effectLst>
                  <a:outerShdw blurRad="38100" dist="38100" dir="2700000" algn="tl">
                    <a:srgbClr val="000000"/>
                  </a:outerShdw>
                </a:effectLst>
                <a:latin typeface="+mj-lt"/>
              </a:rPr>
              <a:t>questions you think might be answered by the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Effect transition="in" filter="fade">
                                      <p:cBhvr>
                                        <p:cTn id="9" dur="1000"/>
                                        <p:tgtEl>
                                          <p:spTgt spid="2457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fade">
                                      <p:cBhvr>
                                        <p:cTn id="14" dur="500"/>
                                        <p:tgtEl>
                                          <p:spTgt spid="2457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Effect transition="in" filter="fade">
                                      <p:cBhvr>
                                        <p:cTn id="19" dur="500"/>
                                        <p:tgtEl>
                                          <p:spTgt spid="245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609600"/>
            <a:ext cx="8229600" cy="1139825"/>
          </a:xfrm>
        </p:spPr>
        <p:txBody>
          <a:bodyPr/>
          <a:lstStyle/>
          <a:p>
            <a:r>
              <a:rPr lang="en-US" sz="5400" dirty="0"/>
              <a:t>Set a Reading Speed</a:t>
            </a:r>
          </a:p>
        </p:txBody>
      </p:sp>
      <p:sp>
        <p:nvSpPr>
          <p:cNvPr id="25603" name="Rectangle 3"/>
          <p:cNvSpPr>
            <a:spLocks noGrp="1" noChangeArrowheads="1"/>
          </p:cNvSpPr>
          <p:nvPr>
            <p:ph type="body" idx="1"/>
          </p:nvPr>
        </p:nvSpPr>
        <p:spPr>
          <a:xfrm>
            <a:off x="457200" y="1981200"/>
            <a:ext cx="5791200" cy="3733800"/>
          </a:xfrm>
        </p:spPr>
        <p:txBody>
          <a:bodyPr/>
          <a:lstStyle/>
          <a:p>
            <a:pPr marL="609600" indent="-609600">
              <a:lnSpc>
                <a:spcPct val="90000"/>
              </a:lnSpc>
            </a:pPr>
            <a:r>
              <a:rPr lang="en-US" dirty="0">
                <a:latin typeface="+mj-lt"/>
              </a:rPr>
              <a:t>Good readers adjust their reading rate to fit the text and purpose</a:t>
            </a:r>
          </a:p>
          <a:p>
            <a:pPr marL="609600" indent="-609600">
              <a:lnSpc>
                <a:spcPct val="90000"/>
              </a:lnSpc>
            </a:pPr>
            <a:r>
              <a:rPr lang="en-US" dirty="0">
                <a:latin typeface="+mj-lt"/>
              </a:rPr>
              <a:t>Think about WHY you are reading and WHAT you are reading</a:t>
            </a:r>
          </a:p>
          <a:p>
            <a:pPr marL="609600" indent="-609600">
              <a:lnSpc>
                <a:spcPct val="90000"/>
              </a:lnSpc>
            </a:pPr>
            <a:r>
              <a:rPr lang="en-US" dirty="0">
                <a:latin typeface="+mj-lt"/>
              </a:rPr>
              <a:t>Then pick a speed</a:t>
            </a:r>
          </a:p>
          <a:p>
            <a:pPr marL="609600" indent="-609600">
              <a:lnSpc>
                <a:spcPct val="90000"/>
              </a:lnSpc>
            </a:pPr>
            <a:endParaRPr lang="en-US" dirty="0"/>
          </a:p>
        </p:txBody>
      </p:sp>
      <p:pic>
        <p:nvPicPr>
          <p:cNvPr id="25607" name="Picture 7" descr="sports_r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71800"/>
            <a:ext cx="4000500" cy="363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Effect transition="in" filter="fade">
                                      <p:cBhvr>
                                        <p:cTn id="9" dur="10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fade">
                                      <p:cBhvr>
                                        <p:cTn id="14" dur="500"/>
                                        <p:tgtEl>
                                          <p:spTgt spid="256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Effect transition="in" filter="fade">
                                      <p:cBhvr>
                                        <p:cTn id="19" dur="500"/>
                                        <p:tgtEl>
                                          <p:spTgt spid="2560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603">
                                            <p:txEl>
                                              <p:pRg st="2" end="2"/>
                                            </p:txEl>
                                          </p:spTgt>
                                        </p:tgtEl>
                                        <p:attrNameLst>
                                          <p:attrName>style.visibility</p:attrName>
                                        </p:attrNameLst>
                                      </p:cBhvr>
                                      <p:to>
                                        <p:strVal val="visible"/>
                                      </p:to>
                                    </p:set>
                                    <p:animEffect transition="in" filter="fade">
                                      <p:cBhvr>
                                        <p:cTn id="24"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1139825"/>
          </a:xfrm>
        </p:spPr>
        <p:txBody>
          <a:bodyPr/>
          <a:lstStyle/>
          <a:p>
            <a:r>
              <a:rPr lang="en-US" dirty="0">
                <a:solidFill>
                  <a:srgbClr val="FFCC00"/>
                </a:solidFill>
              </a:rPr>
              <a:t>First Gear</a:t>
            </a:r>
          </a:p>
        </p:txBody>
      </p:sp>
      <p:sp>
        <p:nvSpPr>
          <p:cNvPr id="27651" name="Rectangle 3"/>
          <p:cNvSpPr>
            <a:spLocks noGrp="1" noChangeArrowheads="1"/>
          </p:cNvSpPr>
          <p:nvPr>
            <p:ph type="body" idx="1"/>
          </p:nvPr>
        </p:nvSpPr>
        <p:spPr>
          <a:xfrm>
            <a:off x="533400" y="1524000"/>
            <a:ext cx="7772400" cy="3733800"/>
          </a:xfrm>
        </p:spPr>
        <p:txBody>
          <a:bodyPr/>
          <a:lstStyle/>
          <a:p>
            <a:pPr marL="609600" indent="-609600">
              <a:lnSpc>
                <a:spcPct val="90000"/>
              </a:lnSpc>
            </a:pPr>
            <a:r>
              <a:rPr lang="en-US" dirty="0"/>
              <a:t>Slow, thoughtful reading</a:t>
            </a:r>
          </a:p>
          <a:p>
            <a:pPr marL="609600" indent="-609600">
              <a:lnSpc>
                <a:spcPct val="90000"/>
              </a:lnSpc>
            </a:pPr>
            <a:r>
              <a:rPr lang="en-US" dirty="0"/>
              <a:t>Use when the text is complex or difficult</a:t>
            </a:r>
          </a:p>
          <a:p>
            <a:pPr marL="609600" indent="-609600">
              <a:lnSpc>
                <a:spcPct val="90000"/>
              </a:lnSpc>
            </a:pPr>
            <a:r>
              <a:rPr lang="en-US" dirty="0"/>
              <a:t>Use when you are reading to remember important information</a:t>
            </a:r>
          </a:p>
          <a:p>
            <a:pPr marL="609600" indent="-609600">
              <a:lnSpc>
                <a:spcPct val="90000"/>
              </a:lnSpc>
            </a:pPr>
            <a:r>
              <a:rPr lang="en-US" dirty="0"/>
              <a:t>Use when you are going to take action</a:t>
            </a:r>
          </a:p>
        </p:txBody>
      </p:sp>
      <p:pic>
        <p:nvPicPr>
          <p:cNvPr id="27652" name="Picture 4" descr="la_language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503737"/>
            <a:ext cx="4114800" cy="2084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651">
                                            <p:txEl>
                                              <p:pRg st="0" end="0"/>
                                            </p:txEl>
                                          </p:spTgt>
                                        </p:tgtEl>
                                        <p:attrNameLst>
                                          <p:attrName>style.visibility</p:attrName>
                                        </p:attrNameLst>
                                      </p:cBhvr>
                                      <p:to>
                                        <p:strVal val="visible"/>
                                      </p:to>
                                    </p:set>
                                    <p:animEffect transition="in" filter="fade">
                                      <p:cBhvr>
                                        <p:cTn id="14" dur="500"/>
                                        <p:tgtEl>
                                          <p:spTgt spid="2765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651">
                                            <p:txEl>
                                              <p:pRg st="1" end="1"/>
                                            </p:txEl>
                                          </p:spTgt>
                                        </p:tgtEl>
                                        <p:attrNameLst>
                                          <p:attrName>style.visibility</p:attrName>
                                        </p:attrNameLst>
                                      </p:cBhvr>
                                      <p:to>
                                        <p:strVal val="visible"/>
                                      </p:to>
                                    </p:set>
                                    <p:animEffect transition="in" filter="fade">
                                      <p:cBhvr>
                                        <p:cTn id="19" dur="500"/>
                                        <p:tgtEl>
                                          <p:spTgt spid="2765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fade">
                                      <p:cBhvr>
                                        <p:cTn id="24" dur="500"/>
                                        <p:tgtEl>
                                          <p:spTgt spid="2765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51">
                                            <p:txEl>
                                              <p:pRg st="3" end="3"/>
                                            </p:txEl>
                                          </p:spTgt>
                                        </p:tgtEl>
                                        <p:attrNameLst>
                                          <p:attrName>style.visibility</p:attrName>
                                        </p:attrNameLst>
                                      </p:cBhvr>
                                      <p:to>
                                        <p:strVal val="visible"/>
                                      </p:to>
                                    </p:set>
                                    <p:animEffect transition="in" filter="fade">
                                      <p:cBhvr>
                                        <p:cTn id="29"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3400"/>
            <a:ext cx="8229600" cy="1139825"/>
          </a:xfrm>
        </p:spPr>
        <p:txBody>
          <a:bodyPr/>
          <a:lstStyle/>
          <a:p>
            <a:r>
              <a:rPr lang="en-US" dirty="0">
                <a:solidFill>
                  <a:srgbClr val="FFCC00"/>
                </a:solidFill>
              </a:rPr>
              <a:t>Second Gear</a:t>
            </a:r>
          </a:p>
        </p:txBody>
      </p:sp>
      <p:sp>
        <p:nvSpPr>
          <p:cNvPr id="26627" name="Rectangle 3"/>
          <p:cNvSpPr>
            <a:spLocks noGrp="1" noChangeArrowheads="1"/>
          </p:cNvSpPr>
          <p:nvPr>
            <p:ph type="body" idx="1"/>
          </p:nvPr>
        </p:nvSpPr>
        <p:spPr>
          <a:xfrm>
            <a:off x="533400" y="1524000"/>
            <a:ext cx="7772400" cy="3733800"/>
          </a:xfrm>
        </p:spPr>
        <p:txBody>
          <a:bodyPr/>
          <a:lstStyle/>
          <a:p>
            <a:pPr marL="609600" indent="-609600">
              <a:lnSpc>
                <a:spcPct val="90000"/>
              </a:lnSpc>
            </a:pPr>
            <a:r>
              <a:rPr lang="en-US" dirty="0"/>
              <a:t>Relaxed reading</a:t>
            </a:r>
          </a:p>
          <a:p>
            <a:pPr marL="609600" indent="-609600">
              <a:lnSpc>
                <a:spcPct val="90000"/>
              </a:lnSpc>
            </a:pPr>
            <a:r>
              <a:rPr lang="en-US" dirty="0"/>
              <a:t>Use when reading for pleasure</a:t>
            </a:r>
          </a:p>
          <a:p>
            <a:pPr marL="609600" indent="-609600">
              <a:lnSpc>
                <a:spcPct val="90000"/>
              </a:lnSpc>
            </a:pPr>
            <a:r>
              <a:rPr lang="en-US" dirty="0"/>
              <a:t>Use when the text is fairly simple for you</a:t>
            </a:r>
          </a:p>
          <a:p>
            <a:pPr marL="609600" indent="-609600">
              <a:lnSpc>
                <a:spcPct val="90000"/>
              </a:lnSpc>
            </a:pPr>
            <a:r>
              <a:rPr lang="en-US" dirty="0"/>
              <a:t>Example: reading a novel or magazine</a:t>
            </a:r>
          </a:p>
        </p:txBody>
      </p:sp>
      <p:pic>
        <p:nvPicPr>
          <p:cNvPr id="26631" name="Picture 7" descr="la_readingcompreh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037013"/>
            <a:ext cx="4876800" cy="2820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Effect transition="in" filter="fade">
                                      <p:cBhvr>
                                        <p:cTn id="9" dur="1000"/>
                                        <p:tgtEl>
                                          <p:spTgt spid="266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Effect transition="in" filter="fade">
                                      <p:cBhvr>
                                        <p:cTn id="14" dur="500"/>
                                        <p:tgtEl>
                                          <p:spTgt spid="2662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Effect transition="in" filter="fade">
                                      <p:cBhvr>
                                        <p:cTn id="19" dur="500"/>
                                        <p:tgtEl>
                                          <p:spTgt spid="2662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627">
                                            <p:txEl>
                                              <p:pRg st="2" end="2"/>
                                            </p:txEl>
                                          </p:spTgt>
                                        </p:tgtEl>
                                        <p:attrNameLst>
                                          <p:attrName>style.visibility</p:attrName>
                                        </p:attrNameLst>
                                      </p:cBhvr>
                                      <p:to>
                                        <p:strVal val="visible"/>
                                      </p:to>
                                    </p:set>
                                    <p:animEffect transition="in" filter="fade">
                                      <p:cBhvr>
                                        <p:cTn id="24" dur="500"/>
                                        <p:tgtEl>
                                          <p:spTgt spid="266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627">
                                            <p:txEl>
                                              <p:pRg st="3" end="3"/>
                                            </p:txEl>
                                          </p:spTgt>
                                        </p:tgtEl>
                                        <p:attrNameLst>
                                          <p:attrName>style.visibility</p:attrName>
                                        </p:attrNameLst>
                                      </p:cBhvr>
                                      <p:to>
                                        <p:strVal val="visible"/>
                                      </p:to>
                                    </p:set>
                                    <p:animEffect transition="in" filter="fade">
                                      <p:cBhvr>
                                        <p:cTn id="29"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468</TotalTime>
  <Words>1486</Words>
  <Application>Microsoft Office PowerPoint</Application>
  <PresentationFormat>On-screen Show (4:3)</PresentationFormat>
  <Paragraphs>146</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Globe</vt:lpstr>
      <vt:lpstr>Strategic Reading</vt:lpstr>
      <vt:lpstr>Before You Read</vt:lpstr>
      <vt:lpstr>Set A Purpose</vt:lpstr>
      <vt:lpstr>Preview</vt:lpstr>
      <vt:lpstr>Activate Prior Knowledge</vt:lpstr>
      <vt:lpstr>Wonder</vt:lpstr>
      <vt:lpstr>Set a Reading Speed</vt:lpstr>
      <vt:lpstr>First Gear</vt:lpstr>
      <vt:lpstr>Second Gear</vt:lpstr>
      <vt:lpstr>Third Gear</vt:lpstr>
      <vt:lpstr>Fourth Gear</vt:lpstr>
      <vt:lpstr>Before Reading</vt:lpstr>
      <vt:lpstr>During Reading</vt:lpstr>
      <vt:lpstr>1. Monitor/Clarify</vt:lpstr>
      <vt:lpstr>2. Visualize</vt:lpstr>
      <vt:lpstr>3. Question</vt:lpstr>
      <vt:lpstr>4. Connect</vt:lpstr>
      <vt:lpstr>5. Infer</vt:lpstr>
      <vt:lpstr>After Reading</vt:lpstr>
      <vt:lpstr>Review</vt:lpstr>
      <vt:lpstr>Remember</vt:lpstr>
      <vt:lpstr>PowerPoint Presentation</vt:lpstr>
    </vt:vector>
  </TitlesOfParts>
  <Company>Yardleys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Discovery</dc:title>
  <dc:creator>Paul Yardley</dc:creator>
  <cp:lastModifiedBy>Paul &amp; Barb</cp:lastModifiedBy>
  <cp:revision>43</cp:revision>
  <dcterms:created xsi:type="dcterms:W3CDTF">2008-03-20T23:50:42Z</dcterms:created>
  <dcterms:modified xsi:type="dcterms:W3CDTF">2012-07-28T01:14:15Z</dcterms:modified>
</cp:coreProperties>
</file>