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bc84c009e1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bc84c009e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c84c009e1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bc84c009e1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c84c009e1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bc84c009e1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bc84c009e1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bc84c009e1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c84c009e1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c84c009e1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bc84c009e1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bc84c009e1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bc84c009e1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bc84c009e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bc84c009e1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bc84c009e1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bc84c009e1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bc84c009e1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bc84c009e1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bc84c009e1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bc84c009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bc84c009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c84c009e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c84c009e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bc84c009e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bc84c009e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c84c009e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c84c009e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bc84c009e1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bc84c009e1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c84c009e1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bc84c009e1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bc84c009e1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bc84c009e1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c84c009e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c84c009e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youtube.com/watch?v=oU88-BLmcmY" TargetMode="External"/><Relationship Id="rId4" Type="http://schemas.openxmlformats.org/officeDocument/2006/relationships/hyperlink" Target="https://www.youtube.com/watch?v=hO1tzmi1V5g" TargetMode="External"/><Relationship Id="rId5" Type="http://schemas.openxmlformats.org/officeDocument/2006/relationships/hyperlink" Target="https://www.youtube.com/watch?v=J-K5OjAkiE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a text?</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Part 2 - Visual Texts</a:t>
            </a:r>
            <a:endParaRPr/>
          </a:p>
        </p:txBody>
      </p:sp>
      <p:pic>
        <p:nvPicPr>
          <p:cNvPr id="87" name="Google Shape;87;p13"/>
          <p:cNvPicPr preferRelativeResize="0"/>
          <p:nvPr/>
        </p:nvPicPr>
        <p:blipFill rotWithShape="1">
          <a:blip r:embed="rId3">
            <a:alphaModFix/>
          </a:blip>
          <a:srcRect b="7144" l="0" r="1806" t="3096"/>
          <a:stretch/>
        </p:blipFill>
        <p:spPr>
          <a:xfrm>
            <a:off x="4729650" y="928188"/>
            <a:ext cx="3831026" cy="32871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1726325" y="59100"/>
            <a:ext cx="6491400" cy="94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3120"/>
              <a:t>Visual Text 1: McDonalds Burgers</a:t>
            </a:r>
            <a:endParaRPr sz="3120"/>
          </a:p>
        </p:txBody>
      </p:sp>
      <p:pic>
        <p:nvPicPr>
          <p:cNvPr id="150" name="Google Shape;150;p22"/>
          <p:cNvPicPr preferRelativeResize="0"/>
          <p:nvPr/>
        </p:nvPicPr>
        <p:blipFill>
          <a:blip r:embed="rId3">
            <a:alphaModFix/>
          </a:blip>
          <a:stretch>
            <a:fillRect/>
          </a:stretch>
        </p:blipFill>
        <p:spPr>
          <a:xfrm>
            <a:off x="1927325" y="845300"/>
            <a:ext cx="5487700" cy="4126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Visual Text 1</a:t>
            </a:r>
            <a:endParaRPr/>
          </a:p>
        </p:txBody>
      </p:sp>
      <p:sp>
        <p:nvSpPr>
          <p:cNvPr id="156" name="Google Shape;156;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b="1" lang="en"/>
              <a:t>What is the purpose of this text? What is it trying to get you to do?</a:t>
            </a:r>
            <a:endParaRPr b="1"/>
          </a:p>
          <a:p>
            <a:pPr indent="0" lvl="0" marL="0" rtl="0" algn="l">
              <a:spcBef>
                <a:spcPts val="1200"/>
              </a:spcBef>
              <a:spcAft>
                <a:spcPts val="0"/>
              </a:spcAft>
              <a:buNone/>
            </a:pPr>
            <a:r>
              <a:rPr lang="en"/>
              <a:t>Answer: </a:t>
            </a:r>
            <a:endParaRPr/>
          </a:p>
          <a:p>
            <a:pPr indent="-342900" lvl="0" marL="457200" rtl="0" algn="l">
              <a:spcBef>
                <a:spcPts val="1200"/>
              </a:spcBef>
              <a:spcAft>
                <a:spcPts val="0"/>
              </a:spcAft>
              <a:buSzPts val="1800"/>
              <a:buAutoNum type="arabicPeriod"/>
            </a:pPr>
            <a:r>
              <a:rPr b="1" lang="en"/>
              <a:t>What is the imagery here? How does the image get your attention?</a:t>
            </a:r>
            <a:endParaRPr b="1"/>
          </a:p>
          <a:p>
            <a:pPr indent="0" lvl="0" marL="0" rtl="0" algn="l">
              <a:spcBef>
                <a:spcPts val="1200"/>
              </a:spcBef>
              <a:spcAft>
                <a:spcPts val="0"/>
              </a:spcAft>
              <a:buNone/>
            </a:pPr>
            <a:r>
              <a:rPr lang="en"/>
              <a:t>Answer:</a:t>
            </a:r>
            <a:endParaRPr/>
          </a:p>
          <a:p>
            <a:pPr indent="-342900" lvl="0" marL="457200" rtl="0" algn="l">
              <a:spcBef>
                <a:spcPts val="1200"/>
              </a:spcBef>
              <a:spcAft>
                <a:spcPts val="0"/>
              </a:spcAft>
              <a:buSzPts val="1800"/>
              <a:buAutoNum type="arabicPeriod"/>
            </a:pPr>
            <a:r>
              <a:rPr b="1" lang="en"/>
              <a:t>Who is the target audience for this image?</a:t>
            </a:r>
            <a:endParaRPr b="1"/>
          </a:p>
          <a:p>
            <a:pPr indent="0" lvl="0" marL="0" rtl="0" algn="l">
              <a:spcBef>
                <a:spcPts val="1200"/>
              </a:spcBef>
              <a:spcAft>
                <a:spcPts val="1200"/>
              </a:spcAft>
              <a:buNone/>
            </a:pPr>
            <a:r>
              <a:rPr lang="en"/>
              <a:t>Answer: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90200" y="499650"/>
            <a:ext cx="3972900" cy="4144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4300"/>
              <a:t>Visual Text 2</a:t>
            </a:r>
            <a:endParaRPr sz="4300"/>
          </a:p>
          <a:p>
            <a:pPr indent="0" lvl="0" marL="0" rtl="0" algn="l">
              <a:spcBef>
                <a:spcPts val="0"/>
              </a:spcBef>
              <a:spcAft>
                <a:spcPts val="0"/>
              </a:spcAft>
              <a:buNone/>
            </a:pPr>
            <a:r>
              <a:t/>
            </a:r>
            <a:endParaRPr sz="4300"/>
          </a:p>
          <a:p>
            <a:pPr indent="0" lvl="0" marL="0" rtl="0" algn="l">
              <a:spcBef>
                <a:spcPts val="0"/>
              </a:spcBef>
              <a:spcAft>
                <a:spcPts val="0"/>
              </a:spcAft>
              <a:buNone/>
            </a:pPr>
            <a:r>
              <a:rPr lang="en" sz="4300"/>
              <a:t>Cigarette Advertisement</a:t>
            </a:r>
            <a:endParaRPr sz="4300"/>
          </a:p>
        </p:txBody>
      </p:sp>
      <p:pic>
        <p:nvPicPr>
          <p:cNvPr id="162" name="Google Shape;162;p24"/>
          <p:cNvPicPr preferRelativeResize="0"/>
          <p:nvPr/>
        </p:nvPicPr>
        <p:blipFill>
          <a:blip r:embed="rId3">
            <a:alphaModFix/>
          </a:blip>
          <a:stretch>
            <a:fillRect/>
          </a:stretch>
        </p:blipFill>
        <p:spPr>
          <a:xfrm>
            <a:off x="4669350" y="152400"/>
            <a:ext cx="3396903" cy="4838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Visual Text 2: Cigarette Advertising</a:t>
            </a:r>
            <a:endParaRPr/>
          </a:p>
        </p:txBody>
      </p:sp>
      <p:sp>
        <p:nvSpPr>
          <p:cNvPr id="168" name="Google Shape;168;p25"/>
          <p:cNvSpPr txBox="1"/>
          <p:nvPr>
            <p:ph idx="1" type="body"/>
          </p:nvPr>
        </p:nvSpPr>
        <p:spPr>
          <a:xfrm>
            <a:off x="82775" y="1229875"/>
            <a:ext cx="90612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b="1" lang="en"/>
              <a:t>What is the context of this text? Where (and when) might you have seen this text?</a:t>
            </a:r>
            <a:endParaRPr b="1"/>
          </a:p>
          <a:p>
            <a:pPr indent="0" lvl="0" marL="0" rtl="0" algn="l">
              <a:spcBef>
                <a:spcPts val="1200"/>
              </a:spcBef>
              <a:spcAft>
                <a:spcPts val="0"/>
              </a:spcAft>
              <a:buNone/>
            </a:pPr>
            <a:r>
              <a:rPr lang="en"/>
              <a:t>Answer: </a:t>
            </a:r>
            <a:endParaRPr/>
          </a:p>
          <a:p>
            <a:pPr indent="-342900" lvl="0" marL="457200" rtl="0" algn="l">
              <a:spcBef>
                <a:spcPts val="1200"/>
              </a:spcBef>
              <a:spcAft>
                <a:spcPts val="0"/>
              </a:spcAft>
              <a:buSzPts val="1800"/>
              <a:buAutoNum type="arabicPeriod"/>
            </a:pPr>
            <a:r>
              <a:rPr b="1" lang="en"/>
              <a:t>What is shown on the poster? What is it saying?</a:t>
            </a:r>
            <a:endParaRPr b="1"/>
          </a:p>
          <a:p>
            <a:pPr indent="0" lvl="0" marL="0" rtl="0" algn="l">
              <a:spcBef>
                <a:spcPts val="1200"/>
              </a:spcBef>
              <a:spcAft>
                <a:spcPts val="0"/>
              </a:spcAft>
              <a:buNone/>
            </a:pPr>
            <a:r>
              <a:rPr lang="en"/>
              <a:t>Answer:</a:t>
            </a:r>
            <a:endParaRPr/>
          </a:p>
          <a:p>
            <a:pPr indent="-342900" lvl="0" marL="457200" rtl="0" algn="l">
              <a:spcBef>
                <a:spcPts val="1200"/>
              </a:spcBef>
              <a:spcAft>
                <a:spcPts val="0"/>
              </a:spcAft>
              <a:buSzPts val="1800"/>
              <a:buAutoNum type="arabicPeriod"/>
            </a:pPr>
            <a:r>
              <a:rPr b="1" lang="en"/>
              <a:t>What is the message/goal of this image?</a:t>
            </a:r>
            <a:endParaRPr b="1"/>
          </a:p>
          <a:p>
            <a:pPr indent="0" lvl="0" marL="0" rtl="0" algn="l">
              <a:spcBef>
                <a:spcPts val="1200"/>
              </a:spcBef>
              <a:spcAft>
                <a:spcPts val="1200"/>
              </a:spcAft>
              <a:buNone/>
            </a:pPr>
            <a:r>
              <a:rPr lang="en"/>
              <a:t>Answer: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130050" y="526350"/>
            <a:ext cx="5778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4000"/>
              <a:t>Visual Text 3</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rPr lang="en" sz="4000"/>
              <a:t>Egyptian </a:t>
            </a:r>
            <a:br>
              <a:rPr lang="en" sz="4000"/>
            </a:br>
            <a:r>
              <a:rPr lang="en" sz="4000"/>
              <a:t>Carving</a:t>
            </a:r>
            <a:endParaRPr sz="4000"/>
          </a:p>
        </p:txBody>
      </p:sp>
      <p:pic>
        <p:nvPicPr>
          <p:cNvPr id="174" name="Google Shape;174;p26"/>
          <p:cNvPicPr preferRelativeResize="0"/>
          <p:nvPr/>
        </p:nvPicPr>
        <p:blipFill>
          <a:blip r:embed="rId3">
            <a:alphaModFix/>
          </a:blip>
          <a:stretch>
            <a:fillRect/>
          </a:stretch>
        </p:blipFill>
        <p:spPr>
          <a:xfrm>
            <a:off x="3452650" y="690324"/>
            <a:ext cx="5502151" cy="3602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Visual Text 3</a:t>
            </a:r>
            <a:endParaRPr/>
          </a:p>
        </p:txBody>
      </p:sp>
      <p:sp>
        <p:nvSpPr>
          <p:cNvPr id="180" name="Google Shape;180;p2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AutoNum type="arabicPeriod"/>
            </a:pPr>
            <a:r>
              <a:rPr b="1" lang="en"/>
              <a:t>Who is being depicted on this carving? (You may need to flick back to our earlier task on finding an Egyptian god to write about)</a:t>
            </a:r>
            <a:endParaRPr b="1"/>
          </a:p>
          <a:p>
            <a:pPr indent="0" lvl="0" marL="0" rtl="0" algn="l">
              <a:spcBef>
                <a:spcPts val="1200"/>
              </a:spcBef>
              <a:spcAft>
                <a:spcPts val="0"/>
              </a:spcAft>
              <a:buNone/>
            </a:pPr>
            <a:r>
              <a:rPr lang="en"/>
              <a:t>Answer: </a:t>
            </a:r>
            <a:endParaRPr/>
          </a:p>
          <a:p>
            <a:pPr indent="-342900" lvl="0" marL="457200" rtl="0" algn="l">
              <a:spcBef>
                <a:spcPts val="1200"/>
              </a:spcBef>
              <a:spcAft>
                <a:spcPts val="0"/>
              </a:spcAft>
              <a:buSzPts val="1800"/>
              <a:buAutoNum type="arabicPeriod"/>
            </a:pPr>
            <a:r>
              <a:rPr b="1" lang="en"/>
              <a:t>What language is shown on the carving? What does this suggest about the age of the carving?</a:t>
            </a:r>
            <a:endParaRPr b="1"/>
          </a:p>
          <a:p>
            <a:pPr indent="0" lvl="0" marL="0" rtl="0" algn="l">
              <a:spcBef>
                <a:spcPts val="1200"/>
              </a:spcBef>
              <a:spcAft>
                <a:spcPts val="0"/>
              </a:spcAft>
              <a:buNone/>
            </a:pPr>
            <a:r>
              <a:rPr lang="en"/>
              <a:t>Answer:</a:t>
            </a:r>
            <a:endParaRPr/>
          </a:p>
          <a:p>
            <a:pPr indent="-342900" lvl="0" marL="457200" rtl="0" algn="l">
              <a:spcBef>
                <a:spcPts val="1200"/>
              </a:spcBef>
              <a:spcAft>
                <a:spcPts val="0"/>
              </a:spcAft>
              <a:buSzPts val="1800"/>
              <a:buAutoNum type="arabicPeriod"/>
            </a:pPr>
            <a:r>
              <a:rPr b="1" lang="en"/>
              <a:t>Where might you find this image? (Hint: where might gods be worshipped?)</a:t>
            </a:r>
            <a:endParaRPr b="1"/>
          </a:p>
          <a:p>
            <a:pPr indent="0" lvl="0" marL="0" rtl="0" algn="l">
              <a:spcBef>
                <a:spcPts val="1200"/>
              </a:spcBef>
              <a:spcAft>
                <a:spcPts val="1200"/>
              </a:spcAft>
              <a:buNone/>
            </a:pPr>
            <a:r>
              <a:rPr lang="en"/>
              <a:t>Answer: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ph type="title"/>
          </p:nvPr>
        </p:nvSpPr>
        <p:spPr>
          <a:xfrm>
            <a:off x="490250" y="526350"/>
            <a:ext cx="3036900" cy="3612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200"/>
              <a:t>Visual Text 4:</a:t>
            </a:r>
            <a:br>
              <a:rPr lang="en" sz="3200"/>
            </a:br>
            <a:br>
              <a:rPr lang="en" sz="3200"/>
            </a:br>
            <a:r>
              <a:rPr lang="en" sz="3200"/>
              <a:t>World War II Poster</a:t>
            </a:r>
            <a:endParaRPr sz="3200"/>
          </a:p>
        </p:txBody>
      </p:sp>
      <p:pic>
        <p:nvPicPr>
          <p:cNvPr id="186" name="Google Shape;186;p28"/>
          <p:cNvPicPr preferRelativeResize="0"/>
          <p:nvPr/>
        </p:nvPicPr>
        <p:blipFill>
          <a:blip r:embed="rId3">
            <a:alphaModFix/>
          </a:blip>
          <a:stretch>
            <a:fillRect/>
          </a:stretch>
        </p:blipFill>
        <p:spPr>
          <a:xfrm>
            <a:off x="4370850" y="0"/>
            <a:ext cx="3132525" cy="4991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Visual Text 4 - Answer using the list from before</a:t>
            </a:r>
            <a:endParaRPr/>
          </a:p>
        </p:txBody>
      </p:sp>
      <p:sp>
        <p:nvSpPr>
          <p:cNvPr id="192" name="Google Shape;192;p29"/>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Context:</a:t>
            </a:r>
            <a:r>
              <a:rPr lang="en"/>
              <a:t> Where would you see this sign?</a:t>
            </a:r>
            <a:endParaRPr/>
          </a:p>
          <a:p>
            <a:pPr indent="0" lvl="0" marL="0" rtl="0" algn="l">
              <a:spcBef>
                <a:spcPts val="1200"/>
              </a:spcBef>
              <a:spcAft>
                <a:spcPts val="0"/>
              </a:spcAft>
              <a:buNone/>
            </a:pPr>
            <a:r>
              <a:rPr b="1" lang="en"/>
              <a:t>Audience:</a:t>
            </a:r>
            <a:r>
              <a:rPr lang="en"/>
              <a:t> Who is the target audience?</a:t>
            </a:r>
            <a:endParaRPr/>
          </a:p>
          <a:p>
            <a:pPr indent="0" lvl="0" marL="0" rtl="0" algn="l">
              <a:spcBef>
                <a:spcPts val="1200"/>
              </a:spcBef>
              <a:spcAft>
                <a:spcPts val="0"/>
              </a:spcAft>
              <a:buNone/>
            </a:pPr>
            <a:r>
              <a:rPr b="1" lang="en"/>
              <a:t>Imagery/Symbols: </a:t>
            </a:r>
            <a:r>
              <a:rPr lang="en"/>
              <a:t>What being depicted on the image? Any easily identifiable symbols or signs?</a:t>
            </a:r>
            <a:endParaRPr/>
          </a:p>
          <a:p>
            <a:pPr indent="0" lvl="0" marL="0" rtl="0" algn="l">
              <a:spcBef>
                <a:spcPts val="1200"/>
              </a:spcBef>
              <a:spcAft>
                <a:spcPts val="0"/>
              </a:spcAft>
              <a:buNone/>
            </a:pPr>
            <a:r>
              <a:rPr b="1" lang="en"/>
              <a:t>Colours:</a:t>
            </a:r>
            <a:r>
              <a:rPr lang="en"/>
              <a:t> What stands out?</a:t>
            </a:r>
            <a:endParaRPr/>
          </a:p>
          <a:p>
            <a:pPr indent="0" lvl="0" marL="0" rtl="0" algn="l">
              <a:spcBef>
                <a:spcPts val="1200"/>
              </a:spcBef>
              <a:spcAft>
                <a:spcPts val="1200"/>
              </a:spcAft>
              <a:buNone/>
            </a:pPr>
            <a:r>
              <a:rPr b="1" lang="en"/>
              <a:t>Message: </a:t>
            </a:r>
            <a:r>
              <a:rPr lang="en" u="sng"/>
              <a:t>What is the intended message of this sign? What do you need to know?</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Visual Text 4 - Answer here</a:t>
            </a:r>
            <a:endParaRPr/>
          </a:p>
        </p:txBody>
      </p:sp>
      <p:sp>
        <p:nvSpPr>
          <p:cNvPr id="198" name="Google Shape;198;p3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Context:</a:t>
            </a:r>
            <a:r>
              <a:rPr lang="en"/>
              <a:t> </a:t>
            </a:r>
            <a:endParaRPr/>
          </a:p>
          <a:p>
            <a:pPr indent="0" lvl="0" marL="0" rtl="0" algn="l">
              <a:spcBef>
                <a:spcPts val="1200"/>
              </a:spcBef>
              <a:spcAft>
                <a:spcPts val="0"/>
              </a:spcAft>
              <a:buNone/>
            </a:pPr>
            <a:r>
              <a:rPr b="1" lang="en"/>
              <a:t>Audience:</a:t>
            </a:r>
            <a:r>
              <a:rPr lang="en"/>
              <a:t> </a:t>
            </a:r>
            <a:endParaRPr/>
          </a:p>
          <a:p>
            <a:pPr indent="0" lvl="0" marL="0" rtl="0" algn="l">
              <a:spcBef>
                <a:spcPts val="1200"/>
              </a:spcBef>
              <a:spcAft>
                <a:spcPts val="0"/>
              </a:spcAft>
              <a:buNone/>
            </a:pPr>
            <a:r>
              <a:rPr b="1" lang="en"/>
              <a:t>Imagery/Symbols: </a:t>
            </a:r>
            <a:endParaRPr/>
          </a:p>
          <a:p>
            <a:pPr indent="0" lvl="0" marL="0" rtl="0" algn="l">
              <a:spcBef>
                <a:spcPts val="1200"/>
              </a:spcBef>
              <a:spcAft>
                <a:spcPts val="0"/>
              </a:spcAft>
              <a:buNone/>
            </a:pPr>
            <a:r>
              <a:rPr b="1" lang="en"/>
              <a:t>Colours:</a:t>
            </a:r>
            <a:r>
              <a:rPr lang="en"/>
              <a:t> </a:t>
            </a:r>
            <a:endParaRPr/>
          </a:p>
          <a:p>
            <a:pPr indent="0" lvl="0" marL="0" rtl="0" algn="l">
              <a:spcBef>
                <a:spcPts val="1200"/>
              </a:spcBef>
              <a:spcAft>
                <a:spcPts val="1200"/>
              </a:spcAft>
              <a:buNone/>
            </a:pPr>
            <a:r>
              <a:rPr b="1" lang="en"/>
              <a:t>Message: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Early Finishers</a:t>
            </a:r>
            <a:endParaRPr/>
          </a:p>
        </p:txBody>
      </p:sp>
      <p:sp>
        <p:nvSpPr>
          <p:cNvPr id="204" name="Google Shape;204;p3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https://www.youtube.com/watch?v=oU88-BLmcmY</a:t>
            </a:r>
            <a:endParaRPr/>
          </a:p>
          <a:p>
            <a:pPr indent="0" lvl="0" marL="0" rtl="0" algn="l">
              <a:spcBef>
                <a:spcPts val="1200"/>
              </a:spcBef>
              <a:spcAft>
                <a:spcPts val="0"/>
              </a:spcAft>
              <a:buNone/>
            </a:pPr>
            <a:r>
              <a:rPr lang="en" u="sng">
                <a:solidFill>
                  <a:schemeClr val="hlink"/>
                </a:solidFill>
                <a:hlinkClick r:id="rId4"/>
              </a:rPr>
              <a:t>https://www.youtube.com/watch?v=hO1tzmi1V5g</a:t>
            </a:r>
            <a:endParaRPr/>
          </a:p>
          <a:p>
            <a:pPr indent="0" lvl="0" marL="0" rtl="0" algn="l">
              <a:spcBef>
                <a:spcPts val="1200"/>
              </a:spcBef>
              <a:spcAft>
                <a:spcPts val="0"/>
              </a:spcAft>
              <a:buNone/>
            </a:pPr>
            <a:r>
              <a:rPr lang="en" u="sng">
                <a:solidFill>
                  <a:schemeClr val="hlink"/>
                </a:solidFill>
                <a:hlinkClick r:id="rId5"/>
              </a:rPr>
              <a:t>https://www.youtube.com/watch?v=J-K5OjAkiEA</a:t>
            </a:r>
            <a:endParaRPr/>
          </a:p>
          <a:p>
            <a:pPr indent="0" lvl="0" marL="0" rtl="0" algn="l">
              <a:spcBef>
                <a:spcPts val="1200"/>
              </a:spcBef>
              <a:spcAft>
                <a:spcPts val="1200"/>
              </a:spcAft>
              <a:buNone/>
            </a:pPr>
            <a:r>
              <a:rPr lang="en"/>
              <a:t>A selection of videos relevant to our context! Sit back and enjoy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Recap: What is a text?</a:t>
            </a:r>
            <a:endParaRPr/>
          </a:p>
        </p:txBody>
      </p:sp>
      <p:sp>
        <p:nvSpPr>
          <p:cNvPr id="93" name="Google Shape;93;p14"/>
          <p:cNvSpPr txBox="1"/>
          <p:nvPr>
            <p:ph idx="1" type="body"/>
          </p:nvPr>
        </p:nvSpPr>
        <p:spPr>
          <a:xfrm>
            <a:off x="311700" y="1229875"/>
            <a:ext cx="86865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en" sz="2000"/>
              <a:t>“A</a:t>
            </a:r>
            <a:r>
              <a:rPr i="1" lang="en" sz="2000"/>
              <a:t> ‘text’ is an object or visual item that you can read for </a:t>
            </a:r>
            <a:r>
              <a:rPr b="1" i="1" lang="en" sz="2000"/>
              <a:t>information</a:t>
            </a:r>
            <a:r>
              <a:rPr i="1" lang="en" sz="2000"/>
              <a:t>. It is a </a:t>
            </a:r>
            <a:r>
              <a:rPr b="1" i="1" lang="en" sz="2000"/>
              <a:t>resource</a:t>
            </a:r>
            <a:r>
              <a:rPr i="1" lang="en" sz="2000"/>
              <a:t> that contains </a:t>
            </a:r>
            <a:r>
              <a:rPr b="1" i="1" lang="en" sz="2000"/>
              <a:t>beliefs, facts and ideas</a:t>
            </a:r>
            <a:r>
              <a:rPr i="1" lang="en" sz="2000"/>
              <a:t> within itself. A ‘text’ is something that illustrates something about the world, or comments something, either about something else or just itself. It does not have to be </a:t>
            </a:r>
            <a:r>
              <a:rPr b="1" i="1" lang="en" sz="2000"/>
              <a:t>meaningful or smart,</a:t>
            </a:r>
            <a:r>
              <a:rPr i="1" lang="en" sz="2000"/>
              <a:t> could be absolute </a:t>
            </a:r>
            <a:r>
              <a:rPr b="1" i="1" lang="en" sz="2000"/>
              <a:t>junk</a:t>
            </a:r>
            <a:r>
              <a:rPr i="1" lang="en" sz="2000"/>
              <a:t> and a complete waste of space. But it is still a ‘text’ because it exists as a source of information, something that has a </a:t>
            </a:r>
            <a:r>
              <a:rPr b="1" i="1" lang="en" sz="2000"/>
              <a:t>message</a:t>
            </a:r>
            <a:r>
              <a:rPr i="1" lang="en" sz="2000"/>
              <a:t>, no matter the quality. If you think </a:t>
            </a:r>
            <a:r>
              <a:rPr b="1" i="1" lang="en" sz="2000"/>
              <a:t>imaginatively</a:t>
            </a:r>
            <a:r>
              <a:rPr i="1" lang="en" sz="2000"/>
              <a:t>, you just justify most things around you as ‘texts’.”</a:t>
            </a:r>
            <a:endParaRPr i="1"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Recap: What counts as a text?</a:t>
            </a:r>
            <a:endParaRPr/>
          </a:p>
        </p:txBody>
      </p:sp>
      <p:sp>
        <p:nvSpPr>
          <p:cNvPr id="99" name="Google Shape;99;p15"/>
          <p:cNvSpPr txBox="1"/>
          <p:nvPr>
            <p:ph idx="1" type="body"/>
          </p:nvPr>
        </p:nvSpPr>
        <p:spPr>
          <a:xfrm>
            <a:off x="311700" y="1229875"/>
            <a:ext cx="2916300" cy="3339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Text (word-based)</a:t>
            </a:r>
            <a:endParaRPr b="1"/>
          </a:p>
          <a:p>
            <a:pPr indent="0" lvl="0" marL="0" rtl="0" algn="l">
              <a:spcBef>
                <a:spcPts val="1200"/>
              </a:spcBef>
              <a:spcAft>
                <a:spcPts val="1200"/>
              </a:spcAft>
              <a:buNone/>
            </a:pPr>
            <a:r>
              <a:rPr i="1" lang="en"/>
              <a:t>Books</a:t>
            </a:r>
            <a:br>
              <a:rPr i="1" lang="en"/>
            </a:br>
            <a:r>
              <a:rPr i="1" lang="en"/>
              <a:t>Journals</a:t>
            </a:r>
            <a:br>
              <a:rPr i="1" lang="en"/>
            </a:br>
            <a:r>
              <a:rPr i="1" lang="en"/>
              <a:t>Diaries</a:t>
            </a:r>
            <a:br>
              <a:rPr i="1" lang="en"/>
            </a:br>
            <a:r>
              <a:rPr i="1" lang="en"/>
              <a:t>Newspapers</a:t>
            </a:r>
            <a:br>
              <a:rPr i="1" lang="en"/>
            </a:br>
            <a:r>
              <a:rPr i="1" lang="en"/>
              <a:t>Online articles</a:t>
            </a:r>
            <a:br>
              <a:rPr i="1" lang="en"/>
            </a:br>
            <a:r>
              <a:rPr i="1" lang="en"/>
              <a:t>Government records</a:t>
            </a:r>
            <a:br>
              <a:rPr i="1" lang="en"/>
            </a:br>
            <a:r>
              <a:rPr i="1" lang="en"/>
              <a:t>Certificates</a:t>
            </a:r>
            <a:br>
              <a:rPr i="1" lang="en"/>
            </a:br>
            <a:r>
              <a:rPr i="1" lang="en"/>
              <a:t>Scripts (Plays)</a:t>
            </a:r>
            <a:br>
              <a:rPr i="1" lang="en"/>
            </a:br>
            <a:r>
              <a:rPr i="1" lang="en"/>
              <a:t>Scripts (Coding)</a:t>
            </a:r>
            <a:endParaRPr i="1"/>
          </a:p>
        </p:txBody>
      </p:sp>
      <p:sp>
        <p:nvSpPr>
          <p:cNvPr id="100" name="Google Shape;100;p15"/>
          <p:cNvSpPr txBox="1"/>
          <p:nvPr/>
        </p:nvSpPr>
        <p:spPr>
          <a:xfrm>
            <a:off x="3937450" y="1288825"/>
            <a:ext cx="2754900" cy="30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Roboto"/>
                <a:ea typeface="Roboto"/>
                <a:cs typeface="Roboto"/>
                <a:sym typeface="Roboto"/>
              </a:rPr>
              <a:t>Text (image-based)</a:t>
            </a:r>
            <a:endParaRPr b="1" sz="1800">
              <a:solidFill>
                <a:schemeClr val="dk2"/>
              </a:solidFill>
              <a:latin typeface="Roboto"/>
              <a:ea typeface="Roboto"/>
              <a:cs typeface="Roboto"/>
              <a:sym typeface="Roboto"/>
            </a:endParaRPr>
          </a:p>
          <a:p>
            <a:pPr indent="0" lvl="0" marL="0" rtl="0" algn="l">
              <a:spcBef>
                <a:spcPts val="0"/>
              </a:spcBef>
              <a:spcAft>
                <a:spcPts val="0"/>
              </a:spcAft>
              <a:buNone/>
            </a:pPr>
            <a:r>
              <a:t/>
            </a:r>
            <a:endParaRPr b="1" sz="1800">
              <a:solidFill>
                <a:schemeClr val="dk2"/>
              </a:solidFill>
              <a:latin typeface="Roboto"/>
              <a:ea typeface="Roboto"/>
              <a:cs typeface="Roboto"/>
              <a:sym typeface="Roboto"/>
            </a:endParaRPr>
          </a:p>
          <a:p>
            <a:pPr indent="0" lvl="0" marL="0" rtl="0" algn="l">
              <a:spcBef>
                <a:spcPts val="0"/>
              </a:spcBef>
              <a:spcAft>
                <a:spcPts val="0"/>
              </a:spcAft>
              <a:buNone/>
            </a:pPr>
            <a:r>
              <a:rPr i="1" lang="en" sz="1800">
                <a:solidFill>
                  <a:schemeClr val="dk2"/>
                </a:solidFill>
                <a:latin typeface="Roboto"/>
                <a:ea typeface="Roboto"/>
                <a:cs typeface="Roboto"/>
                <a:sym typeface="Roboto"/>
              </a:rPr>
              <a:t>Movies</a:t>
            </a:r>
            <a:endParaRPr i="1" sz="1800">
              <a:solidFill>
                <a:schemeClr val="dk2"/>
              </a:solidFill>
              <a:latin typeface="Roboto"/>
              <a:ea typeface="Roboto"/>
              <a:cs typeface="Roboto"/>
              <a:sym typeface="Roboto"/>
            </a:endParaRPr>
          </a:p>
          <a:p>
            <a:pPr indent="0" lvl="0" marL="0" rtl="0" algn="l">
              <a:spcBef>
                <a:spcPts val="0"/>
              </a:spcBef>
              <a:spcAft>
                <a:spcPts val="0"/>
              </a:spcAft>
              <a:buNone/>
            </a:pPr>
            <a:r>
              <a:rPr i="1" lang="en" sz="1800">
                <a:solidFill>
                  <a:schemeClr val="dk2"/>
                </a:solidFill>
                <a:latin typeface="Roboto"/>
                <a:ea typeface="Roboto"/>
                <a:cs typeface="Roboto"/>
                <a:sym typeface="Roboto"/>
              </a:rPr>
              <a:t>TV Shows</a:t>
            </a:r>
            <a:endParaRPr i="1" sz="1800">
              <a:solidFill>
                <a:schemeClr val="dk2"/>
              </a:solidFill>
              <a:latin typeface="Roboto"/>
              <a:ea typeface="Roboto"/>
              <a:cs typeface="Roboto"/>
              <a:sym typeface="Roboto"/>
            </a:endParaRPr>
          </a:p>
          <a:p>
            <a:pPr indent="0" lvl="0" marL="0" rtl="0" algn="l">
              <a:spcBef>
                <a:spcPts val="0"/>
              </a:spcBef>
              <a:spcAft>
                <a:spcPts val="0"/>
              </a:spcAft>
              <a:buNone/>
            </a:pPr>
            <a:r>
              <a:rPr i="1" lang="en" sz="1800">
                <a:solidFill>
                  <a:schemeClr val="dk2"/>
                </a:solidFill>
                <a:latin typeface="Roboto"/>
                <a:ea typeface="Roboto"/>
                <a:cs typeface="Roboto"/>
                <a:sym typeface="Roboto"/>
              </a:rPr>
              <a:t>Photos</a:t>
            </a:r>
            <a:endParaRPr i="1" sz="1800">
              <a:solidFill>
                <a:schemeClr val="dk2"/>
              </a:solidFill>
              <a:latin typeface="Roboto"/>
              <a:ea typeface="Roboto"/>
              <a:cs typeface="Roboto"/>
              <a:sym typeface="Roboto"/>
            </a:endParaRPr>
          </a:p>
          <a:p>
            <a:pPr indent="0" lvl="0" marL="0" rtl="0" algn="l">
              <a:spcBef>
                <a:spcPts val="0"/>
              </a:spcBef>
              <a:spcAft>
                <a:spcPts val="0"/>
              </a:spcAft>
              <a:buNone/>
            </a:pPr>
            <a:r>
              <a:rPr i="1" lang="en" sz="1800">
                <a:solidFill>
                  <a:schemeClr val="dk2"/>
                </a:solidFill>
                <a:latin typeface="Roboto"/>
                <a:ea typeface="Roboto"/>
                <a:cs typeface="Roboto"/>
                <a:sym typeface="Roboto"/>
              </a:rPr>
              <a:t>Billboards</a:t>
            </a:r>
            <a:br>
              <a:rPr i="1" lang="en" sz="1800">
                <a:solidFill>
                  <a:schemeClr val="dk2"/>
                </a:solidFill>
                <a:latin typeface="Roboto"/>
                <a:ea typeface="Roboto"/>
                <a:cs typeface="Roboto"/>
                <a:sym typeface="Roboto"/>
              </a:rPr>
            </a:br>
            <a:r>
              <a:rPr i="1" lang="en" sz="1800">
                <a:solidFill>
                  <a:schemeClr val="dk2"/>
                </a:solidFill>
                <a:latin typeface="Roboto"/>
                <a:ea typeface="Roboto"/>
                <a:cs typeface="Roboto"/>
                <a:sym typeface="Roboto"/>
              </a:rPr>
              <a:t>TikTok</a:t>
            </a:r>
            <a:endParaRPr i="1" sz="1800">
              <a:solidFill>
                <a:schemeClr val="dk2"/>
              </a:solidFill>
              <a:latin typeface="Roboto"/>
              <a:ea typeface="Roboto"/>
              <a:cs typeface="Roboto"/>
              <a:sym typeface="Roboto"/>
            </a:endParaRPr>
          </a:p>
          <a:p>
            <a:pPr indent="0" lvl="0" marL="0" rtl="0" algn="l">
              <a:spcBef>
                <a:spcPts val="0"/>
              </a:spcBef>
              <a:spcAft>
                <a:spcPts val="0"/>
              </a:spcAft>
              <a:buNone/>
            </a:pPr>
            <a:r>
              <a:rPr i="1" lang="en" sz="1800">
                <a:solidFill>
                  <a:schemeClr val="dk2"/>
                </a:solidFill>
                <a:latin typeface="Roboto"/>
                <a:ea typeface="Roboto"/>
                <a:cs typeface="Roboto"/>
                <a:sym typeface="Roboto"/>
              </a:rPr>
              <a:t>Posters</a:t>
            </a:r>
            <a:endParaRPr i="1" sz="1800">
              <a:solidFill>
                <a:schemeClr val="dk2"/>
              </a:solidFill>
              <a:latin typeface="Roboto"/>
              <a:ea typeface="Roboto"/>
              <a:cs typeface="Roboto"/>
              <a:sym typeface="Roboto"/>
            </a:endParaRPr>
          </a:p>
          <a:p>
            <a:pPr indent="0" lvl="0" marL="0" rtl="0" algn="l">
              <a:spcBef>
                <a:spcPts val="0"/>
              </a:spcBef>
              <a:spcAft>
                <a:spcPts val="0"/>
              </a:spcAft>
              <a:buNone/>
            </a:pPr>
            <a:r>
              <a:rPr i="1" lang="en" sz="1800">
                <a:solidFill>
                  <a:schemeClr val="dk2"/>
                </a:solidFill>
                <a:latin typeface="Roboto"/>
                <a:ea typeface="Roboto"/>
                <a:cs typeface="Roboto"/>
                <a:sym typeface="Roboto"/>
              </a:rPr>
              <a:t>Album covers</a:t>
            </a:r>
            <a:endParaRPr i="1" sz="1800">
              <a:solidFill>
                <a:schemeClr val="dk2"/>
              </a:solidFill>
              <a:latin typeface="Roboto"/>
              <a:ea typeface="Roboto"/>
              <a:cs typeface="Roboto"/>
              <a:sym typeface="Roboto"/>
            </a:endParaRPr>
          </a:p>
          <a:p>
            <a:pPr indent="0" lvl="0" marL="0" rtl="0" algn="l">
              <a:spcBef>
                <a:spcPts val="0"/>
              </a:spcBef>
              <a:spcAft>
                <a:spcPts val="0"/>
              </a:spcAft>
              <a:buNone/>
            </a:pPr>
            <a:r>
              <a:rPr i="1" lang="en" sz="1800">
                <a:solidFill>
                  <a:schemeClr val="dk2"/>
                </a:solidFill>
                <a:latin typeface="Roboto"/>
                <a:ea typeface="Roboto"/>
                <a:cs typeface="Roboto"/>
                <a:sym typeface="Roboto"/>
              </a:rPr>
              <a:t>Paintings</a:t>
            </a:r>
            <a:endParaRPr i="1" sz="1800">
              <a:solidFill>
                <a:schemeClr val="dk2"/>
              </a:solidFill>
              <a:latin typeface="Roboto"/>
              <a:ea typeface="Roboto"/>
              <a:cs typeface="Roboto"/>
              <a:sym typeface="Roboto"/>
            </a:endParaRPr>
          </a:p>
          <a:p>
            <a:pPr indent="0" lvl="0" marL="0" rtl="0" algn="l">
              <a:spcBef>
                <a:spcPts val="0"/>
              </a:spcBef>
              <a:spcAft>
                <a:spcPts val="0"/>
              </a:spcAft>
              <a:buNone/>
            </a:pPr>
            <a:r>
              <a:rPr i="1" lang="en" sz="1800">
                <a:solidFill>
                  <a:schemeClr val="dk2"/>
                </a:solidFill>
                <a:latin typeface="Roboto"/>
                <a:ea typeface="Roboto"/>
                <a:cs typeface="Roboto"/>
                <a:sym typeface="Roboto"/>
              </a:rPr>
              <a:t>Cartoons</a:t>
            </a:r>
            <a:endParaRPr i="1" sz="1800">
              <a:solidFill>
                <a:schemeClr val="dk2"/>
              </a:solidFill>
              <a:latin typeface="Roboto"/>
              <a:ea typeface="Roboto"/>
              <a:cs typeface="Roboto"/>
              <a:sym typeface="Roboto"/>
            </a:endParaRPr>
          </a:p>
        </p:txBody>
      </p:sp>
      <p:pic>
        <p:nvPicPr>
          <p:cNvPr id="101" name="Google Shape;101;p15"/>
          <p:cNvPicPr preferRelativeResize="0"/>
          <p:nvPr/>
        </p:nvPicPr>
        <p:blipFill>
          <a:blip r:embed="rId3">
            <a:alphaModFix/>
          </a:blip>
          <a:stretch>
            <a:fillRect/>
          </a:stretch>
        </p:blipFill>
        <p:spPr>
          <a:xfrm>
            <a:off x="6294824" y="1584599"/>
            <a:ext cx="2916302" cy="2916302"/>
          </a:xfrm>
          <a:prstGeom prst="rect">
            <a:avLst/>
          </a:prstGeom>
          <a:noFill/>
          <a:ln>
            <a:noFill/>
          </a:ln>
        </p:spPr>
      </p:pic>
      <p:sp>
        <p:nvSpPr>
          <p:cNvPr id="102" name="Google Shape;102;p15"/>
          <p:cNvSpPr txBox="1"/>
          <p:nvPr/>
        </p:nvSpPr>
        <p:spPr>
          <a:xfrm>
            <a:off x="6964425" y="1584600"/>
            <a:ext cx="22467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chemeClr val="dk2"/>
                </a:solidFill>
                <a:latin typeface="Roboto"/>
                <a:ea typeface="Roboto"/>
                <a:cs typeface="Roboto"/>
                <a:sym typeface="Roboto"/>
              </a:rPr>
              <a:t>And many more!</a:t>
            </a:r>
            <a:endParaRPr b="1" i="1" sz="1800">
              <a:solidFill>
                <a:schemeClr val="dk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Visual Texts</a:t>
            </a:r>
            <a:endParaRPr/>
          </a:p>
        </p:txBody>
      </p:sp>
      <p:sp>
        <p:nvSpPr>
          <p:cNvPr id="108" name="Google Shape;108;p16"/>
          <p:cNvSpPr txBox="1"/>
          <p:nvPr>
            <p:ph idx="1" type="body"/>
          </p:nvPr>
        </p:nvSpPr>
        <p:spPr>
          <a:xfrm>
            <a:off x="240750" y="1206225"/>
            <a:ext cx="53994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visual text is something that communicates information like any other text. But instead of just using the power of words and literal text to make its point, a visual text relies just as much, or completely, on visual language.</a:t>
            </a:r>
            <a:endParaRPr/>
          </a:p>
          <a:p>
            <a:pPr indent="0" lvl="0" marL="0" rtl="0" algn="l">
              <a:spcBef>
                <a:spcPts val="1200"/>
              </a:spcBef>
              <a:spcAft>
                <a:spcPts val="0"/>
              </a:spcAft>
              <a:buNone/>
            </a:pPr>
            <a:r>
              <a:rPr lang="en"/>
              <a:t>It is still a text, but instead its power comes from the ability to communicate through hidden meaning, visual cues or signs. </a:t>
            </a:r>
            <a:endParaRPr/>
          </a:p>
          <a:p>
            <a:pPr indent="0" lvl="0" marL="0" rtl="0" algn="l">
              <a:spcBef>
                <a:spcPts val="1200"/>
              </a:spcBef>
              <a:spcAft>
                <a:spcPts val="1200"/>
              </a:spcAft>
              <a:buNone/>
            </a:pPr>
            <a:r>
              <a:rPr lang="en"/>
              <a:t>A visual text is often about uncovering a mystery!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read a visual text?</a:t>
            </a:r>
            <a:endParaRPr/>
          </a:p>
        </p:txBody>
      </p:sp>
      <p:sp>
        <p:nvSpPr>
          <p:cNvPr id="114" name="Google Shape;114;p17"/>
          <p:cNvSpPr txBox="1"/>
          <p:nvPr>
            <p:ph idx="1" type="body"/>
          </p:nvPr>
        </p:nvSpPr>
        <p:spPr>
          <a:xfrm>
            <a:off x="165550" y="1229875"/>
            <a:ext cx="39609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visual text communicates through colour, through placement, through hidden clues, and sometimes pairing sound with audio, as well as many other tricks and signs.</a:t>
            </a:r>
            <a:endParaRPr/>
          </a:p>
          <a:p>
            <a:pPr indent="0" lvl="0" marL="0" rtl="0" algn="l">
              <a:spcBef>
                <a:spcPts val="1200"/>
              </a:spcBef>
              <a:spcAft>
                <a:spcPts val="0"/>
              </a:spcAft>
              <a:buNone/>
            </a:pPr>
            <a:r>
              <a:rPr lang="en"/>
              <a:t>Decoding it requires understanding </a:t>
            </a:r>
            <a:r>
              <a:rPr b="1" lang="en"/>
              <a:t>context </a:t>
            </a:r>
            <a:r>
              <a:rPr lang="en"/>
              <a:t>and </a:t>
            </a:r>
            <a:r>
              <a:rPr b="1" lang="en"/>
              <a:t>circumstances. </a:t>
            </a:r>
            <a:endParaRPr b="1"/>
          </a:p>
          <a:p>
            <a:pPr indent="0" lvl="0" marL="0" rtl="0" algn="l">
              <a:spcBef>
                <a:spcPts val="1200"/>
              </a:spcBef>
              <a:spcAft>
                <a:spcPts val="1200"/>
              </a:spcAft>
              <a:buNone/>
            </a:pPr>
            <a:r>
              <a:rPr lang="en"/>
              <a:t>Time and place, basically.</a:t>
            </a:r>
            <a:endParaRPr/>
          </a:p>
        </p:txBody>
      </p:sp>
      <p:sp>
        <p:nvSpPr>
          <p:cNvPr id="115" name="Google Shape;115;p17"/>
          <p:cNvSpPr txBox="1"/>
          <p:nvPr/>
        </p:nvSpPr>
        <p:spPr>
          <a:xfrm>
            <a:off x="5462750" y="3003325"/>
            <a:ext cx="3570900" cy="7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Roboto"/>
                <a:ea typeface="Roboto"/>
                <a:cs typeface="Roboto"/>
                <a:sym typeface="Roboto"/>
              </a:rPr>
              <a:t>Example: </a:t>
            </a:r>
            <a:r>
              <a:rPr lang="en" sz="1800">
                <a:solidFill>
                  <a:schemeClr val="dk2"/>
                </a:solidFill>
                <a:latin typeface="Roboto"/>
                <a:ea typeface="Roboto"/>
                <a:cs typeface="Roboto"/>
                <a:sym typeface="Roboto"/>
              </a:rPr>
              <a:t>What is being communicated here?</a:t>
            </a:r>
            <a:endParaRPr sz="1800">
              <a:solidFill>
                <a:schemeClr val="dk2"/>
              </a:solidFill>
              <a:latin typeface="Roboto"/>
              <a:ea typeface="Roboto"/>
              <a:cs typeface="Roboto"/>
              <a:sym typeface="Roboto"/>
            </a:endParaRPr>
          </a:p>
        </p:txBody>
      </p:sp>
      <p:pic>
        <p:nvPicPr>
          <p:cNvPr id="116" name="Google Shape;116;p17"/>
          <p:cNvPicPr preferRelativeResize="0"/>
          <p:nvPr/>
        </p:nvPicPr>
        <p:blipFill>
          <a:blip r:embed="rId3">
            <a:alphaModFix/>
          </a:blip>
          <a:stretch>
            <a:fillRect/>
          </a:stretch>
        </p:blipFill>
        <p:spPr>
          <a:xfrm>
            <a:off x="5462756" y="410000"/>
            <a:ext cx="2500562" cy="250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read a visual text?</a:t>
            </a:r>
            <a:endParaRPr/>
          </a:p>
        </p:txBody>
      </p:sp>
      <p:sp>
        <p:nvSpPr>
          <p:cNvPr id="122" name="Google Shape;122;p18"/>
          <p:cNvSpPr txBox="1"/>
          <p:nvPr>
            <p:ph idx="1" type="body"/>
          </p:nvPr>
        </p:nvSpPr>
        <p:spPr>
          <a:xfrm>
            <a:off x="165550" y="1229875"/>
            <a:ext cx="52971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Context:</a:t>
            </a:r>
            <a:r>
              <a:rPr lang="en"/>
              <a:t> Where would you see this sign?</a:t>
            </a:r>
            <a:endParaRPr/>
          </a:p>
          <a:p>
            <a:pPr indent="0" lvl="0" marL="0" rtl="0" algn="l">
              <a:spcBef>
                <a:spcPts val="1200"/>
              </a:spcBef>
              <a:spcAft>
                <a:spcPts val="0"/>
              </a:spcAft>
              <a:buNone/>
            </a:pPr>
            <a:r>
              <a:rPr b="1" lang="en"/>
              <a:t>Audience:</a:t>
            </a:r>
            <a:r>
              <a:rPr lang="en"/>
              <a:t> Who is the target </a:t>
            </a:r>
            <a:r>
              <a:rPr lang="en"/>
              <a:t>audience?</a:t>
            </a:r>
            <a:endParaRPr/>
          </a:p>
          <a:p>
            <a:pPr indent="0" lvl="0" marL="0" rtl="0" algn="l">
              <a:spcBef>
                <a:spcPts val="1200"/>
              </a:spcBef>
              <a:spcAft>
                <a:spcPts val="0"/>
              </a:spcAft>
              <a:buNone/>
            </a:pPr>
            <a:r>
              <a:rPr b="1" lang="en"/>
              <a:t>Imagery/Symbols: </a:t>
            </a:r>
            <a:r>
              <a:rPr lang="en"/>
              <a:t>What being depicted on the sign? Any easily identifiable symbols or signs?</a:t>
            </a:r>
            <a:endParaRPr/>
          </a:p>
          <a:p>
            <a:pPr indent="0" lvl="0" marL="0" rtl="0" algn="l">
              <a:spcBef>
                <a:spcPts val="1200"/>
              </a:spcBef>
              <a:spcAft>
                <a:spcPts val="0"/>
              </a:spcAft>
              <a:buNone/>
            </a:pPr>
            <a:r>
              <a:rPr b="1" lang="en"/>
              <a:t>Colours:</a:t>
            </a:r>
            <a:r>
              <a:rPr lang="en"/>
              <a:t> What stands out?</a:t>
            </a:r>
            <a:endParaRPr/>
          </a:p>
          <a:p>
            <a:pPr indent="0" lvl="0" marL="0" rtl="0" algn="l">
              <a:spcBef>
                <a:spcPts val="1200"/>
              </a:spcBef>
              <a:spcAft>
                <a:spcPts val="1200"/>
              </a:spcAft>
              <a:buNone/>
            </a:pPr>
            <a:r>
              <a:rPr b="1" lang="en"/>
              <a:t>Message: </a:t>
            </a:r>
            <a:r>
              <a:rPr lang="en" u="sng"/>
              <a:t>What is the intended message of this sign? What do you need to know?</a:t>
            </a:r>
            <a:endParaRPr u="sng"/>
          </a:p>
        </p:txBody>
      </p:sp>
      <p:sp>
        <p:nvSpPr>
          <p:cNvPr id="123" name="Google Shape;123;p18"/>
          <p:cNvSpPr txBox="1"/>
          <p:nvPr/>
        </p:nvSpPr>
        <p:spPr>
          <a:xfrm>
            <a:off x="5462750" y="3003325"/>
            <a:ext cx="3570900" cy="7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Roboto"/>
                <a:ea typeface="Roboto"/>
                <a:cs typeface="Roboto"/>
                <a:sym typeface="Roboto"/>
              </a:rPr>
              <a:t>Example: </a:t>
            </a:r>
            <a:r>
              <a:rPr lang="en" sz="1800">
                <a:solidFill>
                  <a:schemeClr val="dk2"/>
                </a:solidFill>
                <a:latin typeface="Roboto"/>
                <a:ea typeface="Roboto"/>
                <a:cs typeface="Roboto"/>
                <a:sym typeface="Roboto"/>
              </a:rPr>
              <a:t>What is being communicated here?</a:t>
            </a:r>
            <a:endParaRPr sz="1800">
              <a:solidFill>
                <a:schemeClr val="dk2"/>
              </a:solidFill>
              <a:latin typeface="Roboto"/>
              <a:ea typeface="Roboto"/>
              <a:cs typeface="Roboto"/>
              <a:sym typeface="Roboto"/>
            </a:endParaRPr>
          </a:p>
        </p:txBody>
      </p:sp>
      <p:pic>
        <p:nvPicPr>
          <p:cNvPr id="124" name="Google Shape;124;p18"/>
          <p:cNvPicPr preferRelativeResize="0"/>
          <p:nvPr/>
        </p:nvPicPr>
        <p:blipFill>
          <a:blip r:embed="rId3">
            <a:alphaModFix/>
          </a:blip>
          <a:stretch>
            <a:fillRect/>
          </a:stretch>
        </p:blipFill>
        <p:spPr>
          <a:xfrm>
            <a:off x="5462756" y="410000"/>
            <a:ext cx="2500562" cy="250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read a visual text?</a:t>
            </a:r>
            <a:endParaRPr/>
          </a:p>
        </p:txBody>
      </p:sp>
      <p:sp>
        <p:nvSpPr>
          <p:cNvPr id="130" name="Google Shape;130;p19"/>
          <p:cNvSpPr txBox="1"/>
          <p:nvPr>
            <p:ph idx="1" type="body"/>
          </p:nvPr>
        </p:nvSpPr>
        <p:spPr>
          <a:xfrm>
            <a:off x="165550" y="1229875"/>
            <a:ext cx="5297100" cy="33390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a:t>Context:</a:t>
            </a:r>
            <a:r>
              <a:rPr lang="en"/>
              <a:t> This sign is on a road, you will not see it elsewhere.</a:t>
            </a:r>
            <a:endParaRPr/>
          </a:p>
          <a:p>
            <a:pPr indent="0" lvl="0" marL="0" rtl="0" algn="l">
              <a:spcBef>
                <a:spcPts val="1200"/>
              </a:spcBef>
              <a:spcAft>
                <a:spcPts val="0"/>
              </a:spcAft>
              <a:buNone/>
            </a:pPr>
            <a:r>
              <a:rPr b="1" lang="en"/>
              <a:t>Audience:</a:t>
            </a:r>
            <a:r>
              <a:rPr lang="en"/>
              <a:t> Drivers, then passengers.</a:t>
            </a:r>
            <a:endParaRPr/>
          </a:p>
          <a:p>
            <a:pPr indent="0" lvl="0" marL="0" rtl="0" algn="l">
              <a:spcBef>
                <a:spcPts val="1200"/>
              </a:spcBef>
              <a:spcAft>
                <a:spcPts val="0"/>
              </a:spcAft>
              <a:buNone/>
            </a:pPr>
            <a:r>
              <a:rPr b="1" lang="en"/>
              <a:t>Imagery &amp; Symbols: </a:t>
            </a:r>
            <a:r>
              <a:rPr lang="en"/>
              <a:t>Shaky car, dangerous driving, immediate crash incoming! Clear text, simple silhouette readable from a distance.</a:t>
            </a:r>
            <a:endParaRPr/>
          </a:p>
          <a:p>
            <a:pPr indent="0" lvl="0" marL="0" rtl="0" algn="l">
              <a:spcBef>
                <a:spcPts val="1200"/>
              </a:spcBef>
              <a:spcAft>
                <a:spcPts val="0"/>
              </a:spcAft>
              <a:buNone/>
            </a:pPr>
            <a:r>
              <a:rPr b="1" lang="en"/>
              <a:t>Colours:</a:t>
            </a:r>
            <a:r>
              <a:rPr lang="en"/>
              <a:t> Bright yellow - unlikely to blend into the highway or countryside. Meant to be seen and quickly digested.</a:t>
            </a:r>
            <a:endParaRPr/>
          </a:p>
          <a:p>
            <a:pPr indent="0" lvl="0" marL="0" rtl="0" algn="l">
              <a:spcBef>
                <a:spcPts val="1200"/>
              </a:spcBef>
              <a:spcAft>
                <a:spcPts val="1200"/>
              </a:spcAft>
              <a:buNone/>
            </a:pPr>
            <a:r>
              <a:rPr b="1" lang="en"/>
              <a:t>Message: </a:t>
            </a:r>
            <a:r>
              <a:rPr lang="en"/>
              <a:t>Very blunt information. Watch your driving, know your environment, or you will die.</a:t>
            </a:r>
            <a:endParaRPr/>
          </a:p>
        </p:txBody>
      </p:sp>
      <p:sp>
        <p:nvSpPr>
          <p:cNvPr id="131" name="Google Shape;131;p19"/>
          <p:cNvSpPr txBox="1"/>
          <p:nvPr/>
        </p:nvSpPr>
        <p:spPr>
          <a:xfrm>
            <a:off x="5462750" y="3003325"/>
            <a:ext cx="3570900" cy="7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Roboto"/>
                <a:ea typeface="Roboto"/>
                <a:cs typeface="Roboto"/>
                <a:sym typeface="Roboto"/>
              </a:rPr>
              <a:t>A visual text does not have to be immediately clear. But this needs to be.</a:t>
            </a:r>
            <a:endParaRPr sz="1800">
              <a:solidFill>
                <a:schemeClr val="dk2"/>
              </a:solidFill>
              <a:latin typeface="Roboto"/>
              <a:ea typeface="Roboto"/>
              <a:cs typeface="Roboto"/>
              <a:sym typeface="Roboto"/>
            </a:endParaRPr>
          </a:p>
        </p:txBody>
      </p:sp>
      <p:pic>
        <p:nvPicPr>
          <p:cNvPr id="132" name="Google Shape;132;p19"/>
          <p:cNvPicPr preferRelativeResize="0"/>
          <p:nvPr/>
        </p:nvPicPr>
        <p:blipFill>
          <a:blip r:embed="rId3">
            <a:alphaModFix/>
          </a:blip>
          <a:stretch>
            <a:fillRect/>
          </a:stretch>
        </p:blipFill>
        <p:spPr>
          <a:xfrm>
            <a:off x="5549000" y="212825"/>
            <a:ext cx="2622074" cy="2790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Types of tricks to look for</a:t>
            </a:r>
            <a:endParaRPr/>
          </a:p>
        </p:txBody>
      </p:sp>
      <p:sp>
        <p:nvSpPr>
          <p:cNvPr id="138" name="Google Shape;138;p20"/>
          <p:cNvSpPr txBox="1"/>
          <p:nvPr>
            <p:ph idx="1" type="body"/>
          </p:nvPr>
        </p:nvSpPr>
        <p:spPr>
          <a:xfrm>
            <a:off x="70950" y="1017800"/>
            <a:ext cx="9073200" cy="3551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This is something we will be looking at more closely with the second half of our visual text analysis later on, but here are some additional things you need to look for or keep in the back of your mind when analysing a visual text.</a:t>
            </a:r>
            <a:endParaRPr/>
          </a:p>
          <a:p>
            <a:pPr indent="0" lvl="0" marL="0" rtl="0" algn="l">
              <a:spcBef>
                <a:spcPts val="1200"/>
              </a:spcBef>
              <a:spcAft>
                <a:spcPts val="0"/>
              </a:spcAft>
              <a:buNone/>
            </a:pPr>
            <a:r>
              <a:rPr b="1" lang="en"/>
              <a:t>Manipulation: </a:t>
            </a:r>
            <a:r>
              <a:rPr lang="en"/>
              <a:t>Are you being tricked into believing something? Is the image truthful?</a:t>
            </a:r>
            <a:endParaRPr/>
          </a:p>
          <a:p>
            <a:pPr indent="0" lvl="0" marL="0" rtl="0" algn="l">
              <a:spcBef>
                <a:spcPts val="1200"/>
              </a:spcBef>
              <a:spcAft>
                <a:spcPts val="0"/>
              </a:spcAft>
              <a:buNone/>
            </a:pPr>
            <a:r>
              <a:rPr b="1" lang="en"/>
              <a:t>Time Period/Age: </a:t>
            </a:r>
            <a:r>
              <a:rPr lang="en"/>
              <a:t>When was the image made? How old is it? What values does it have?</a:t>
            </a:r>
            <a:endParaRPr/>
          </a:p>
          <a:p>
            <a:pPr indent="0" lvl="0" marL="0" rtl="0" algn="l">
              <a:spcBef>
                <a:spcPts val="1200"/>
              </a:spcBef>
              <a:spcAft>
                <a:spcPts val="0"/>
              </a:spcAft>
              <a:buNone/>
            </a:pPr>
            <a:r>
              <a:rPr b="1" lang="en"/>
              <a:t>Emphasis: </a:t>
            </a:r>
            <a:r>
              <a:rPr lang="en"/>
              <a:t>What is the image emphasising and really making obvious to a viewer? What is the image keeping quiet or not showing at all? Missing pieces sometimes paint more than what is shown.</a:t>
            </a:r>
            <a:endParaRPr/>
          </a:p>
          <a:p>
            <a:pPr indent="0" lvl="0" marL="0" rtl="0" algn="l">
              <a:spcBef>
                <a:spcPts val="1200"/>
              </a:spcBef>
              <a:spcAft>
                <a:spcPts val="1200"/>
              </a:spcAft>
              <a:buNone/>
            </a:pPr>
            <a:r>
              <a:rPr b="1" lang="en" sz="1750"/>
              <a:t>Accuracy: </a:t>
            </a:r>
            <a:r>
              <a:rPr lang="en" sz="1750"/>
              <a:t>Is the image truthful? Is it missing information, or lying?</a:t>
            </a:r>
            <a:endParaRPr sz="175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 now</a:t>
            </a:r>
            <a:endParaRPr/>
          </a:p>
        </p:txBody>
      </p:sp>
      <p:sp>
        <p:nvSpPr>
          <p:cNvPr id="144" name="Google Shape;144;p2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On your own, you will now </a:t>
            </a:r>
            <a:r>
              <a:rPr lang="en"/>
              <a:t>decipher some additional images &amp; write some answers that test your knowledge of visual images. </a:t>
            </a:r>
            <a:endParaRPr/>
          </a:p>
          <a:p>
            <a:pPr indent="0" lvl="0" marL="0" rtl="0" algn="l">
              <a:spcBef>
                <a:spcPts val="1200"/>
              </a:spcBef>
              <a:spcAft>
                <a:spcPts val="0"/>
              </a:spcAft>
              <a:buNone/>
            </a:pPr>
            <a:r>
              <a:rPr lang="en"/>
              <a:t>These will all be photos or still images - moving images, movies etc, will be our next project.</a:t>
            </a:r>
            <a:endParaRPr/>
          </a:p>
          <a:p>
            <a:pPr indent="0" lvl="0" marL="0" rtl="0" algn="l">
              <a:spcBef>
                <a:spcPts val="1200"/>
              </a:spcBef>
              <a:spcAft>
                <a:spcPts val="1200"/>
              </a:spcAft>
              <a:buNone/>
            </a:pPr>
            <a:r>
              <a:rPr lang="en"/>
              <a:t>I expect full sentences - make your text smaller if you want it to fit on the page, I’d rather the information be there than not readable. </a:t>
            </a:r>
            <a:br>
              <a:rPr lang="en"/>
            </a:br>
            <a:r>
              <a:rPr lang="en"/>
              <a:t>At least one full sentence per answer!</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