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9E2000C-E150-4D05-9884-C6916B7C9821}">
  <a:tblStyle styleId="{79E2000C-E150-4D05-9884-C6916B7C982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0c07a79215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0c07a79215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0c07a7921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0c07a7921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0c07a79215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0c07a79215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0c07a79215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0c07a79215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0c07a79215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0c07a79215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0c07a79215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0c07a79215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0c07a79215_0_4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0c07a79215_0_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theconversation.com/poetry-has-a-power-to-inspire-change-like-no-other-art-form-99722"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Poetry Articles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1400">
                <a:solidFill>
                  <a:srgbClr val="495057"/>
                </a:solidFill>
                <a:highlight>
                  <a:schemeClr val="lt1"/>
                </a:highlight>
                <a:latin typeface="Roboto"/>
                <a:ea typeface="Roboto"/>
                <a:cs typeface="Roboto"/>
                <a:sym typeface="Roboto"/>
              </a:rPr>
              <a:t>L.I: We are EXPLORING articles by </a:t>
            </a:r>
            <a:r>
              <a:rPr i="1" lang="en" sz="1400">
                <a:solidFill>
                  <a:srgbClr val="495057"/>
                </a:solidFill>
                <a:highlight>
                  <a:schemeClr val="lt1"/>
                </a:highlight>
                <a:latin typeface="Roboto"/>
                <a:ea typeface="Roboto"/>
                <a:cs typeface="Roboto"/>
                <a:sym typeface="Roboto"/>
              </a:rPr>
              <a:t>recognising</a:t>
            </a:r>
            <a:r>
              <a:rPr lang="en" sz="1400">
                <a:solidFill>
                  <a:srgbClr val="495057"/>
                </a:solidFill>
                <a:highlight>
                  <a:schemeClr val="lt1"/>
                </a:highlight>
                <a:latin typeface="Roboto"/>
                <a:ea typeface="Roboto"/>
                <a:cs typeface="Roboto"/>
                <a:sym typeface="Roboto"/>
              </a:rPr>
              <a:t> texts that have multiples purposes and knowing the context of the creator helps us understand the purpose.</a:t>
            </a:r>
            <a:endParaRPr sz="1400"/>
          </a:p>
        </p:txBody>
      </p:sp>
      <p:pic>
        <p:nvPicPr>
          <p:cNvPr id="60" name="Google Shape;60;p13"/>
          <p:cNvPicPr preferRelativeResize="0"/>
          <p:nvPr/>
        </p:nvPicPr>
        <p:blipFill>
          <a:blip r:embed="rId3">
            <a:alphaModFix/>
          </a:blip>
          <a:stretch>
            <a:fillRect/>
          </a:stretch>
        </p:blipFill>
        <p:spPr>
          <a:xfrm>
            <a:off x="3054325" y="2810000"/>
            <a:ext cx="2932175" cy="2113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Power To Inspire</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solidFill>
                  <a:srgbClr val="000000"/>
                </a:solidFill>
              </a:rPr>
              <a:t>Read this </a:t>
            </a:r>
            <a:r>
              <a:rPr lang="en" sz="3000" u="sng">
                <a:solidFill>
                  <a:schemeClr val="hlink"/>
                </a:solidFill>
                <a:hlinkClick r:id="rId3"/>
              </a:rPr>
              <a:t>article</a:t>
            </a:r>
            <a:r>
              <a:rPr lang="en" sz="3000">
                <a:solidFill>
                  <a:srgbClr val="000000"/>
                </a:solidFill>
              </a:rPr>
              <a:t> about how poetry has a power to inspire change like no other art.</a:t>
            </a:r>
            <a:endParaRPr sz="3000">
              <a:solidFill>
                <a:srgbClr val="000000"/>
              </a:solidFill>
            </a:endParaRPr>
          </a:p>
        </p:txBody>
      </p:sp>
      <p:pic>
        <p:nvPicPr>
          <p:cNvPr id="67" name="Google Shape;67;p14"/>
          <p:cNvPicPr preferRelativeResize="0"/>
          <p:nvPr/>
        </p:nvPicPr>
        <p:blipFill>
          <a:blip r:embed="rId4">
            <a:alphaModFix/>
          </a:blip>
          <a:stretch>
            <a:fillRect/>
          </a:stretch>
        </p:blipFill>
        <p:spPr>
          <a:xfrm>
            <a:off x="4324950" y="1389600"/>
            <a:ext cx="3384200" cy="2581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73" name="Google Shape;73;p15"/>
          <p:cNvSpPr txBox="1"/>
          <p:nvPr/>
        </p:nvSpPr>
        <p:spPr>
          <a:xfrm>
            <a:off x="0" y="1051175"/>
            <a:ext cx="91440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latin typeface="Roboto"/>
                <a:ea typeface="Roboto"/>
                <a:cs typeface="Roboto"/>
                <a:sym typeface="Roboto"/>
              </a:rPr>
              <a:t>1. Why might some people be afraid of poetry?</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A) They think it's too hard and like math with secret codes.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B) They think it's only for adults.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C) They think it's boring.</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They think it's only about nature.</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2. What is a good reason to read poetry?</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A) To learn about different kinds of animals.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B) To learn about famous people.</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C) To help you understand your feelings.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To learn about different countries.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3. What is a good example of how poetry can help us remember important times?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A) Poems about birthdays.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B) Poems about weddings.</a:t>
            </a:r>
            <a:endParaRPr>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C) Poems about wars.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 Poems about nature.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79" name="Google Shape;79;p16"/>
          <p:cNvSpPr txBox="1"/>
          <p:nvPr/>
        </p:nvSpPr>
        <p:spPr>
          <a:xfrm>
            <a:off x="0" y="1051175"/>
            <a:ext cx="9144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2"/>
                </a:solidFill>
                <a:latin typeface="Roboto"/>
                <a:ea typeface="Roboto"/>
                <a:cs typeface="Roboto"/>
                <a:sym typeface="Roboto"/>
              </a:rPr>
              <a:t>1. What are two ways that poetry can help us think about the future?</a:t>
            </a:r>
            <a:endParaRPr sz="30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3000">
              <a:solidFill>
                <a:schemeClr val="dk2"/>
              </a:solidFill>
              <a:latin typeface="Roboto"/>
              <a:ea typeface="Roboto"/>
              <a:cs typeface="Roboto"/>
              <a:sym typeface="Roboto"/>
            </a:endParaRPr>
          </a:p>
          <a:p>
            <a:pPr indent="0" lvl="0" marL="0" rtl="0" algn="l">
              <a:spcBef>
                <a:spcPts val="0"/>
              </a:spcBef>
              <a:spcAft>
                <a:spcPts val="0"/>
              </a:spcAft>
              <a:buNone/>
            </a:pPr>
            <a:r>
              <a:rPr lang="en" sz="3000">
                <a:solidFill>
                  <a:schemeClr val="dk2"/>
                </a:solidFill>
                <a:latin typeface="Roboto"/>
                <a:ea typeface="Roboto"/>
                <a:cs typeface="Roboto"/>
                <a:sym typeface="Roboto"/>
              </a:rPr>
              <a:t>2. How are poems written by poets like Robert Lowell, Anne Sexton, and Sylvia Plath different from poems written by poets like Tony Walsh?</a:t>
            </a:r>
            <a:endParaRPr sz="30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3000">
              <a:solidFill>
                <a:schemeClr val="dk2"/>
              </a:solidFill>
              <a:latin typeface="Roboto"/>
              <a:ea typeface="Roboto"/>
              <a:cs typeface="Roboto"/>
              <a:sym typeface="Roboto"/>
            </a:endParaRPr>
          </a:p>
          <a:p>
            <a:pPr indent="0" lvl="0" marL="0" rtl="0" algn="l">
              <a:spcBef>
                <a:spcPts val="0"/>
              </a:spcBef>
              <a:spcAft>
                <a:spcPts val="0"/>
              </a:spcAft>
              <a:buNone/>
            </a:pPr>
            <a:r>
              <a:rPr lang="en" sz="3000">
                <a:solidFill>
                  <a:schemeClr val="dk2"/>
                </a:solidFill>
                <a:latin typeface="Roboto"/>
                <a:ea typeface="Roboto"/>
                <a:cs typeface="Roboto"/>
                <a:sym typeface="Roboto"/>
              </a:rPr>
              <a:t>3. How does the author describe the best poems?</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these questions in your English book:</a:t>
            </a:r>
            <a:endParaRPr/>
          </a:p>
        </p:txBody>
      </p:sp>
      <p:sp>
        <p:nvSpPr>
          <p:cNvPr id="85" name="Google Shape;85;p17"/>
          <p:cNvSpPr txBox="1"/>
          <p:nvPr/>
        </p:nvSpPr>
        <p:spPr>
          <a:xfrm>
            <a:off x="0" y="945950"/>
            <a:ext cx="91440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1. Think about a time when you felt scared or nervous about something new. How did you overcome your fear? How can poetry help people feel less scared?</a:t>
            </a:r>
            <a:endParaRPr sz="18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2. The text says that poetry can help us remember important times. What are some important times in your life that you might want to remember? How could you use poetry to remember these times?</a:t>
            </a:r>
            <a:endParaRPr sz="1800">
              <a:solidFill>
                <a:schemeClr val="dk2"/>
              </a:solidFill>
              <a:latin typeface="Roboto"/>
              <a:ea typeface="Roboto"/>
              <a:cs typeface="Roboto"/>
              <a:sym typeface="Roboto"/>
            </a:endParaRPr>
          </a:p>
          <a:p>
            <a:pPr indent="0" lvl="0" marL="0" rtl="0" algn="l">
              <a:spcBef>
                <a:spcPts val="0"/>
              </a:spcBef>
              <a:spcAft>
                <a:spcPts val="0"/>
              </a:spcAft>
              <a:buClr>
                <a:schemeClr val="dk2"/>
              </a:buClr>
              <a:buSzPts val="1100"/>
              <a:buFont typeface="Arial"/>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3. The text mentions that poetry can help us think about the future. What are some things you are hoping for in the future? How could poetry help you express your hopes and dreams?</a:t>
            </a:r>
            <a:endParaRPr sz="1800">
              <a:solidFill>
                <a:schemeClr val="dk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nvSpPr>
        <p:spPr>
          <a:xfrm>
            <a:off x="398000" y="2315550"/>
            <a:ext cx="8283000" cy="2453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91" name="Google Shape;91;p18"/>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92" name="Google Shape;92;p18"/>
          <p:cNvSpPr txBox="1"/>
          <p:nvPr/>
        </p:nvSpPr>
        <p:spPr>
          <a:xfrm>
            <a:off x="398002" y="1321700"/>
            <a:ext cx="8283000" cy="632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000000"/>
                </a:solidFill>
                <a:latin typeface="Nunito"/>
                <a:ea typeface="Nunito"/>
                <a:cs typeface="Nunito"/>
                <a:sym typeface="Nunito"/>
              </a:rPr>
              <a:t>3. The text mentions that poetry can help us think about the future. What are some things you are hoping for in the future? How could poetry help you express your hopes and dreams?</a:t>
            </a:r>
            <a:endParaRPr b="1" sz="1200">
              <a:solidFill>
                <a:srgbClr val="000000"/>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98" name="Google Shape;98;p19"/>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99" name="Google Shape;99;p19"/>
          <p:cNvGraphicFramePr/>
          <p:nvPr/>
        </p:nvGraphicFramePr>
        <p:xfrm>
          <a:off x="114950" y="1139100"/>
          <a:ext cx="3000000" cy="3000000"/>
        </p:xfrm>
        <a:graphic>
          <a:graphicData uri="http://schemas.openxmlformats.org/drawingml/2006/table">
            <a:tbl>
              <a:tblPr>
                <a:noFill/>
                <a:tableStyleId>{79E2000C-E150-4D05-9884-C6916B7C9821}</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00" name="Google Shape;100;p19"/>
          <p:cNvGraphicFramePr/>
          <p:nvPr/>
        </p:nvGraphicFramePr>
        <p:xfrm>
          <a:off x="139575" y="4198275"/>
          <a:ext cx="3000000" cy="3000000"/>
        </p:xfrm>
        <a:graphic>
          <a:graphicData uri="http://schemas.openxmlformats.org/drawingml/2006/table">
            <a:tbl>
              <a:tblPr>
                <a:noFill/>
                <a:tableStyleId>{79E2000C-E150-4D05-9884-C6916B7C9821}</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01" name="Google Shape;101;p19"/>
          <p:cNvPicPr preferRelativeResize="0"/>
          <p:nvPr/>
        </p:nvPicPr>
        <p:blipFill>
          <a:blip r:embed="rId3">
            <a:alphaModFix/>
          </a:blip>
          <a:stretch>
            <a:fillRect/>
          </a:stretch>
        </p:blipFill>
        <p:spPr>
          <a:xfrm>
            <a:off x="2834425" y="2117350"/>
            <a:ext cx="3486950" cy="19462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nvSpPr>
        <p:spPr>
          <a:xfrm>
            <a:off x="3186250" y="3506250"/>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07" name="Google Shape;107;p20"/>
          <p:cNvSpPr txBox="1"/>
          <p:nvPr/>
        </p:nvSpPr>
        <p:spPr>
          <a:xfrm>
            <a:off x="55365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08" name="Google Shape;108;p20"/>
          <p:cNvSpPr txBox="1"/>
          <p:nvPr/>
        </p:nvSpPr>
        <p:spPr>
          <a:xfrm>
            <a:off x="5536550" y="80226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09" name="Google Shape;109;p20"/>
          <p:cNvSpPr txBox="1"/>
          <p:nvPr/>
        </p:nvSpPr>
        <p:spPr>
          <a:xfrm>
            <a:off x="3186250" y="81145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0" name="Google Shape;110;p20"/>
          <p:cNvSpPr txBox="1"/>
          <p:nvPr/>
        </p:nvSpPr>
        <p:spPr>
          <a:xfrm>
            <a:off x="835950" y="80226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1" name="Google Shape;111;p20"/>
          <p:cNvSpPr txBox="1"/>
          <p:nvPr/>
        </p:nvSpPr>
        <p:spPr>
          <a:xfrm>
            <a:off x="8359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2" name="Google Shape;112;p20"/>
          <p:cNvSpPr txBox="1"/>
          <p:nvPr/>
        </p:nvSpPr>
        <p:spPr>
          <a:xfrm>
            <a:off x="117000" y="616350"/>
            <a:ext cx="9027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 sz="1000" u="none" cap="none" strike="noStrike">
                <a:solidFill>
                  <a:srgbClr val="000000"/>
                </a:solidFill>
                <a:latin typeface="Nunito"/>
                <a:ea typeface="Nunito"/>
                <a:cs typeface="Nunito"/>
                <a:sym typeface="Nunito"/>
              </a:rPr>
              <a:t>Instructions</a:t>
            </a:r>
            <a:r>
              <a:rPr b="0" i="0" lang="en" sz="1000" u="none" cap="none" strike="noStrike">
                <a:solidFill>
                  <a:srgbClr val="000000"/>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b="0" i="0" sz="1000" u="none" cap="none" strike="noStrike">
              <a:solidFill>
                <a:srgbClr val="000000"/>
              </a:solidFill>
              <a:latin typeface="Nunito"/>
              <a:ea typeface="Nunito"/>
              <a:cs typeface="Nunito"/>
              <a:sym typeface="Nunito"/>
            </a:endParaRPr>
          </a:p>
        </p:txBody>
      </p:sp>
      <p:sp>
        <p:nvSpPr>
          <p:cNvPr id="113" name="Google Shape;113;p20"/>
          <p:cNvSpPr txBox="1"/>
          <p:nvPr/>
        </p:nvSpPr>
        <p:spPr>
          <a:xfrm>
            <a:off x="3539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4" name="Google Shape;114;p20"/>
          <p:cNvSpPr txBox="1"/>
          <p:nvPr/>
        </p:nvSpPr>
        <p:spPr>
          <a:xfrm>
            <a:off x="60030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15" name="Google Shape;115;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pic>
        <p:nvPicPr>
          <p:cNvPr id="116" name="Google Shape;116;p20"/>
          <p:cNvPicPr preferRelativeResize="0"/>
          <p:nvPr/>
        </p:nvPicPr>
        <p:blipFill>
          <a:blip r:embed="rId3">
            <a:alphaModFix/>
          </a:blip>
          <a:stretch>
            <a:fillRect/>
          </a:stretch>
        </p:blipFill>
        <p:spPr>
          <a:xfrm>
            <a:off x="3852700" y="2382900"/>
            <a:ext cx="1340075" cy="533725"/>
          </a:xfrm>
          <a:prstGeom prst="rect">
            <a:avLst/>
          </a:prstGeom>
          <a:noFill/>
          <a:ln>
            <a:noFill/>
          </a:ln>
        </p:spPr>
      </p:pic>
      <p:pic>
        <p:nvPicPr>
          <p:cNvPr id="117" name="Google Shape;117;p20"/>
          <p:cNvPicPr preferRelativeResize="0"/>
          <p:nvPr/>
        </p:nvPicPr>
        <p:blipFill>
          <a:blip r:embed="rId3">
            <a:alphaModFix/>
          </a:blip>
          <a:stretch>
            <a:fillRect/>
          </a:stretch>
        </p:blipFill>
        <p:spPr>
          <a:xfrm>
            <a:off x="5690050" y="2561375"/>
            <a:ext cx="1340075" cy="533725"/>
          </a:xfrm>
          <a:prstGeom prst="rect">
            <a:avLst/>
          </a:prstGeom>
          <a:noFill/>
          <a:ln>
            <a:noFill/>
          </a:ln>
        </p:spPr>
      </p:pic>
      <p:pic>
        <p:nvPicPr>
          <p:cNvPr id="118" name="Google Shape;118;p20"/>
          <p:cNvPicPr preferRelativeResize="0"/>
          <p:nvPr/>
        </p:nvPicPr>
        <p:blipFill>
          <a:blip r:embed="rId3">
            <a:alphaModFix/>
          </a:blip>
          <a:stretch>
            <a:fillRect/>
          </a:stretch>
        </p:blipFill>
        <p:spPr>
          <a:xfrm>
            <a:off x="1910925" y="2561363"/>
            <a:ext cx="1340075" cy="533725"/>
          </a:xfrm>
          <a:prstGeom prst="rect">
            <a:avLst/>
          </a:prstGeom>
          <a:noFill/>
          <a:ln>
            <a:noFill/>
          </a:ln>
        </p:spPr>
      </p:pic>
      <p:pic>
        <p:nvPicPr>
          <p:cNvPr id="119" name="Google Shape;119;p20"/>
          <p:cNvPicPr preferRelativeResize="0"/>
          <p:nvPr/>
        </p:nvPicPr>
        <p:blipFill>
          <a:blip r:embed="rId3">
            <a:alphaModFix/>
          </a:blip>
          <a:stretch>
            <a:fillRect/>
          </a:stretch>
        </p:blipFill>
        <p:spPr>
          <a:xfrm>
            <a:off x="969575" y="3340325"/>
            <a:ext cx="1340075" cy="533725"/>
          </a:xfrm>
          <a:prstGeom prst="rect">
            <a:avLst/>
          </a:prstGeom>
          <a:noFill/>
          <a:ln>
            <a:noFill/>
          </a:ln>
        </p:spPr>
      </p:pic>
      <p:pic>
        <p:nvPicPr>
          <p:cNvPr id="120" name="Google Shape;120;p20"/>
          <p:cNvPicPr preferRelativeResize="0"/>
          <p:nvPr/>
        </p:nvPicPr>
        <p:blipFill>
          <a:blip r:embed="rId3">
            <a:alphaModFix/>
          </a:blip>
          <a:stretch>
            <a:fillRect/>
          </a:stretch>
        </p:blipFill>
        <p:spPr>
          <a:xfrm>
            <a:off x="6951950" y="3340325"/>
            <a:ext cx="1340075" cy="533725"/>
          </a:xfrm>
          <a:prstGeom prst="rect">
            <a:avLst/>
          </a:prstGeom>
          <a:noFill/>
          <a:ln>
            <a:noFill/>
          </a:ln>
        </p:spPr>
      </p:pic>
      <p:pic>
        <p:nvPicPr>
          <p:cNvPr id="121" name="Google Shape;121;p20"/>
          <p:cNvPicPr preferRelativeResize="0"/>
          <p:nvPr/>
        </p:nvPicPr>
        <p:blipFill>
          <a:blip r:embed="rId3">
            <a:alphaModFix/>
          </a:blip>
          <a:stretch>
            <a:fillRect/>
          </a:stretch>
        </p:blipFill>
        <p:spPr>
          <a:xfrm>
            <a:off x="1910925" y="4547525"/>
            <a:ext cx="1340075" cy="533725"/>
          </a:xfrm>
          <a:prstGeom prst="rect">
            <a:avLst/>
          </a:prstGeom>
          <a:noFill/>
          <a:ln>
            <a:noFill/>
          </a:ln>
        </p:spPr>
      </p:pic>
      <p:pic>
        <p:nvPicPr>
          <p:cNvPr id="122" name="Google Shape;122;p20"/>
          <p:cNvPicPr preferRelativeResize="0"/>
          <p:nvPr/>
        </p:nvPicPr>
        <p:blipFill>
          <a:blip r:embed="rId3">
            <a:alphaModFix/>
          </a:blip>
          <a:stretch>
            <a:fillRect/>
          </a:stretch>
        </p:blipFill>
        <p:spPr>
          <a:xfrm>
            <a:off x="3852700" y="4552300"/>
            <a:ext cx="1340075" cy="533725"/>
          </a:xfrm>
          <a:prstGeom prst="rect">
            <a:avLst/>
          </a:prstGeom>
          <a:noFill/>
          <a:ln>
            <a:noFill/>
          </a:ln>
        </p:spPr>
      </p:pic>
      <p:pic>
        <p:nvPicPr>
          <p:cNvPr id="123" name="Google Shape;123;p20"/>
          <p:cNvPicPr preferRelativeResize="0"/>
          <p:nvPr/>
        </p:nvPicPr>
        <p:blipFill>
          <a:blip r:embed="rId3">
            <a:alphaModFix/>
          </a:blip>
          <a:stretch>
            <a:fillRect/>
          </a:stretch>
        </p:blipFill>
        <p:spPr>
          <a:xfrm>
            <a:off x="5794475" y="4547525"/>
            <a:ext cx="1340075" cy="533725"/>
          </a:xfrm>
          <a:prstGeom prst="rect">
            <a:avLst/>
          </a:prstGeom>
          <a:noFill/>
          <a:ln>
            <a:noFill/>
          </a:ln>
        </p:spPr>
      </p:pic>
      <p:cxnSp>
        <p:nvCxnSpPr>
          <p:cNvPr id="124" name="Google Shape;124;p20"/>
          <p:cNvCxnSpPr/>
          <p:nvPr/>
        </p:nvCxnSpPr>
        <p:spPr>
          <a:xfrm rot="10800000">
            <a:off x="2867250" y="3015125"/>
            <a:ext cx="532200" cy="325200"/>
          </a:xfrm>
          <a:prstGeom prst="straightConnector1">
            <a:avLst/>
          </a:prstGeom>
          <a:noFill/>
          <a:ln cap="flat" cmpd="sng" w="9525">
            <a:solidFill>
              <a:schemeClr val="dk2"/>
            </a:solidFill>
            <a:prstDash val="solid"/>
            <a:round/>
            <a:headEnd len="med" w="med" type="none"/>
            <a:tailEnd len="med" w="med" type="none"/>
          </a:ln>
        </p:spPr>
      </p:cxnSp>
      <p:cxnSp>
        <p:nvCxnSpPr>
          <p:cNvPr id="125" name="Google Shape;125;p20"/>
          <p:cNvCxnSpPr/>
          <p:nvPr/>
        </p:nvCxnSpPr>
        <p:spPr>
          <a:xfrm flipH="1" rot="10800000">
            <a:off x="5754425" y="3024925"/>
            <a:ext cx="315300" cy="335100"/>
          </a:xfrm>
          <a:prstGeom prst="straightConnector1">
            <a:avLst/>
          </a:prstGeom>
          <a:noFill/>
          <a:ln cap="flat" cmpd="sng" w="9525">
            <a:solidFill>
              <a:schemeClr val="dk2"/>
            </a:solidFill>
            <a:prstDash val="solid"/>
            <a:round/>
            <a:headEnd len="med" w="med" type="none"/>
            <a:tailEnd len="med" w="med" type="none"/>
          </a:ln>
        </p:spPr>
      </p:cxnSp>
      <p:cxnSp>
        <p:nvCxnSpPr>
          <p:cNvPr id="126" name="Google Shape;126;p20"/>
          <p:cNvCxnSpPr>
            <a:stCxn id="127" idx="0"/>
          </p:cNvCxnSpPr>
          <p:nvPr/>
        </p:nvCxnSpPr>
        <p:spPr>
          <a:xfrm flipH="1" rot="10800000">
            <a:off x="4572000" y="2837825"/>
            <a:ext cx="138000" cy="502500"/>
          </a:xfrm>
          <a:prstGeom prst="straightConnector1">
            <a:avLst/>
          </a:prstGeom>
          <a:noFill/>
          <a:ln cap="flat" cmpd="sng" w="9525">
            <a:solidFill>
              <a:schemeClr val="dk2"/>
            </a:solidFill>
            <a:prstDash val="solid"/>
            <a:round/>
            <a:headEnd len="med" w="med" type="none"/>
            <a:tailEnd len="med" w="med" type="none"/>
          </a:ln>
        </p:spPr>
      </p:cxnSp>
      <p:cxnSp>
        <p:nvCxnSpPr>
          <p:cNvPr id="128" name="Google Shape;128;p20"/>
          <p:cNvCxnSpPr>
            <a:stCxn id="127" idx="3"/>
          </p:cNvCxnSpPr>
          <p:nvPr/>
        </p:nvCxnSpPr>
        <p:spPr>
          <a:xfrm flipH="1" rot="10800000">
            <a:off x="5754425" y="3675363"/>
            <a:ext cx="1399200" cy="59100"/>
          </a:xfrm>
          <a:prstGeom prst="straightConnector1">
            <a:avLst/>
          </a:prstGeom>
          <a:noFill/>
          <a:ln cap="flat" cmpd="sng" w="9525">
            <a:solidFill>
              <a:schemeClr val="dk2"/>
            </a:solidFill>
            <a:prstDash val="solid"/>
            <a:round/>
            <a:headEnd len="med" w="med" type="none"/>
            <a:tailEnd len="med" w="med" type="none"/>
          </a:ln>
        </p:spPr>
      </p:cxnSp>
      <p:cxnSp>
        <p:nvCxnSpPr>
          <p:cNvPr id="129" name="Google Shape;129;p20"/>
          <p:cNvCxnSpPr/>
          <p:nvPr/>
        </p:nvCxnSpPr>
        <p:spPr>
          <a:xfrm>
            <a:off x="5586900" y="4138450"/>
            <a:ext cx="610800" cy="473100"/>
          </a:xfrm>
          <a:prstGeom prst="straightConnector1">
            <a:avLst/>
          </a:prstGeom>
          <a:noFill/>
          <a:ln cap="flat" cmpd="sng" w="9525">
            <a:solidFill>
              <a:schemeClr val="dk2"/>
            </a:solidFill>
            <a:prstDash val="solid"/>
            <a:round/>
            <a:headEnd len="med" w="med" type="none"/>
            <a:tailEnd len="med" w="med" type="none"/>
          </a:ln>
        </p:spPr>
      </p:cxnSp>
      <p:cxnSp>
        <p:nvCxnSpPr>
          <p:cNvPr id="130" name="Google Shape;130;p20"/>
          <p:cNvCxnSpPr>
            <a:stCxn id="127" idx="2"/>
          </p:cNvCxnSpPr>
          <p:nvPr/>
        </p:nvCxnSpPr>
        <p:spPr>
          <a:xfrm flipH="1">
            <a:off x="4296000" y="4128601"/>
            <a:ext cx="276000" cy="502500"/>
          </a:xfrm>
          <a:prstGeom prst="straightConnector1">
            <a:avLst/>
          </a:prstGeom>
          <a:noFill/>
          <a:ln cap="flat" cmpd="sng" w="9525">
            <a:solidFill>
              <a:schemeClr val="dk2"/>
            </a:solidFill>
            <a:prstDash val="solid"/>
            <a:round/>
            <a:headEnd len="med" w="med" type="none"/>
            <a:tailEnd len="med" w="med" type="none"/>
          </a:ln>
        </p:spPr>
      </p:cxnSp>
      <p:cxnSp>
        <p:nvCxnSpPr>
          <p:cNvPr id="131" name="Google Shape;131;p20"/>
          <p:cNvCxnSpPr/>
          <p:nvPr/>
        </p:nvCxnSpPr>
        <p:spPr>
          <a:xfrm flipH="1">
            <a:off x="2916625" y="4148300"/>
            <a:ext cx="571500" cy="512400"/>
          </a:xfrm>
          <a:prstGeom prst="straightConnector1">
            <a:avLst/>
          </a:prstGeom>
          <a:noFill/>
          <a:ln cap="flat" cmpd="sng" w="9525">
            <a:solidFill>
              <a:schemeClr val="dk2"/>
            </a:solidFill>
            <a:prstDash val="solid"/>
            <a:round/>
            <a:headEnd len="med" w="med" type="none"/>
            <a:tailEnd len="med" w="med" type="none"/>
          </a:ln>
        </p:spPr>
      </p:cxnSp>
      <p:cxnSp>
        <p:nvCxnSpPr>
          <p:cNvPr id="132" name="Google Shape;132;p20"/>
          <p:cNvCxnSpPr>
            <a:stCxn id="127" idx="1"/>
          </p:cNvCxnSpPr>
          <p:nvPr/>
        </p:nvCxnSpPr>
        <p:spPr>
          <a:xfrm rot="10800000">
            <a:off x="2088775" y="3685263"/>
            <a:ext cx="1300800" cy="49200"/>
          </a:xfrm>
          <a:prstGeom prst="straightConnector1">
            <a:avLst/>
          </a:prstGeom>
          <a:noFill/>
          <a:ln cap="flat" cmpd="sng" w="9525">
            <a:solidFill>
              <a:schemeClr val="dk2"/>
            </a:solidFill>
            <a:prstDash val="solid"/>
            <a:round/>
            <a:headEnd len="med" w="med" type="none"/>
            <a:tailEnd len="med" w="med" type="none"/>
          </a:ln>
        </p:spPr>
      </p:cxnSp>
      <p:sp>
        <p:nvSpPr>
          <p:cNvPr id="133" name="Google Shape;133;p20"/>
          <p:cNvSpPr txBox="1"/>
          <p:nvPr/>
        </p:nvSpPr>
        <p:spPr>
          <a:xfrm>
            <a:off x="1008388" y="1138550"/>
            <a:ext cx="7028700" cy="12072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rgbClr val="000000"/>
                </a:solidFill>
                <a:latin typeface="Nunito"/>
                <a:ea typeface="Nunito"/>
                <a:cs typeface="Nunito"/>
                <a:sym typeface="Nunito"/>
              </a:rPr>
              <a:t>Poetry is a way to express feelings and ideas in a creative way.</a:t>
            </a:r>
            <a:endParaRPr sz="11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1100">
                <a:solidFill>
                  <a:srgbClr val="000000"/>
                </a:solidFill>
                <a:latin typeface="Nunito"/>
                <a:ea typeface="Nunito"/>
                <a:cs typeface="Nunito"/>
                <a:sym typeface="Nunito"/>
              </a:rPr>
              <a:t>Poems can help us understand big ideas, like death, change, and hope.</a:t>
            </a:r>
            <a:endParaRPr sz="11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1100">
                <a:solidFill>
                  <a:srgbClr val="000000"/>
                </a:solidFill>
                <a:latin typeface="Nunito"/>
                <a:ea typeface="Nunito"/>
                <a:cs typeface="Nunito"/>
                <a:sym typeface="Nunito"/>
              </a:rPr>
              <a:t>Poetry is everywhere, from books to websites, and can be enjoyed by everyone.</a:t>
            </a:r>
            <a:endParaRPr sz="1100">
              <a:solidFill>
                <a:srgbClr val="000000"/>
              </a:solidFill>
              <a:latin typeface="Nunito"/>
              <a:ea typeface="Nunito"/>
              <a:cs typeface="Nunito"/>
              <a:sym typeface="Nunito"/>
            </a:endParaRPr>
          </a:p>
        </p:txBody>
      </p:sp>
      <p:pic>
        <p:nvPicPr>
          <p:cNvPr id="134" name="Google Shape;134;p20"/>
          <p:cNvPicPr preferRelativeResize="0"/>
          <p:nvPr/>
        </p:nvPicPr>
        <p:blipFill>
          <a:blip r:embed="rId4">
            <a:alphaModFix/>
          </a:blip>
          <a:stretch>
            <a:fillRect/>
          </a:stretch>
        </p:blipFill>
        <p:spPr>
          <a:xfrm>
            <a:off x="3389575" y="3340325"/>
            <a:ext cx="2404901" cy="798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