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68" r:id="rId2"/>
    <p:sldId id="264" r:id="rId3"/>
    <p:sldId id="270" r:id="rId4"/>
    <p:sldId id="271" r:id="rId5"/>
    <p:sldId id="272" r:id="rId6"/>
    <p:sldId id="273" r:id="rId7"/>
    <p:sldId id="274" r:id="rId8"/>
    <p:sldId id="275" r:id="rId9"/>
    <p:sldId id="277" r:id="rId10"/>
    <p:sldId id="276" r:id="rId11"/>
    <p:sldId id="278" r:id="rId12"/>
    <p:sldId id="279" r:id="rId13"/>
    <p:sldId id="280" r:id="rId14"/>
    <p:sldId id="269"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EF9"/>
    <a:srgbClr val="D7BDE0"/>
    <a:srgbClr val="EDBCD9"/>
    <a:srgbClr val="F9CBCB"/>
    <a:srgbClr val="FDD182"/>
    <a:srgbClr val="FFEDAA"/>
    <a:srgbClr val="C0DFC3"/>
    <a:srgbClr val="8ACBC0"/>
    <a:srgbClr val="90C8E5"/>
    <a:srgbClr val="CFB6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114" d="100"/>
          <a:sy n="114" d="100"/>
        </p:scale>
        <p:origin x="1272" y="114"/>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twinkl-originals/twinkl-educational-publishing-fiction-stories-english-key-stage-2/secrets-the-sea-held-fiction-ks2-twinkl-original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ks2-twinkl-originals/twinkl-educational-publishing-fiction-stories-english-key-stage-2/secrets-the-sea-held-fiction-ks2-twinkl-originals"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41732" y="5987128"/>
            <a:ext cx="1028700" cy="742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p:spPr>
        <p:txBody>
          <a:bodyPr lIns="0" tIns="252000" rIns="0" bIns="0" anchor="ctr" anchorCtr="0">
            <a:noAutofit/>
          </a:bodyPr>
          <a:lstStyle>
            <a:lvl1pPr marL="0" indent="0" algn="ctr">
              <a:buNone/>
              <a:defRPr sz="40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p:spPr>
        <p:txBody>
          <a:bodyPr lIns="0" tIns="252000" rIns="0" bIns="0" anchor="ctr" anchorCtr="0">
            <a:noAutofit/>
          </a:bodyPr>
          <a:lstStyle>
            <a:lvl1pPr marL="0" indent="0" algn="ctr">
              <a:buNone/>
              <a:defRPr sz="40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123444" y="5923120"/>
            <a:ext cx="1010412" cy="770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14.xml"/><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slide" Target="slide14.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5.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image" Target="../media/image6.jpe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9.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7.png"/><Relationship Id="rId5" Type="http://schemas.openxmlformats.org/officeDocument/2006/relationships/image" Target="../media/image9.png"/><Relationship Id="rId1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D0A65D1-B292-4F0A-9A92-8495EF0648D8}"/>
              </a:ext>
            </a:extLst>
          </p:cNvPr>
          <p:cNvPicPr>
            <a:picLocks noChangeAspect="1"/>
          </p:cNvPicPr>
          <p:nvPr/>
        </p:nvPicPr>
        <p:blipFill>
          <a:blip r:embed="rId2"/>
          <a:stretch>
            <a:fillRect/>
          </a:stretch>
        </p:blipFill>
        <p:spPr>
          <a:xfrm>
            <a:off x="755573" y="1185120"/>
            <a:ext cx="7632854" cy="4907705"/>
          </a:xfrm>
          <a:prstGeom prst="rect">
            <a:avLst/>
          </a:prstGeom>
        </p:spPr>
      </p:pic>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What Is Being Done to Tackle Overfishing?</a:t>
            </a:r>
          </a:p>
        </p:txBody>
      </p:sp>
      <p:sp>
        <p:nvSpPr>
          <p:cNvPr id="7" name="Rectangle 6">
            <a:extLst>
              <a:ext uri="{FF2B5EF4-FFF2-40B4-BE49-F238E27FC236}">
                <a16:creationId xmlns:a16="http://schemas.microsoft.com/office/drawing/2014/main" id="{3273D183-807E-4DDC-ABA3-102CA4468773}"/>
              </a:ext>
            </a:extLst>
          </p:cNvPr>
          <p:cNvSpPr/>
          <p:nvPr/>
        </p:nvSpPr>
        <p:spPr>
          <a:xfrm>
            <a:off x="755650" y="2097280"/>
            <a:ext cx="7632701" cy="1820411"/>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9089CB5-B2B6-40E1-964F-4AFDA037E785}"/>
              </a:ext>
            </a:extLst>
          </p:cNvPr>
          <p:cNvPicPr>
            <a:picLocks noChangeAspect="1"/>
          </p:cNvPicPr>
          <p:nvPr/>
        </p:nvPicPr>
        <p:blipFill>
          <a:blip r:embed="rId3"/>
          <a:stretch>
            <a:fillRect/>
          </a:stretch>
        </p:blipFill>
        <p:spPr>
          <a:xfrm>
            <a:off x="755573" y="1307050"/>
            <a:ext cx="5224725" cy="4785775"/>
          </a:xfrm>
          <a:prstGeom prst="rect">
            <a:avLst/>
          </a:prstGeom>
        </p:spPr>
      </p:pic>
      <p:sp>
        <p:nvSpPr>
          <p:cNvPr id="5" name="Rectangle 4"/>
          <p:cNvSpPr/>
          <p:nvPr/>
        </p:nvSpPr>
        <p:spPr>
          <a:xfrm>
            <a:off x="4749653" y="2253432"/>
            <a:ext cx="3478138" cy="1508105"/>
          </a:xfrm>
          <a:prstGeom prst="rect">
            <a:avLst/>
          </a:prstGeom>
        </p:spPr>
        <p:txBody>
          <a:bodyPr wrap="square" lIns="0" tIns="0" rIns="0" bIns="0">
            <a:spAutoFit/>
          </a:bodyPr>
          <a:lstStyle/>
          <a:p>
            <a:pPr>
              <a:spcAft>
                <a:spcPts val="600"/>
              </a:spcAft>
            </a:pPr>
            <a:r>
              <a:rPr lang="en-GB" sz="1400" dirty="0"/>
              <a:t>There are many solutions to tackle overfishing and to ensure that fishing takes place in a </a:t>
            </a:r>
            <a:r>
              <a:rPr lang="en-GB" sz="1400" b="1" dirty="0">
                <a:hlinkClick r:id="rId4" action="ppaction://hlinksldjump"/>
              </a:rPr>
              <a:t>sustainable</a:t>
            </a:r>
            <a:r>
              <a:rPr lang="en-GB" sz="1400" dirty="0"/>
              <a:t> way, protecting ocean </a:t>
            </a:r>
            <a:r>
              <a:rPr lang="en-GB" sz="1400" b="1" dirty="0">
                <a:hlinkClick r:id="rId4" action="ppaction://hlinksldjump"/>
              </a:rPr>
              <a:t>habitats</a:t>
            </a:r>
            <a:r>
              <a:rPr lang="en-GB" sz="1400" dirty="0"/>
              <a:t>, preserving species and leaving enough fish for people who rely on fishing for their livelihoods and their food, now and in the future. </a:t>
            </a:r>
          </a:p>
        </p:txBody>
      </p:sp>
    </p:spTree>
    <p:extLst>
      <p:ext uri="{BB962C8B-B14F-4D97-AF65-F5344CB8AC3E}">
        <p14:creationId xmlns:p14="http://schemas.microsoft.com/office/powerpoint/2010/main" val="120048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CD4898FB-5A01-4B2D-A282-9BDE5D7001CE}"/>
              </a:ext>
            </a:extLst>
          </p:cNvPr>
          <p:cNvPicPr>
            <a:picLocks noChangeAspect="1"/>
          </p:cNvPicPr>
          <p:nvPr/>
        </p:nvPicPr>
        <p:blipFill>
          <a:blip r:embed="rId2"/>
          <a:stretch>
            <a:fillRect/>
          </a:stretch>
        </p:blipFill>
        <p:spPr>
          <a:xfrm>
            <a:off x="752525" y="1185445"/>
            <a:ext cx="7638950" cy="5090601"/>
          </a:xfrm>
          <a:prstGeom prst="rect">
            <a:avLst/>
          </a:prstGeom>
        </p:spPr>
      </p:pic>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What Is Being Done to Tackle Overfishing?</a:t>
            </a:r>
          </a:p>
        </p:txBody>
      </p:sp>
      <p:sp>
        <p:nvSpPr>
          <p:cNvPr id="7" name="Rectangle 6">
            <a:extLst>
              <a:ext uri="{FF2B5EF4-FFF2-40B4-BE49-F238E27FC236}">
                <a16:creationId xmlns:a16="http://schemas.microsoft.com/office/drawing/2014/main" id="{3273D183-807E-4DDC-ABA3-102CA4468773}"/>
              </a:ext>
            </a:extLst>
          </p:cNvPr>
          <p:cNvSpPr/>
          <p:nvPr/>
        </p:nvSpPr>
        <p:spPr>
          <a:xfrm>
            <a:off x="755650" y="1861489"/>
            <a:ext cx="7632701" cy="1061176"/>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894372" y="1945708"/>
            <a:ext cx="5305129" cy="861774"/>
          </a:xfrm>
          <a:prstGeom prst="rect">
            <a:avLst/>
          </a:prstGeom>
        </p:spPr>
        <p:txBody>
          <a:bodyPr wrap="square" lIns="0" tIns="0" rIns="0" bIns="0">
            <a:spAutoFit/>
          </a:bodyPr>
          <a:lstStyle/>
          <a:p>
            <a:pPr marL="180000" indent="-180000">
              <a:spcAft>
                <a:spcPts val="600"/>
              </a:spcAft>
              <a:buFont typeface="Arial" panose="020B0604020202020204" pitchFamily="34" charset="0"/>
              <a:buChar char="•"/>
            </a:pPr>
            <a:r>
              <a:rPr lang="en-GB" sz="1400" dirty="0"/>
              <a:t>Many countries create Marine Protected Areas (MPAs) in their coastal waters, where limited fishing (or no fishing) is allowed so that fish have safe spaces to grow and reproduce. Inside MPAs around the world, fish numbers have bounced back.</a:t>
            </a:r>
          </a:p>
        </p:txBody>
      </p:sp>
      <p:sp>
        <p:nvSpPr>
          <p:cNvPr id="8" name="Rectangle 7">
            <a:extLst>
              <a:ext uri="{FF2B5EF4-FFF2-40B4-BE49-F238E27FC236}">
                <a16:creationId xmlns:a16="http://schemas.microsoft.com/office/drawing/2014/main" id="{724EC698-D920-4561-A5FA-CACEFC8595CD}"/>
              </a:ext>
            </a:extLst>
          </p:cNvPr>
          <p:cNvSpPr/>
          <p:nvPr/>
        </p:nvSpPr>
        <p:spPr>
          <a:xfrm>
            <a:off x="755650" y="3045504"/>
            <a:ext cx="7632701" cy="1061176"/>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D85541E-EC0A-42AB-B412-1779A41CB135}"/>
              </a:ext>
            </a:extLst>
          </p:cNvPr>
          <p:cNvSpPr/>
          <p:nvPr/>
        </p:nvSpPr>
        <p:spPr>
          <a:xfrm>
            <a:off x="2905570" y="3131505"/>
            <a:ext cx="5305129" cy="861774"/>
          </a:xfrm>
          <a:prstGeom prst="rect">
            <a:avLst/>
          </a:prstGeom>
        </p:spPr>
        <p:txBody>
          <a:bodyPr wrap="square" lIns="0" tIns="0" rIns="0" bIns="0">
            <a:spAutoFit/>
          </a:bodyPr>
          <a:lstStyle/>
          <a:p>
            <a:pPr marL="180000" indent="-180000">
              <a:spcAft>
                <a:spcPts val="600"/>
              </a:spcAft>
              <a:buFont typeface="Arial" panose="020B0604020202020204" pitchFamily="34" charset="0"/>
              <a:buChar char="•"/>
            </a:pPr>
            <a:r>
              <a:rPr lang="en-GB" sz="1400" dirty="0"/>
              <a:t>Governments set ‘fishing quotas’, which put limits on how many fish from each species can be caught. These quotas are the most fish that can be taken while still leaving enough to breed and to </a:t>
            </a:r>
            <a:r>
              <a:rPr lang="en-GB" sz="1400" dirty="0">
                <a:hlinkClick r:id="rId3" action="ppaction://hlinksldjump"/>
              </a:rPr>
              <a:t>replenish</a:t>
            </a:r>
            <a:r>
              <a:rPr lang="en-GB" sz="1400" dirty="0"/>
              <a:t> what has been taken. </a:t>
            </a:r>
          </a:p>
        </p:txBody>
      </p:sp>
      <p:sp>
        <p:nvSpPr>
          <p:cNvPr id="10" name="Rectangle 9">
            <a:extLst>
              <a:ext uri="{FF2B5EF4-FFF2-40B4-BE49-F238E27FC236}">
                <a16:creationId xmlns:a16="http://schemas.microsoft.com/office/drawing/2014/main" id="{23A41630-3AF3-469C-9889-7E36EFE522A1}"/>
              </a:ext>
            </a:extLst>
          </p:cNvPr>
          <p:cNvSpPr/>
          <p:nvPr/>
        </p:nvSpPr>
        <p:spPr>
          <a:xfrm>
            <a:off x="755650" y="4240917"/>
            <a:ext cx="7632701" cy="1061176"/>
          </a:xfrm>
          <a:prstGeom prst="rect">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84F294-447A-44AB-86BF-A3A69B8F3514}"/>
              </a:ext>
            </a:extLst>
          </p:cNvPr>
          <p:cNvSpPr/>
          <p:nvPr/>
        </p:nvSpPr>
        <p:spPr>
          <a:xfrm>
            <a:off x="894372" y="4329958"/>
            <a:ext cx="3868128" cy="861774"/>
          </a:xfrm>
          <a:prstGeom prst="rect">
            <a:avLst/>
          </a:prstGeom>
        </p:spPr>
        <p:txBody>
          <a:bodyPr wrap="square" lIns="0" tIns="0" rIns="0" bIns="0">
            <a:spAutoFit/>
          </a:bodyPr>
          <a:lstStyle/>
          <a:p>
            <a:pPr marL="180000" indent="-180000">
              <a:spcAft>
                <a:spcPts val="600"/>
              </a:spcAft>
              <a:buFont typeface="Arial" panose="020B0604020202020204" pitchFamily="34" charset="0"/>
              <a:buChar char="•"/>
            </a:pPr>
            <a:r>
              <a:rPr lang="en-GB" sz="1400" dirty="0"/>
              <a:t>There are </a:t>
            </a:r>
            <a:r>
              <a:rPr lang="en-GB" sz="1400" dirty="0">
                <a:hlinkClick r:id="rId3" action="ppaction://hlinksldjump"/>
              </a:rPr>
              <a:t>regulations</a:t>
            </a:r>
            <a:r>
              <a:rPr lang="en-GB" sz="1400" dirty="0"/>
              <a:t> about the types of boats or equipment that are used. For example, using fishing nets with certain size of gaps can significantly reduce bycatch.</a:t>
            </a:r>
          </a:p>
        </p:txBody>
      </p:sp>
      <p:pic>
        <p:nvPicPr>
          <p:cNvPr id="22" name="Picture 21">
            <a:extLst>
              <a:ext uri="{FF2B5EF4-FFF2-40B4-BE49-F238E27FC236}">
                <a16:creationId xmlns:a16="http://schemas.microsoft.com/office/drawing/2014/main" id="{47E4C051-1FE3-4A52-943C-F2EAA8295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626" y="114024"/>
            <a:ext cx="940868" cy="479816"/>
          </a:xfrm>
          <a:prstGeom prst="rect">
            <a:avLst/>
          </a:prstGeom>
        </p:spPr>
      </p:pic>
      <p:pic>
        <p:nvPicPr>
          <p:cNvPr id="25" name="Picture 24">
            <a:extLst>
              <a:ext uri="{FF2B5EF4-FFF2-40B4-BE49-F238E27FC236}">
                <a16:creationId xmlns:a16="http://schemas.microsoft.com/office/drawing/2014/main" id="{4A7CE392-6451-4E63-ADFE-568E708109DF}"/>
              </a:ext>
            </a:extLst>
          </p:cNvPr>
          <p:cNvPicPr>
            <a:picLocks noChangeAspect="1"/>
          </p:cNvPicPr>
          <p:nvPr/>
        </p:nvPicPr>
        <p:blipFill>
          <a:blip r:embed="rId5"/>
          <a:stretch>
            <a:fillRect/>
          </a:stretch>
        </p:blipFill>
        <p:spPr>
          <a:xfrm>
            <a:off x="6145898" y="1404629"/>
            <a:ext cx="1438781" cy="1518036"/>
          </a:xfrm>
          <a:prstGeom prst="rect">
            <a:avLst/>
          </a:prstGeom>
        </p:spPr>
      </p:pic>
      <p:pic>
        <p:nvPicPr>
          <p:cNvPr id="26" name="Picture 25">
            <a:extLst>
              <a:ext uri="{FF2B5EF4-FFF2-40B4-BE49-F238E27FC236}">
                <a16:creationId xmlns:a16="http://schemas.microsoft.com/office/drawing/2014/main" id="{AFF82346-C664-440D-941C-782C5CB0B2A7}"/>
              </a:ext>
            </a:extLst>
          </p:cNvPr>
          <p:cNvPicPr>
            <a:picLocks noChangeAspect="1"/>
          </p:cNvPicPr>
          <p:nvPr/>
        </p:nvPicPr>
        <p:blipFill>
          <a:blip r:embed="rId6"/>
          <a:stretch>
            <a:fillRect/>
          </a:stretch>
        </p:blipFill>
        <p:spPr>
          <a:xfrm>
            <a:off x="7584679" y="1361709"/>
            <a:ext cx="414564" cy="938865"/>
          </a:xfrm>
          <a:prstGeom prst="rect">
            <a:avLst/>
          </a:prstGeom>
        </p:spPr>
      </p:pic>
      <p:pic>
        <p:nvPicPr>
          <p:cNvPr id="27" name="Picture 26">
            <a:extLst>
              <a:ext uri="{FF2B5EF4-FFF2-40B4-BE49-F238E27FC236}">
                <a16:creationId xmlns:a16="http://schemas.microsoft.com/office/drawing/2014/main" id="{E3AA315C-CEB6-4FD5-AF89-A5B79509071A}"/>
              </a:ext>
            </a:extLst>
          </p:cNvPr>
          <p:cNvPicPr>
            <a:picLocks noChangeAspect="1"/>
          </p:cNvPicPr>
          <p:nvPr/>
        </p:nvPicPr>
        <p:blipFill>
          <a:blip r:embed="rId7"/>
          <a:stretch>
            <a:fillRect/>
          </a:stretch>
        </p:blipFill>
        <p:spPr>
          <a:xfrm>
            <a:off x="533216" y="3059059"/>
            <a:ext cx="2353260" cy="1060796"/>
          </a:xfrm>
          <a:prstGeom prst="rect">
            <a:avLst/>
          </a:prstGeom>
        </p:spPr>
      </p:pic>
      <p:pic>
        <p:nvPicPr>
          <p:cNvPr id="29" name="Picture 28">
            <a:extLst>
              <a:ext uri="{FF2B5EF4-FFF2-40B4-BE49-F238E27FC236}">
                <a16:creationId xmlns:a16="http://schemas.microsoft.com/office/drawing/2014/main" id="{F1BDD2BE-EE7E-453F-ABA7-09106ABC21EA}"/>
              </a:ext>
            </a:extLst>
          </p:cNvPr>
          <p:cNvPicPr>
            <a:picLocks noChangeAspect="1"/>
          </p:cNvPicPr>
          <p:nvPr/>
        </p:nvPicPr>
        <p:blipFill>
          <a:blip r:embed="rId8"/>
          <a:stretch>
            <a:fillRect/>
          </a:stretch>
        </p:blipFill>
        <p:spPr>
          <a:xfrm>
            <a:off x="3275644" y="4286332"/>
            <a:ext cx="5102794" cy="1987468"/>
          </a:xfrm>
          <a:prstGeom prst="rect">
            <a:avLst/>
          </a:prstGeom>
        </p:spPr>
      </p:pic>
    </p:spTree>
    <p:extLst>
      <p:ext uri="{BB962C8B-B14F-4D97-AF65-F5344CB8AC3E}">
        <p14:creationId xmlns:p14="http://schemas.microsoft.com/office/powerpoint/2010/main" val="292114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animBg="1"/>
      <p:bldP spid="9" grpId="0"/>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F75538A-1E58-44B8-A2ED-2A0FCA5608D9}"/>
              </a:ext>
            </a:extLst>
          </p:cNvPr>
          <p:cNvPicPr>
            <a:picLocks noChangeAspect="1"/>
          </p:cNvPicPr>
          <p:nvPr/>
        </p:nvPicPr>
        <p:blipFill>
          <a:blip r:embed="rId2"/>
          <a:stretch>
            <a:fillRect/>
          </a:stretch>
        </p:blipFill>
        <p:spPr>
          <a:xfrm>
            <a:off x="755573" y="1185445"/>
            <a:ext cx="7632854" cy="4907705"/>
          </a:xfrm>
          <a:prstGeom prst="rect">
            <a:avLst/>
          </a:prstGeom>
        </p:spPr>
      </p:pic>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What Is Being Done to Tackle Overfishing?</a:t>
            </a:r>
          </a:p>
        </p:txBody>
      </p:sp>
      <p:sp>
        <p:nvSpPr>
          <p:cNvPr id="7" name="Rectangle 6">
            <a:extLst>
              <a:ext uri="{FF2B5EF4-FFF2-40B4-BE49-F238E27FC236}">
                <a16:creationId xmlns:a16="http://schemas.microsoft.com/office/drawing/2014/main" id="{3273D183-807E-4DDC-ABA3-102CA4468773}"/>
              </a:ext>
            </a:extLst>
          </p:cNvPr>
          <p:cNvSpPr/>
          <p:nvPr/>
        </p:nvSpPr>
        <p:spPr>
          <a:xfrm>
            <a:off x="755650" y="2073797"/>
            <a:ext cx="7632701" cy="848868"/>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22947" y="2163189"/>
            <a:ext cx="5305129" cy="646331"/>
          </a:xfrm>
          <a:prstGeom prst="rect">
            <a:avLst/>
          </a:prstGeom>
        </p:spPr>
        <p:txBody>
          <a:bodyPr wrap="square" lIns="0" tIns="0" rIns="0" bIns="0">
            <a:spAutoFit/>
          </a:bodyPr>
          <a:lstStyle/>
          <a:p>
            <a:pPr marL="180000" indent="-180000">
              <a:spcAft>
                <a:spcPts val="600"/>
              </a:spcAft>
              <a:buFont typeface="Arial" panose="020B0604020202020204" pitchFamily="34" charset="0"/>
              <a:buChar char="•"/>
            </a:pPr>
            <a:r>
              <a:rPr lang="en-GB" sz="1400" dirty="0"/>
              <a:t>Fish and fish products that have been caught sustainably have a blue tick on their packaging label. This helps consumers to make positive choices when they are buying fish. </a:t>
            </a:r>
          </a:p>
        </p:txBody>
      </p:sp>
      <p:sp>
        <p:nvSpPr>
          <p:cNvPr id="8" name="Rectangle 7">
            <a:extLst>
              <a:ext uri="{FF2B5EF4-FFF2-40B4-BE49-F238E27FC236}">
                <a16:creationId xmlns:a16="http://schemas.microsoft.com/office/drawing/2014/main" id="{724EC698-D920-4561-A5FA-CACEFC8595CD}"/>
              </a:ext>
            </a:extLst>
          </p:cNvPr>
          <p:cNvSpPr/>
          <p:nvPr/>
        </p:nvSpPr>
        <p:spPr>
          <a:xfrm>
            <a:off x="755650" y="3045504"/>
            <a:ext cx="7632701" cy="1895612"/>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D85541E-EC0A-42AB-B412-1779A41CB135}"/>
              </a:ext>
            </a:extLst>
          </p:cNvPr>
          <p:cNvSpPr/>
          <p:nvPr/>
        </p:nvSpPr>
        <p:spPr>
          <a:xfrm>
            <a:off x="4194495" y="3131505"/>
            <a:ext cx="3907147" cy="1723549"/>
          </a:xfrm>
          <a:prstGeom prst="rect">
            <a:avLst/>
          </a:prstGeom>
        </p:spPr>
        <p:txBody>
          <a:bodyPr wrap="square" lIns="0" tIns="0" rIns="0" bIns="0">
            <a:spAutoFit/>
          </a:bodyPr>
          <a:lstStyle/>
          <a:p>
            <a:pPr marL="180000" indent="-180000">
              <a:spcAft>
                <a:spcPts val="600"/>
              </a:spcAft>
              <a:buFont typeface="Arial" panose="020B0604020202020204" pitchFamily="34" charset="0"/>
              <a:buChar char="•"/>
            </a:pPr>
            <a:r>
              <a:rPr lang="en-GB" sz="1400" dirty="0"/>
              <a:t>World Oceans Day is celebrated every year on June 8</a:t>
            </a:r>
            <a:r>
              <a:rPr lang="en-GB" sz="1400" baseline="30000" dirty="0"/>
              <a:t>th</a:t>
            </a:r>
            <a:r>
              <a:rPr lang="en-GB" sz="1400" dirty="0"/>
              <a:t>. The aim of the day is to inform people about the impact of human actions on the oceans and the importance of finding ways to conserve and protect the oceans for the future. In 2021, the theme was ‘Life and Livelihoods’ and in 2022, it will be ‘Revitalisation: Collective Action for the Ocean’.</a:t>
            </a:r>
          </a:p>
        </p:txBody>
      </p:sp>
      <p:pic>
        <p:nvPicPr>
          <p:cNvPr id="22" name="Picture 21">
            <a:extLst>
              <a:ext uri="{FF2B5EF4-FFF2-40B4-BE49-F238E27FC236}">
                <a16:creationId xmlns:a16="http://schemas.microsoft.com/office/drawing/2014/main" id="{47E4C051-1FE3-4A52-943C-F2EAA82950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0626" y="114024"/>
            <a:ext cx="940868" cy="479816"/>
          </a:xfrm>
          <a:prstGeom prst="rect">
            <a:avLst/>
          </a:prstGeom>
        </p:spPr>
      </p:pic>
      <p:pic>
        <p:nvPicPr>
          <p:cNvPr id="25" name="Picture 24">
            <a:extLst>
              <a:ext uri="{FF2B5EF4-FFF2-40B4-BE49-F238E27FC236}">
                <a16:creationId xmlns:a16="http://schemas.microsoft.com/office/drawing/2014/main" id="{6663F1A2-AB23-42A0-8353-3F76DC818C25}"/>
              </a:ext>
            </a:extLst>
          </p:cNvPr>
          <p:cNvPicPr>
            <a:picLocks noChangeAspect="1"/>
          </p:cNvPicPr>
          <p:nvPr/>
        </p:nvPicPr>
        <p:blipFill>
          <a:blip r:embed="rId4"/>
          <a:stretch>
            <a:fillRect/>
          </a:stretch>
        </p:blipFill>
        <p:spPr>
          <a:xfrm>
            <a:off x="6359056" y="1796041"/>
            <a:ext cx="1993565" cy="1292464"/>
          </a:xfrm>
          <a:prstGeom prst="rect">
            <a:avLst/>
          </a:prstGeom>
        </p:spPr>
      </p:pic>
      <p:pic>
        <p:nvPicPr>
          <p:cNvPr id="26" name="Picture 25">
            <a:extLst>
              <a:ext uri="{FF2B5EF4-FFF2-40B4-BE49-F238E27FC236}">
                <a16:creationId xmlns:a16="http://schemas.microsoft.com/office/drawing/2014/main" id="{6EBB6EE5-D3E4-48EE-9D65-11E59370B6A5}"/>
              </a:ext>
            </a:extLst>
          </p:cNvPr>
          <p:cNvPicPr>
            <a:picLocks noChangeAspect="1"/>
          </p:cNvPicPr>
          <p:nvPr/>
        </p:nvPicPr>
        <p:blipFill>
          <a:blip r:embed="rId5"/>
          <a:stretch>
            <a:fillRect/>
          </a:stretch>
        </p:blipFill>
        <p:spPr>
          <a:xfrm>
            <a:off x="850898" y="3261695"/>
            <a:ext cx="3322608" cy="1463167"/>
          </a:xfrm>
          <a:prstGeom prst="rect">
            <a:avLst/>
          </a:prstGeom>
        </p:spPr>
      </p:pic>
    </p:spTree>
    <p:extLst>
      <p:ext uri="{BB962C8B-B14F-4D97-AF65-F5344CB8AC3E}">
        <p14:creationId xmlns:p14="http://schemas.microsoft.com/office/powerpoint/2010/main" val="3210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C6503C-CF68-4A60-B6A9-A0AE933B6C67}"/>
              </a:ext>
            </a:extLst>
          </p:cNvPr>
          <p:cNvPicPr>
            <a:picLocks noChangeAspect="1"/>
          </p:cNvPicPr>
          <p:nvPr/>
        </p:nvPicPr>
        <p:blipFill>
          <a:blip r:embed="rId2"/>
          <a:stretch>
            <a:fillRect/>
          </a:stretch>
        </p:blipFill>
        <p:spPr>
          <a:xfrm>
            <a:off x="755573" y="1272271"/>
            <a:ext cx="7632854" cy="4828450"/>
          </a:xfrm>
          <a:prstGeom prst="rect">
            <a:avLst/>
          </a:prstGeom>
        </p:spPr>
      </p:pic>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Hope for the Future</a:t>
            </a:r>
          </a:p>
        </p:txBody>
      </p:sp>
      <p:sp>
        <p:nvSpPr>
          <p:cNvPr id="7" name="Rectangle 6">
            <a:extLst>
              <a:ext uri="{FF2B5EF4-FFF2-40B4-BE49-F238E27FC236}">
                <a16:creationId xmlns:a16="http://schemas.microsoft.com/office/drawing/2014/main" id="{3273D183-807E-4DDC-ABA3-102CA4468773}"/>
              </a:ext>
            </a:extLst>
          </p:cNvPr>
          <p:cNvSpPr/>
          <p:nvPr/>
        </p:nvSpPr>
        <p:spPr>
          <a:xfrm>
            <a:off x="755650" y="1412514"/>
            <a:ext cx="5208921" cy="867845"/>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06169" y="1508847"/>
            <a:ext cx="4907404" cy="646331"/>
          </a:xfrm>
          <a:prstGeom prst="rect">
            <a:avLst/>
          </a:prstGeom>
        </p:spPr>
        <p:txBody>
          <a:bodyPr wrap="square" lIns="0" tIns="0" rIns="0" bIns="0">
            <a:spAutoFit/>
          </a:bodyPr>
          <a:lstStyle/>
          <a:p>
            <a:pPr>
              <a:spcAft>
                <a:spcPts val="600"/>
              </a:spcAft>
            </a:pPr>
            <a:r>
              <a:rPr lang="en-GB" sz="1400" dirty="0"/>
              <a:t>Fish grow fast and have lots of young. In fact, fish never stop growing and the bigger they grow, the more young they have. This means that the problem of overfishing is very solvable. </a:t>
            </a:r>
          </a:p>
        </p:txBody>
      </p:sp>
      <p:sp>
        <p:nvSpPr>
          <p:cNvPr id="14" name="Rectangle 13">
            <a:extLst>
              <a:ext uri="{FF2B5EF4-FFF2-40B4-BE49-F238E27FC236}">
                <a16:creationId xmlns:a16="http://schemas.microsoft.com/office/drawing/2014/main" id="{DB8263B1-4510-433C-A6E0-177AEEE9C682}"/>
              </a:ext>
            </a:extLst>
          </p:cNvPr>
          <p:cNvSpPr/>
          <p:nvPr/>
        </p:nvSpPr>
        <p:spPr>
          <a:xfrm>
            <a:off x="4572000" y="4558230"/>
            <a:ext cx="3816350" cy="1063170"/>
          </a:xfrm>
          <a:prstGeom prst="rect">
            <a:avLst/>
          </a:pr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1CDD66D-47E1-4217-89B5-C1CB3CE5B564}"/>
              </a:ext>
            </a:extLst>
          </p:cNvPr>
          <p:cNvSpPr/>
          <p:nvPr/>
        </p:nvSpPr>
        <p:spPr>
          <a:xfrm>
            <a:off x="4723002" y="4656333"/>
            <a:ext cx="3447876" cy="861774"/>
          </a:xfrm>
          <a:prstGeom prst="rect">
            <a:avLst/>
          </a:prstGeom>
        </p:spPr>
        <p:txBody>
          <a:bodyPr wrap="square" lIns="0" tIns="0" rIns="0" bIns="0">
            <a:spAutoFit/>
          </a:bodyPr>
          <a:lstStyle/>
          <a:p>
            <a:pPr>
              <a:spcAft>
                <a:spcPts val="600"/>
              </a:spcAft>
            </a:pPr>
            <a:r>
              <a:rPr lang="en-GB" sz="1400" dirty="0"/>
              <a:t>Consequently, the good news is that making positive changes does have a successful outcome in terms of helping fish populations recover and thrive. </a:t>
            </a:r>
          </a:p>
        </p:txBody>
      </p:sp>
      <p:pic>
        <p:nvPicPr>
          <p:cNvPr id="19" name="Picture 18">
            <a:extLst>
              <a:ext uri="{FF2B5EF4-FFF2-40B4-BE49-F238E27FC236}">
                <a16:creationId xmlns:a16="http://schemas.microsoft.com/office/drawing/2014/main" id="{7BADFFFB-7E34-46B8-A204-2A2693633C60}"/>
              </a:ext>
            </a:extLst>
          </p:cNvPr>
          <p:cNvPicPr>
            <a:picLocks noChangeAspect="1"/>
          </p:cNvPicPr>
          <p:nvPr/>
        </p:nvPicPr>
        <p:blipFill>
          <a:blip r:embed="rId3"/>
          <a:stretch>
            <a:fillRect/>
          </a:stretch>
        </p:blipFill>
        <p:spPr>
          <a:xfrm>
            <a:off x="1057257" y="4855606"/>
            <a:ext cx="2761727" cy="871804"/>
          </a:xfrm>
          <a:prstGeom prst="rect">
            <a:avLst/>
          </a:prstGeom>
        </p:spPr>
      </p:pic>
      <p:pic>
        <p:nvPicPr>
          <p:cNvPr id="20" name="Picture 19">
            <a:extLst>
              <a:ext uri="{FF2B5EF4-FFF2-40B4-BE49-F238E27FC236}">
                <a16:creationId xmlns:a16="http://schemas.microsoft.com/office/drawing/2014/main" id="{ECA4CAA9-8B12-4B56-96F8-6C7C44EE65E1}"/>
              </a:ext>
            </a:extLst>
          </p:cNvPr>
          <p:cNvPicPr>
            <a:picLocks noChangeAspect="1"/>
          </p:cNvPicPr>
          <p:nvPr/>
        </p:nvPicPr>
        <p:blipFill>
          <a:blip r:embed="rId4"/>
          <a:stretch>
            <a:fillRect/>
          </a:stretch>
        </p:blipFill>
        <p:spPr>
          <a:xfrm>
            <a:off x="906169" y="2474124"/>
            <a:ext cx="4608975" cy="2078916"/>
          </a:xfrm>
          <a:prstGeom prst="rect">
            <a:avLst/>
          </a:prstGeom>
        </p:spPr>
      </p:pic>
      <p:pic>
        <p:nvPicPr>
          <p:cNvPr id="22" name="Picture 21">
            <a:extLst>
              <a:ext uri="{FF2B5EF4-FFF2-40B4-BE49-F238E27FC236}">
                <a16:creationId xmlns:a16="http://schemas.microsoft.com/office/drawing/2014/main" id="{6C4C7901-9BF6-4789-8863-BD8D46E34363}"/>
              </a:ext>
            </a:extLst>
          </p:cNvPr>
          <p:cNvPicPr>
            <a:picLocks noChangeAspect="1"/>
          </p:cNvPicPr>
          <p:nvPr/>
        </p:nvPicPr>
        <p:blipFill>
          <a:blip r:embed="rId3"/>
          <a:stretch>
            <a:fillRect/>
          </a:stretch>
        </p:blipFill>
        <p:spPr>
          <a:xfrm flipH="1" flipV="1">
            <a:off x="6776664" y="5606521"/>
            <a:ext cx="1310079" cy="413557"/>
          </a:xfrm>
          <a:prstGeom prst="rect">
            <a:avLst/>
          </a:prstGeom>
        </p:spPr>
      </p:pic>
      <p:pic>
        <p:nvPicPr>
          <p:cNvPr id="23" name="Picture 22">
            <a:extLst>
              <a:ext uri="{FF2B5EF4-FFF2-40B4-BE49-F238E27FC236}">
                <a16:creationId xmlns:a16="http://schemas.microsoft.com/office/drawing/2014/main" id="{A2A1240B-B5E4-48E0-88C3-E112291A03BA}"/>
              </a:ext>
            </a:extLst>
          </p:cNvPr>
          <p:cNvPicPr>
            <a:picLocks noChangeAspect="1"/>
          </p:cNvPicPr>
          <p:nvPr/>
        </p:nvPicPr>
        <p:blipFill>
          <a:blip r:embed="rId5"/>
          <a:stretch>
            <a:fillRect/>
          </a:stretch>
        </p:blipFill>
        <p:spPr>
          <a:xfrm>
            <a:off x="5203543" y="2506159"/>
            <a:ext cx="1822862" cy="469433"/>
          </a:xfrm>
          <a:prstGeom prst="rect">
            <a:avLst/>
          </a:prstGeom>
        </p:spPr>
      </p:pic>
      <p:pic>
        <p:nvPicPr>
          <p:cNvPr id="24" name="Picture 23">
            <a:extLst>
              <a:ext uri="{FF2B5EF4-FFF2-40B4-BE49-F238E27FC236}">
                <a16:creationId xmlns:a16="http://schemas.microsoft.com/office/drawing/2014/main" id="{25270B10-2CEF-4B31-8D3E-CA605CFF409B}"/>
              </a:ext>
            </a:extLst>
          </p:cNvPr>
          <p:cNvPicPr>
            <a:picLocks noChangeAspect="1"/>
          </p:cNvPicPr>
          <p:nvPr/>
        </p:nvPicPr>
        <p:blipFill>
          <a:blip r:embed="rId6"/>
          <a:stretch>
            <a:fillRect/>
          </a:stretch>
        </p:blipFill>
        <p:spPr>
          <a:xfrm>
            <a:off x="6114974" y="3369047"/>
            <a:ext cx="1822862" cy="847417"/>
          </a:xfrm>
          <a:prstGeom prst="rect">
            <a:avLst/>
          </a:prstGeom>
        </p:spPr>
      </p:pic>
    </p:spTree>
    <p:extLst>
      <p:ext uri="{BB962C8B-B14F-4D97-AF65-F5344CB8AC3E}">
        <p14:creationId xmlns:p14="http://schemas.microsoft.com/office/powerpoint/2010/main" val="5138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D720B27-97DB-4D86-B63A-112F11F75142}"/>
              </a:ext>
            </a:extLst>
          </p:cNvPr>
          <p:cNvGraphicFramePr>
            <a:graphicFrameLocks noGrp="1"/>
          </p:cNvGraphicFramePr>
          <p:nvPr>
            <p:extLst>
              <p:ext uri="{D42A27DB-BD31-4B8C-83A1-F6EECF244321}">
                <p14:modId xmlns:p14="http://schemas.microsoft.com/office/powerpoint/2010/main" val="1470827011"/>
              </p:ext>
            </p:extLst>
          </p:nvPr>
        </p:nvGraphicFramePr>
        <p:xfrm>
          <a:off x="1129414" y="1553500"/>
          <a:ext cx="6943893" cy="3751000"/>
        </p:xfrm>
        <a:graphic>
          <a:graphicData uri="http://schemas.openxmlformats.org/drawingml/2006/table">
            <a:tbl>
              <a:tblPr>
                <a:noFill/>
              </a:tblPr>
              <a:tblGrid>
                <a:gridCol w="1764000">
                  <a:extLst>
                    <a:ext uri="{9D8B030D-6E8A-4147-A177-3AD203B41FA5}">
                      <a16:colId xmlns:a16="http://schemas.microsoft.com/office/drawing/2014/main" val="2230297550"/>
                    </a:ext>
                  </a:extLst>
                </a:gridCol>
                <a:gridCol w="5179893">
                  <a:extLst>
                    <a:ext uri="{9D8B030D-6E8A-4147-A177-3AD203B41FA5}">
                      <a16:colId xmlns:a16="http://schemas.microsoft.com/office/drawing/2014/main" val="1797112775"/>
                    </a:ext>
                  </a:extLst>
                </a:gridCol>
              </a:tblGrid>
              <a:tr h="481165">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biodiversity</a:t>
                      </a:r>
                      <a:endParaRPr sz="1400" b="1" dirty="0"/>
                    </a:p>
                  </a:txBody>
                  <a:tcPr marL="45720" marR="180000" marB="72000" anchor="ctr">
                    <a:lnL w="12700" cmpd="sng">
                      <a:noFill/>
                      <a:prstDash val="solid"/>
                    </a:lnL>
                    <a:lnR w="12700" cmpd="sng">
                      <a:noFill/>
                      <a:prstDash val="solid"/>
                    </a:lnR>
                    <a:lnT w="12700" cmpd="sng">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BDE0"/>
                    </a:solidFill>
                  </a:tcPr>
                </a:tc>
                <a:tc>
                  <a:txBody>
                    <a:bodyPr/>
                    <a:lstStyle/>
                    <a:p>
                      <a:pPr marL="0" lvl="0" indent="0" algn="l" rtl="0">
                        <a:lnSpc>
                          <a:spcPct val="115000"/>
                        </a:lnSpc>
                        <a:spcBef>
                          <a:spcPts val="0"/>
                        </a:spcBef>
                        <a:spcAft>
                          <a:spcPts val="0"/>
                        </a:spcAft>
                        <a:buClr>
                          <a:schemeClr val="dk1"/>
                        </a:buClr>
                        <a:buSzPts val="1100"/>
                        <a:buFont typeface="Arial"/>
                        <a:buNone/>
                      </a:pPr>
                      <a:r>
                        <a:rPr lang="en-GB" sz="1400" dirty="0">
                          <a:solidFill>
                            <a:schemeClr val="dk1"/>
                          </a:solidFill>
                        </a:rPr>
                        <a:t>The variety of animal and plant species found on Earth or in a particular habitat.</a:t>
                      </a:r>
                      <a:endParaRPr sz="1400" dirty="0"/>
                    </a:p>
                  </a:txBody>
                  <a:tcPr marL="45720" marR="45720" marB="72000">
                    <a:lnL w="12700" cmpd="sng">
                      <a:noFill/>
                      <a:prstDash val="solid"/>
                    </a:lnL>
                    <a:lnR w="12700" cmpd="sng">
                      <a:noFill/>
                      <a:prstDash val="solid"/>
                    </a:lnR>
                    <a:lnT w="12700" cmpd="sng">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7BDE0"/>
                    </a:solidFill>
                  </a:tcPr>
                </a:tc>
                <a:extLst>
                  <a:ext uri="{0D108BD9-81ED-4DB2-BD59-A6C34878D82A}">
                    <a16:rowId xmlns:a16="http://schemas.microsoft.com/office/drawing/2014/main" val="1920360739"/>
                  </a:ext>
                </a:extLst>
              </a:tr>
              <a:tr h="481165">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ecosystem</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BCD9"/>
                    </a:solidFill>
                  </a:tcPr>
                </a:tc>
                <a:tc>
                  <a:txBody>
                    <a:bodyPr/>
                    <a:lstStyle/>
                    <a:p>
                      <a:pPr marL="0" lvl="0" indent="0" algn="l" rtl="0">
                        <a:lnSpc>
                          <a:spcPct val="115000"/>
                        </a:lnSpc>
                        <a:spcBef>
                          <a:spcPts val="0"/>
                        </a:spcBef>
                        <a:spcAft>
                          <a:spcPts val="0"/>
                        </a:spcAft>
                        <a:buClr>
                          <a:schemeClr val="dk1"/>
                        </a:buClr>
                        <a:buSzPts val="1100"/>
                        <a:buFont typeface="Arial"/>
                        <a:buNone/>
                      </a:pPr>
                      <a:r>
                        <a:rPr lang="en-GB" sz="1400" dirty="0">
                          <a:solidFill>
                            <a:schemeClr val="dk1"/>
                          </a:solidFill>
                        </a:rPr>
                        <a:t>A community in which plants, animals and the environment all interact and rely on each other.</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BCD9"/>
                    </a:solidFill>
                  </a:tcPr>
                </a:tc>
                <a:extLst>
                  <a:ext uri="{0D108BD9-81ED-4DB2-BD59-A6C34878D82A}">
                    <a16:rowId xmlns:a16="http://schemas.microsoft.com/office/drawing/2014/main" val="1897889811"/>
                  </a:ext>
                </a:extLst>
              </a:tr>
              <a:tr h="481165">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extinction</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CBCB"/>
                    </a:solidFill>
                  </a:tcPr>
                </a:tc>
                <a:tc>
                  <a:txBody>
                    <a:bodyPr/>
                    <a:lstStyle/>
                    <a:p>
                      <a:pPr marL="0" lvl="0" indent="0" algn="l" rtl="0">
                        <a:lnSpc>
                          <a:spcPct val="115000"/>
                        </a:lnSpc>
                        <a:spcBef>
                          <a:spcPts val="0"/>
                        </a:spcBef>
                        <a:spcAft>
                          <a:spcPts val="0"/>
                        </a:spcAft>
                        <a:buClr>
                          <a:schemeClr val="dk1"/>
                        </a:buClr>
                        <a:buSzPts val="1100"/>
                        <a:buFont typeface="Arial"/>
                        <a:buNone/>
                      </a:pPr>
                      <a:r>
                        <a:rPr lang="en-GB" sz="1400" dirty="0">
                          <a:solidFill>
                            <a:schemeClr val="dk1"/>
                          </a:solidFill>
                        </a:rPr>
                        <a:t>The process of becoming extinct. If something is extinct, then it is no longer in existence.</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CBCB"/>
                    </a:solidFill>
                  </a:tcPr>
                </a:tc>
                <a:extLst>
                  <a:ext uri="{0D108BD9-81ED-4DB2-BD59-A6C34878D82A}">
                    <a16:rowId xmlns:a16="http://schemas.microsoft.com/office/drawing/2014/main" val="1856653346"/>
                  </a:ext>
                </a:extLst>
              </a:tr>
              <a:tr h="272311">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habitat</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182"/>
                    </a:solidFill>
                  </a:tcPr>
                </a:tc>
                <a:tc>
                  <a:txBody>
                    <a:bodyPr/>
                    <a:lstStyle/>
                    <a:p>
                      <a:pPr marL="0" lvl="0" indent="0" algn="l" rtl="0">
                        <a:spcBef>
                          <a:spcPts val="0"/>
                        </a:spcBef>
                        <a:spcAft>
                          <a:spcPts val="0"/>
                        </a:spcAft>
                        <a:buNone/>
                      </a:pPr>
                      <a:r>
                        <a:rPr lang="en-GB" sz="1400" dirty="0"/>
                        <a:t>The natural home of a plant or animal.</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182"/>
                    </a:solidFill>
                  </a:tcPr>
                </a:tc>
                <a:extLst>
                  <a:ext uri="{0D108BD9-81ED-4DB2-BD59-A6C34878D82A}">
                    <a16:rowId xmlns:a16="http://schemas.microsoft.com/office/drawing/2014/main" val="3973890360"/>
                  </a:ext>
                </a:extLst>
              </a:tr>
              <a:tr h="272311">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interdependent</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DAA"/>
                    </a:solidFill>
                  </a:tcPr>
                </a:tc>
                <a:tc>
                  <a:txBody>
                    <a:bodyPr/>
                    <a:lstStyle/>
                    <a:p>
                      <a:pPr marL="0" lvl="0" indent="0" algn="l" rtl="0">
                        <a:spcBef>
                          <a:spcPts val="0"/>
                        </a:spcBef>
                        <a:spcAft>
                          <a:spcPts val="0"/>
                        </a:spcAft>
                        <a:buNone/>
                      </a:pPr>
                      <a:r>
                        <a:rPr lang="en-GB" sz="1400" dirty="0"/>
                        <a:t>Depending on each other.</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DAA"/>
                    </a:solidFill>
                  </a:tcPr>
                </a:tc>
                <a:extLst>
                  <a:ext uri="{0D108BD9-81ED-4DB2-BD59-A6C34878D82A}">
                    <a16:rowId xmlns:a16="http://schemas.microsoft.com/office/drawing/2014/main" val="69517384"/>
                  </a:ext>
                </a:extLst>
              </a:tr>
              <a:tr h="272311">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regulations</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DFC3"/>
                    </a:solidFill>
                  </a:tcPr>
                </a:tc>
                <a:tc>
                  <a:txBody>
                    <a:bodyPr/>
                    <a:lstStyle/>
                    <a:p>
                      <a:pPr marL="0" lvl="0" indent="0" algn="l" rtl="0">
                        <a:spcBef>
                          <a:spcPts val="0"/>
                        </a:spcBef>
                        <a:spcAft>
                          <a:spcPts val="0"/>
                        </a:spcAft>
                        <a:buNone/>
                      </a:pPr>
                      <a:r>
                        <a:rPr lang="en-GB" sz="1400" dirty="0"/>
                        <a:t>Rules made by an authority.</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DFC3"/>
                    </a:solidFill>
                  </a:tcPr>
                </a:tc>
                <a:extLst>
                  <a:ext uri="{0D108BD9-81ED-4DB2-BD59-A6C34878D82A}">
                    <a16:rowId xmlns:a16="http://schemas.microsoft.com/office/drawing/2014/main" val="2402586035"/>
                  </a:ext>
                </a:extLst>
              </a:tr>
              <a:tr h="272311">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replenish</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ACBC0"/>
                    </a:solidFill>
                  </a:tcPr>
                </a:tc>
                <a:tc>
                  <a:txBody>
                    <a:bodyPr/>
                    <a:lstStyle/>
                    <a:p>
                      <a:pPr marL="0" lvl="0" indent="0" algn="l" rtl="0">
                        <a:lnSpc>
                          <a:spcPct val="115000"/>
                        </a:lnSpc>
                        <a:spcBef>
                          <a:spcPts val="0"/>
                        </a:spcBef>
                        <a:spcAft>
                          <a:spcPts val="0"/>
                        </a:spcAft>
                        <a:buClr>
                          <a:schemeClr val="dk1"/>
                        </a:buClr>
                        <a:buSzPts val="1100"/>
                        <a:buFont typeface="Arial"/>
                        <a:buNone/>
                      </a:pPr>
                      <a:r>
                        <a:rPr lang="en-GB" sz="1400" dirty="0">
                          <a:solidFill>
                            <a:schemeClr val="dk1"/>
                          </a:solidFill>
                        </a:rPr>
                        <a:t>To fill up or build up again.</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ACBC0"/>
                    </a:solidFill>
                  </a:tcPr>
                </a:tc>
                <a:extLst>
                  <a:ext uri="{0D108BD9-81ED-4DB2-BD59-A6C34878D82A}">
                    <a16:rowId xmlns:a16="http://schemas.microsoft.com/office/drawing/2014/main" val="45006010"/>
                  </a:ext>
                </a:extLst>
              </a:tr>
              <a:tr h="555828">
                <a:tc>
                  <a:txBody>
                    <a:bodyPr/>
                    <a:lstStyle/>
                    <a:p>
                      <a:pPr marL="0" lvl="0" indent="0" algn="r" rtl="0">
                        <a:lnSpc>
                          <a:spcPct val="115000"/>
                        </a:lnSpc>
                        <a:spcBef>
                          <a:spcPts val="0"/>
                        </a:spcBef>
                        <a:spcAft>
                          <a:spcPts val="0"/>
                        </a:spcAft>
                        <a:buClr>
                          <a:schemeClr val="dk1"/>
                        </a:buClr>
                        <a:buSzPts val="1100"/>
                        <a:buFont typeface="Arial"/>
                        <a:buNone/>
                      </a:pPr>
                      <a:r>
                        <a:rPr lang="en-GB" sz="1400" b="1" dirty="0">
                          <a:solidFill>
                            <a:schemeClr val="dk1"/>
                          </a:solidFill>
                        </a:rPr>
                        <a:t>sustainable</a:t>
                      </a:r>
                      <a:endParaRPr sz="1400" b="1" dirty="0"/>
                    </a:p>
                  </a:txBody>
                  <a:tcPr marL="45720" marR="180000" marB="72000" anchor="ctr">
                    <a:lnL w="12700" cmpd="sng">
                      <a:noFill/>
                      <a:prstDash val="solid"/>
                    </a:lnL>
                    <a:lnR w="12700" cmpd="sng">
                      <a:noFill/>
                      <a:prstDash val="solid"/>
                    </a:lnR>
                    <a:lnT w="38100"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0C8E5"/>
                    </a:solidFill>
                  </a:tcPr>
                </a:tc>
                <a:tc>
                  <a:txBody>
                    <a:bodyPr/>
                    <a:lstStyle/>
                    <a:p>
                      <a:pPr marL="0" lvl="0" indent="0" algn="l" rtl="0">
                        <a:lnSpc>
                          <a:spcPct val="115000"/>
                        </a:lnSpc>
                        <a:spcBef>
                          <a:spcPts val="0"/>
                        </a:spcBef>
                        <a:spcAft>
                          <a:spcPts val="0"/>
                        </a:spcAft>
                        <a:buClr>
                          <a:schemeClr val="dk1"/>
                        </a:buClr>
                        <a:buSzPts val="1100"/>
                        <a:buFont typeface="Arial"/>
                        <a:buNone/>
                      </a:pPr>
                      <a:r>
                        <a:rPr lang="en-GB" sz="1400" dirty="0">
                          <a:solidFill>
                            <a:schemeClr val="dk1"/>
                          </a:solidFill>
                        </a:rPr>
                        <a:t>Using natural resources in a way that makes sure that there will be enough resources left for future generations.</a:t>
                      </a:r>
                      <a:endParaRPr sz="1400" dirty="0"/>
                    </a:p>
                  </a:txBody>
                  <a:tcPr marL="45720" marR="45720" marB="72000">
                    <a:lnL w="12700" cmpd="sng">
                      <a:noFill/>
                      <a:prstDash val="solid"/>
                    </a:lnL>
                    <a:lnR w="12700" cmpd="sng">
                      <a:noFill/>
                      <a:prstDash val="solid"/>
                    </a:lnR>
                    <a:lnT w="38100" cap="flat" cmpd="sng" algn="ctr">
                      <a:solidFill>
                        <a:schemeClr val="bg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90C8E5"/>
                    </a:solidFill>
                  </a:tcPr>
                </a:tc>
                <a:extLst>
                  <a:ext uri="{0D108BD9-81ED-4DB2-BD59-A6C34878D82A}">
                    <a16:rowId xmlns:a16="http://schemas.microsoft.com/office/drawing/2014/main" val="474922301"/>
                  </a:ext>
                </a:extLst>
              </a:tr>
            </a:tbl>
          </a:graphicData>
        </a:graphic>
      </p:graphicFrame>
      <p:sp>
        <p:nvSpPr>
          <p:cNvPr id="15" name="Title 20">
            <a:extLst>
              <a:ext uri="{FF2B5EF4-FFF2-40B4-BE49-F238E27FC236}">
                <a16:creationId xmlns:a16="http://schemas.microsoft.com/office/drawing/2014/main" id="{D34C2F87-51F2-4BBA-868E-21DE66694E7B}"/>
              </a:ext>
            </a:extLst>
          </p:cNvPr>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Glossary</a:t>
            </a:r>
          </a:p>
        </p:txBody>
      </p:sp>
      <p:sp>
        <p:nvSpPr>
          <p:cNvPr id="14" name="Rectangle 13">
            <a:hlinkClick r:id="" action="ppaction://hlinkshowjump?jump=lastslideviewed"/>
            <a:extLst>
              <a:ext uri="{FF2B5EF4-FFF2-40B4-BE49-F238E27FC236}">
                <a16:creationId xmlns:a16="http://schemas.microsoft.com/office/drawing/2014/main" id="{33B1C727-1AEF-48CD-B5BE-BA0C4FA6DE21}"/>
              </a:ext>
            </a:extLst>
          </p:cNvPr>
          <p:cNvSpPr/>
          <p:nvPr/>
        </p:nvSpPr>
        <p:spPr>
          <a:xfrm>
            <a:off x="7286625" y="5734050"/>
            <a:ext cx="1419225" cy="35877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back</a:t>
            </a:r>
          </a:p>
        </p:txBody>
      </p:sp>
    </p:spTree>
    <p:extLst>
      <p:ext uri="{BB962C8B-B14F-4D97-AF65-F5344CB8AC3E}">
        <p14:creationId xmlns:p14="http://schemas.microsoft.com/office/powerpoint/2010/main" val="263872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D82150-142A-4E91-BFA6-1EA80271E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229"/>
          <a:stretch/>
        </p:blipFill>
        <p:spPr>
          <a:xfrm>
            <a:off x="755650" y="1185445"/>
            <a:ext cx="7632700" cy="5029975"/>
          </a:xfrm>
          <a:prstGeom prst="rect">
            <a:avLst/>
          </a:prstGeom>
        </p:spPr>
      </p:pic>
      <p:sp>
        <p:nvSpPr>
          <p:cNvPr id="9" name="Rectangle 8">
            <a:extLst>
              <a:ext uri="{FF2B5EF4-FFF2-40B4-BE49-F238E27FC236}">
                <a16:creationId xmlns:a16="http://schemas.microsoft.com/office/drawing/2014/main" id="{911E4459-6AA5-45F5-9E5C-D8403A83F2B0}"/>
              </a:ext>
            </a:extLst>
          </p:cNvPr>
          <p:cNvSpPr/>
          <p:nvPr/>
        </p:nvSpPr>
        <p:spPr>
          <a:xfrm>
            <a:off x="897622" y="4991100"/>
            <a:ext cx="6870584" cy="906360"/>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39567" y="1513946"/>
            <a:ext cx="7323590" cy="430887"/>
          </a:xfrm>
          <a:prstGeom prst="rect">
            <a:avLst/>
          </a:prstGeom>
        </p:spPr>
        <p:txBody>
          <a:bodyPr wrap="square" lIns="0" tIns="0" rIns="0" bIns="0">
            <a:spAutoFit/>
          </a:bodyPr>
          <a:lstStyle/>
          <a:p>
            <a:r>
              <a:rPr lang="en-GB" sz="1400" dirty="0">
                <a:solidFill>
                  <a:schemeClr val="bg1"/>
                </a:solidFill>
              </a:rPr>
              <a:t>Overfishing is taking so many fish of a particular species from the sea so quickly that there are not enough left to breed. </a:t>
            </a:r>
          </a:p>
        </p:txBody>
      </p:sp>
      <p:sp>
        <p:nvSpPr>
          <p:cNvPr id="10" name="TextBox 9">
            <a:extLst>
              <a:ext uri="{FF2B5EF4-FFF2-40B4-BE49-F238E27FC236}">
                <a16:creationId xmlns:a16="http://schemas.microsoft.com/office/drawing/2014/main" id="{633355A7-A3A1-4BC9-8082-14671B194A9E}"/>
              </a:ext>
            </a:extLst>
          </p:cNvPr>
          <p:cNvSpPr txBox="1"/>
          <p:nvPr/>
        </p:nvSpPr>
        <p:spPr>
          <a:xfrm>
            <a:off x="939566" y="5050386"/>
            <a:ext cx="5536977" cy="738664"/>
          </a:xfrm>
          <a:prstGeom prst="rect">
            <a:avLst/>
          </a:prstGeom>
          <a:noFill/>
        </p:spPr>
        <p:txBody>
          <a:bodyPr wrap="square">
            <a:spAutoFit/>
          </a:bodyPr>
          <a:lstStyle/>
          <a:p>
            <a:r>
              <a:rPr lang="en-GB" sz="1400" dirty="0"/>
              <a:t>This means that more fish are being caught compared with the number that are being born, putting the population of the species at risk and leading to a decrease in numbers or even to </a:t>
            </a:r>
            <a:r>
              <a:rPr lang="en-GB" sz="1400" dirty="0">
                <a:hlinkClick r:id="rId3" action="ppaction://hlinksldjump"/>
              </a:rPr>
              <a:t>extinction</a:t>
            </a:r>
            <a:r>
              <a:rPr lang="en-GB" sz="1400" dirty="0"/>
              <a:t>.</a:t>
            </a:r>
          </a:p>
        </p:txBody>
      </p:sp>
      <p:sp>
        <p:nvSpPr>
          <p:cNvPr id="16" name="Title 20">
            <a:extLst>
              <a:ext uri="{FF2B5EF4-FFF2-40B4-BE49-F238E27FC236}">
                <a16:creationId xmlns:a16="http://schemas.microsoft.com/office/drawing/2014/main" id="{C1A0F4E3-EDD6-4158-98BF-385C1AA154EB}"/>
              </a:ext>
            </a:extLst>
          </p:cNvPr>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What Is Overfishing?</a:t>
            </a:r>
          </a:p>
        </p:txBody>
      </p:sp>
      <p:pic>
        <p:nvPicPr>
          <p:cNvPr id="13" name="Picture 12">
            <a:extLst>
              <a:ext uri="{FF2B5EF4-FFF2-40B4-BE49-F238E27FC236}">
                <a16:creationId xmlns:a16="http://schemas.microsoft.com/office/drawing/2014/main" id="{BFF0E56E-0963-4B61-8FBC-E7848FDFFAD5}"/>
              </a:ext>
            </a:extLst>
          </p:cNvPr>
          <p:cNvPicPr>
            <a:picLocks noChangeAspect="1"/>
          </p:cNvPicPr>
          <p:nvPr/>
        </p:nvPicPr>
        <p:blipFill>
          <a:blip r:embed="rId4"/>
          <a:stretch>
            <a:fillRect/>
          </a:stretch>
        </p:blipFill>
        <p:spPr>
          <a:xfrm>
            <a:off x="6496674" y="4361411"/>
            <a:ext cx="1749704" cy="1731414"/>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DE0E2-D890-4D04-B499-C808DD9B43C7}"/>
              </a:ext>
            </a:extLst>
          </p:cNvPr>
          <p:cNvSpPr/>
          <p:nvPr/>
        </p:nvSpPr>
        <p:spPr>
          <a:xfrm>
            <a:off x="4879722" y="1524864"/>
            <a:ext cx="3510357" cy="142336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9498D08-4B17-4738-A3A8-6DEF56FF5A84}"/>
              </a:ext>
            </a:extLst>
          </p:cNvPr>
          <p:cNvSpPr/>
          <p:nvPr/>
        </p:nvSpPr>
        <p:spPr>
          <a:xfrm>
            <a:off x="4725817" y="1339571"/>
            <a:ext cx="474517" cy="474517"/>
          </a:xfrm>
          <a:prstGeom prst="ellipse">
            <a:avLst/>
          </a:prstGeom>
          <a:solidFill>
            <a:srgbClr val="18A0D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How Does Overfishing Affect Ecosystems?</a:t>
            </a:r>
          </a:p>
        </p:txBody>
      </p:sp>
      <p:sp>
        <p:nvSpPr>
          <p:cNvPr id="5" name="Rectangle 4"/>
          <p:cNvSpPr/>
          <p:nvPr/>
        </p:nvSpPr>
        <p:spPr>
          <a:xfrm>
            <a:off x="790388" y="1253404"/>
            <a:ext cx="3715027" cy="1800493"/>
          </a:xfrm>
          <a:prstGeom prst="rect">
            <a:avLst/>
          </a:prstGeom>
        </p:spPr>
        <p:txBody>
          <a:bodyPr wrap="square" lIns="0" tIns="0" rIns="0" bIns="0">
            <a:spAutoFit/>
          </a:bodyPr>
          <a:lstStyle/>
          <a:p>
            <a:pPr>
              <a:spcAft>
                <a:spcPts val="600"/>
              </a:spcAft>
            </a:pPr>
            <a:r>
              <a:rPr lang="en-GB" sz="1400" dirty="0"/>
              <a:t>In an </a:t>
            </a:r>
            <a:r>
              <a:rPr lang="en-GB" sz="1400" dirty="0">
                <a:hlinkClick r:id="rId2" action="ppaction://hlinksldjump"/>
              </a:rPr>
              <a:t>ecosystem</a:t>
            </a:r>
            <a:r>
              <a:rPr lang="en-GB" sz="1400" dirty="0"/>
              <a:t>, such as an ocean ecosystem, where all species – animals and plants – and the environment are </a:t>
            </a:r>
            <a:r>
              <a:rPr lang="en-GB" sz="1400" dirty="0">
                <a:hlinkClick r:id="rId2" action="ppaction://hlinksldjump"/>
              </a:rPr>
              <a:t>interdependent</a:t>
            </a:r>
            <a:r>
              <a:rPr lang="en-GB" sz="1400" dirty="0"/>
              <a:t>, overfishing can have an impact on many elements of the food chain. </a:t>
            </a:r>
          </a:p>
          <a:p>
            <a:pPr>
              <a:spcAft>
                <a:spcPts val="600"/>
              </a:spcAft>
            </a:pPr>
            <a:r>
              <a:rPr lang="en-GB" sz="1400" dirty="0"/>
              <a:t>Because of this, overfishing represents the greatest threat to ocean ecosystems and the </a:t>
            </a:r>
            <a:r>
              <a:rPr lang="en-GB" sz="1400" dirty="0">
                <a:hlinkClick r:id="rId2" action="ppaction://hlinksldjump"/>
              </a:rPr>
              <a:t>biodiversity</a:t>
            </a:r>
            <a:r>
              <a:rPr lang="en-GB" sz="1400" dirty="0"/>
              <a:t> of the seas.</a:t>
            </a:r>
          </a:p>
        </p:txBody>
      </p:sp>
      <p:pic>
        <p:nvPicPr>
          <p:cNvPr id="11" name="Picture 10">
            <a:extLst>
              <a:ext uri="{FF2B5EF4-FFF2-40B4-BE49-F238E27FC236}">
                <a16:creationId xmlns:a16="http://schemas.microsoft.com/office/drawing/2014/main" id="{15D6CB15-29D0-4F6E-8041-128C772D37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249" b="26581"/>
          <a:stretch/>
        </p:blipFill>
        <p:spPr>
          <a:xfrm>
            <a:off x="755650" y="3146361"/>
            <a:ext cx="7632699" cy="3139615"/>
          </a:xfrm>
          <a:prstGeom prst="roundRect">
            <a:avLst>
              <a:gd name="adj" fmla="val 2926"/>
            </a:avLst>
          </a:prstGeom>
        </p:spPr>
      </p:pic>
      <p:pic>
        <p:nvPicPr>
          <p:cNvPr id="12" name="Picture 11">
            <a:extLst>
              <a:ext uri="{FF2B5EF4-FFF2-40B4-BE49-F238E27FC236}">
                <a16:creationId xmlns:a16="http://schemas.microsoft.com/office/drawing/2014/main" id="{0F1940D6-A318-43BC-87A4-7D4B4DB301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48343">
            <a:off x="1065200" y="3602568"/>
            <a:ext cx="1596676" cy="1741920"/>
          </a:xfrm>
          <a:prstGeom prst="rect">
            <a:avLst/>
          </a:prstGeom>
        </p:spPr>
      </p:pic>
      <p:grpSp>
        <p:nvGrpSpPr>
          <p:cNvPr id="13" name="Group 12">
            <a:extLst>
              <a:ext uri="{FF2B5EF4-FFF2-40B4-BE49-F238E27FC236}">
                <a16:creationId xmlns:a16="http://schemas.microsoft.com/office/drawing/2014/main" id="{A11BB994-9C58-4604-88A6-45004ADCF9E7}"/>
              </a:ext>
            </a:extLst>
          </p:cNvPr>
          <p:cNvGrpSpPr/>
          <p:nvPr/>
        </p:nvGrpSpPr>
        <p:grpSpPr>
          <a:xfrm>
            <a:off x="3799638" y="3216249"/>
            <a:ext cx="705777" cy="832858"/>
            <a:chOff x="3212983" y="2766679"/>
            <a:chExt cx="705777" cy="832858"/>
          </a:xfrm>
        </p:grpSpPr>
        <p:pic>
          <p:nvPicPr>
            <p:cNvPr id="14" name="Picture 13">
              <a:extLst>
                <a:ext uri="{FF2B5EF4-FFF2-40B4-BE49-F238E27FC236}">
                  <a16:creationId xmlns:a16="http://schemas.microsoft.com/office/drawing/2014/main" id="{70EE915E-B3BB-4A81-AB5F-49CCC3445D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983" y="2965820"/>
              <a:ext cx="572118" cy="341074"/>
            </a:xfrm>
            <a:prstGeom prst="rect">
              <a:avLst/>
            </a:prstGeom>
          </p:spPr>
        </p:pic>
        <p:pic>
          <p:nvPicPr>
            <p:cNvPr id="15" name="Picture 14">
              <a:extLst>
                <a:ext uri="{FF2B5EF4-FFF2-40B4-BE49-F238E27FC236}">
                  <a16:creationId xmlns:a16="http://schemas.microsoft.com/office/drawing/2014/main" id="{B195F61F-8129-483B-94B8-8DFFD1456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3104" y="3258463"/>
              <a:ext cx="572118" cy="341074"/>
            </a:xfrm>
            <a:prstGeom prst="rect">
              <a:avLst/>
            </a:prstGeom>
          </p:spPr>
        </p:pic>
        <p:pic>
          <p:nvPicPr>
            <p:cNvPr id="16" name="Picture 15">
              <a:extLst>
                <a:ext uri="{FF2B5EF4-FFF2-40B4-BE49-F238E27FC236}">
                  <a16:creationId xmlns:a16="http://schemas.microsoft.com/office/drawing/2014/main" id="{4A00BB53-EE5E-4A4A-BFE7-5CFEE6FF3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042" y="2766679"/>
              <a:ext cx="419718" cy="250219"/>
            </a:xfrm>
            <a:prstGeom prst="rect">
              <a:avLst/>
            </a:prstGeom>
          </p:spPr>
        </p:pic>
      </p:grpSp>
      <p:pic>
        <p:nvPicPr>
          <p:cNvPr id="17" name="Picture 16">
            <a:extLst>
              <a:ext uri="{FF2B5EF4-FFF2-40B4-BE49-F238E27FC236}">
                <a16:creationId xmlns:a16="http://schemas.microsoft.com/office/drawing/2014/main" id="{5362C717-775A-45CB-B2AF-0E3E27DA5B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164" y="4646492"/>
            <a:ext cx="2808915" cy="1627819"/>
          </a:xfrm>
          <a:prstGeom prst="rect">
            <a:avLst/>
          </a:prstGeom>
        </p:spPr>
      </p:pic>
      <p:pic>
        <p:nvPicPr>
          <p:cNvPr id="18" name="Picture 17">
            <a:extLst>
              <a:ext uri="{FF2B5EF4-FFF2-40B4-BE49-F238E27FC236}">
                <a16:creationId xmlns:a16="http://schemas.microsoft.com/office/drawing/2014/main" id="{FCAA404F-A427-4E29-B066-B8E1C6F17E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840245">
            <a:off x="5568362" y="4936128"/>
            <a:ext cx="2155971" cy="636291"/>
          </a:xfrm>
          <a:prstGeom prst="rect">
            <a:avLst/>
          </a:prstGeom>
        </p:spPr>
      </p:pic>
      <p:pic>
        <p:nvPicPr>
          <p:cNvPr id="23" name="Picture 22">
            <a:extLst>
              <a:ext uri="{FF2B5EF4-FFF2-40B4-BE49-F238E27FC236}">
                <a16:creationId xmlns:a16="http://schemas.microsoft.com/office/drawing/2014/main" id="{5BFBAFF5-56D8-4B84-873D-5580F60ADF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4879722" y="5746601"/>
            <a:ext cx="1342239" cy="293454"/>
          </a:xfrm>
          <a:prstGeom prst="rect">
            <a:avLst/>
          </a:prstGeom>
        </p:spPr>
      </p:pic>
      <p:pic>
        <p:nvPicPr>
          <p:cNvPr id="24" name="Picture 23">
            <a:extLst>
              <a:ext uri="{FF2B5EF4-FFF2-40B4-BE49-F238E27FC236}">
                <a16:creationId xmlns:a16="http://schemas.microsoft.com/office/drawing/2014/main" id="{66727BD9-9EE5-4FAA-90AF-2037EFC4B2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3854305" flipH="1" flipV="1">
            <a:off x="6631915" y="4067817"/>
            <a:ext cx="1386885" cy="303215"/>
          </a:xfrm>
          <a:prstGeom prst="rect">
            <a:avLst/>
          </a:prstGeom>
        </p:spPr>
      </p:pic>
      <p:pic>
        <p:nvPicPr>
          <p:cNvPr id="25" name="Picture 24">
            <a:extLst>
              <a:ext uri="{FF2B5EF4-FFF2-40B4-BE49-F238E27FC236}">
                <a16:creationId xmlns:a16="http://schemas.microsoft.com/office/drawing/2014/main" id="{EB9C5ED0-4254-4017-9B1F-823D65DCD7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260928" flipV="1">
            <a:off x="4395164" y="3830407"/>
            <a:ext cx="969116" cy="211878"/>
          </a:xfrm>
          <a:prstGeom prst="rect">
            <a:avLst/>
          </a:prstGeom>
        </p:spPr>
      </p:pic>
      <p:pic>
        <p:nvPicPr>
          <p:cNvPr id="26" name="Picture 25">
            <a:extLst>
              <a:ext uri="{FF2B5EF4-FFF2-40B4-BE49-F238E27FC236}">
                <a16:creationId xmlns:a16="http://schemas.microsoft.com/office/drawing/2014/main" id="{4101A3DA-0F46-4E72-836C-C0FB9978B7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11383" flipV="1">
            <a:off x="2458639" y="3806133"/>
            <a:ext cx="1160878" cy="253803"/>
          </a:xfrm>
          <a:prstGeom prst="rect">
            <a:avLst/>
          </a:prstGeom>
        </p:spPr>
      </p:pic>
      <p:pic>
        <p:nvPicPr>
          <p:cNvPr id="27" name="Picture 26">
            <a:extLst>
              <a:ext uri="{FF2B5EF4-FFF2-40B4-BE49-F238E27FC236}">
                <a16:creationId xmlns:a16="http://schemas.microsoft.com/office/drawing/2014/main" id="{8BA567F7-BC2E-4FCC-AA40-49FA94F420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526173" flipH="1">
            <a:off x="1116108" y="3369336"/>
            <a:ext cx="915500" cy="200156"/>
          </a:xfrm>
          <a:prstGeom prst="rect">
            <a:avLst/>
          </a:prstGeom>
        </p:spPr>
      </p:pic>
      <p:sp>
        <p:nvSpPr>
          <p:cNvPr id="28" name="TextBox 27">
            <a:extLst>
              <a:ext uri="{FF2B5EF4-FFF2-40B4-BE49-F238E27FC236}">
                <a16:creationId xmlns:a16="http://schemas.microsoft.com/office/drawing/2014/main" id="{F7E22A2C-6396-4B97-B362-F485B9418873}"/>
              </a:ext>
            </a:extLst>
          </p:cNvPr>
          <p:cNvSpPr txBox="1"/>
          <p:nvPr/>
        </p:nvSpPr>
        <p:spPr>
          <a:xfrm>
            <a:off x="1234946" y="3118067"/>
            <a:ext cx="919934" cy="323165"/>
          </a:xfrm>
          <a:prstGeom prst="rect">
            <a:avLst/>
          </a:prstGeom>
          <a:noFill/>
        </p:spPr>
        <p:txBody>
          <a:bodyPr wrap="square" rtlCol="0">
            <a:spAutoFit/>
          </a:bodyPr>
          <a:lstStyle/>
          <a:p>
            <a:pPr algn="ctr"/>
            <a:r>
              <a:rPr lang="en-GB" sz="1500" b="1" dirty="0">
                <a:solidFill>
                  <a:srgbClr val="01407D"/>
                </a:solidFill>
              </a:rPr>
              <a:t>sunlight</a:t>
            </a:r>
          </a:p>
        </p:txBody>
      </p:sp>
      <p:sp>
        <p:nvSpPr>
          <p:cNvPr id="29" name="TextBox 28">
            <a:extLst>
              <a:ext uri="{FF2B5EF4-FFF2-40B4-BE49-F238E27FC236}">
                <a16:creationId xmlns:a16="http://schemas.microsoft.com/office/drawing/2014/main" id="{4C2C8CC7-E996-44FE-A354-72CC06DF0B14}"/>
              </a:ext>
            </a:extLst>
          </p:cNvPr>
          <p:cNvSpPr txBox="1"/>
          <p:nvPr/>
        </p:nvSpPr>
        <p:spPr>
          <a:xfrm>
            <a:off x="1976282" y="3337974"/>
            <a:ext cx="1665925" cy="323165"/>
          </a:xfrm>
          <a:prstGeom prst="rect">
            <a:avLst/>
          </a:prstGeom>
          <a:noFill/>
        </p:spPr>
        <p:txBody>
          <a:bodyPr wrap="square" rtlCol="0">
            <a:spAutoFit/>
          </a:bodyPr>
          <a:lstStyle/>
          <a:p>
            <a:pPr algn="ctr"/>
            <a:r>
              <a:rPr lang="en-GB" sz="1500" b="1" dirty="0">
                <a:solidFill>
                  <a:srgbClr val="01407D"/>
                </a:solidFill>
              </a:rPr>
              <a:t>phytoplankton</a:t>
            </a:r>
          </a:p>
        </p:txBody>
      </p:sp>
      <p:sp>
        <p:nvSpPr>
          <p:cNvPr id="30" name="TextBox 29">
            <a:extLst>
              <a:ext uri="{FF2B5EF4-FFF2-40B4-BE49-F238E27FC236}">
                <a16:creationId xmlns:a16="http://schemas.microsoft.com/office/drawing/2014/main" id="{9289ED8A-2D53-4305-83A4-FF828ABBC475}"/>
              </a:ext>
            </a:extLst>
          </p:cNvPr>
          <p:cNvSpPr txBox="1"/>
          <p:nvPr/>
        </p:nvSpPr>
        <p:spPr>
          <a:xfrm>
            <a:off x="3365254" y="4084965"/>
            <a:ext cx="1206746" cy="323165"/>
          </a:xfrm>
          <a:prstGeom prst="rect">
            <a:avLst/>
          </a:prstGeom>
          <a:noFill/>
        </p:spPr>
        <p:txBody>
          <a:bodyPr wrap="square" rtlCol="0">
            <a:spAutoFit/>
          </a:bodyPr>
          <a:lstStyle/>
          <a:p>
            <a:pPr algn="ctr"/>
            <a:r>
              <a:rPr lang="en-GB" sz="1500" b="1" dirty="0">
                <a:solidFill>
                  <a:srgbClr val="01407D"/>
                </a:solidFill>
              </a:rPr>
              <a:t>krill</a:t>
            </a:r>
          </a:p>
        </p:txBody>
      </p:sp>
      <p:sp>
        <p:nvSpPr>
          <p:cNvPr id="31" name="TextBox 30">
            <a:extLst>
              <a:ext uri="{FF2B5EF4-FFF2-40B4-BE49-F238E27FC236}">
                <a16:creationId xmlns:a16="http://schemas.microsoft.com/office/drawing/2014/main" id="{9FBED06F-87E3-4C83-B24F-975A6B16488C}"/>
              </a:ext>
            </a:extLst>
          </p:cNvPr>
          <p:cNvSpPr txBox="1"/>
          <p:nvPr/>
        </p:nvSpPr>
        <p:spPr>
          <a:xfrm>
            <a:off x="5429620" y="3958889"/>
            <a:ext cx="1206746" cy="553998"/>
          </a:xfrm>
          <a:prstGeom prst="rect">
            <a:avLst/>
          </a:prstGeom>
          <a:noFill/>
        </p:spPr>
        <p:txBody>
          <a:bodyPr wrap="square" rtlCol="0">
            <a:spAutoFit/>
          </a:bodyPr>
          <a:lstStyle/>
          <a:p>
            <a:pPr algn="ctr"/>
            <a:r>
              <a:rPr lang="en-GB" sz="1500" b="1" dirty="0">
                <a:solidFill>
                  <a:srgbClr val="01407D"/>
                </a:solidFill>
              </a:rPr>
              <a:t>small </a:t>
            </a:r>
          </a:p>
          <a:p>
            <a:pPr algn="ctr"/>
            <a:r>
              <a:rPr lang="en-GB" sz="1500" b="1" dirty="0">
                <a:solidFill>
                  <a:srgbClr val="01407D"/>
                </a:solidFill>
              </a:rPr>
              <a:t>fish</a:t>
            </a:r>
          </a:p>
        </p:txBody>
      </p:sp>
      <p:sp>
        <p:nvSpPr>
          <p:cNvPr id="32" name="TextBox 31">
            <a:extLst>
              <a:ext uri="{FF2B5EF4-FFF2-40B4-BE49-F238E27FC236}">
                <a16:creationId xmlns:a16="http://schemas.microsoft.com/office/drawing/2014/main" id="{70097F07-B4AC-475C-913F-8EA79801BFC9}"/>
              </a:ext>
            </a:extLst>
          </p:cNvPr>
          <p:cNvSpPr txBox="1"/>
          <p:nvPr/>
        </p:nvSpPr>
        <p:spPr>
          <a:xfrm>
            <a:off x="5392637" y="4806578"/>
            <a:ext cx="1206746" cy="323165"/>
          </a:xfrm>
          <a:prstGeom prst="rect">
            <a:avLst/>
          </a:prstGeom>
          <a:noFill/>
        </p:spPr>
        <p:txBody>
          <a:bodyPr wrap="square" rtlCol="0">
            <a:spAutoFit/>
          </a:bodyPr>
          <a:lstStyle/>
          <a:p>
            <a:pPr algn="ctr"/>
            <a:r>
              <a:rPr lang="en-GB" sz="1500" b="1" dirty="0">
                <a:solidFill>
                  <a:srgbClr val="01407D"/>
                </a:solidFill>
              </a:rPr>
              <a:t>tuna</a:t>
            </a:r>
          </a:p>
        </p:txBody>
      </p:sp>
      <p:sp>
        <p:nvSpPr>
          <p:cNvPr id="33" name="TextBox 32">
            <a:extLst>
              <a:ext uri="{FF2B5EF4-FFF2-40B4-BE49-F238E27FC236}">
                <a16:creationId xmlns:a16="http://schemas.microsoft.com/office/drawing/2014/main" id="{66679E30-59CB-4D99-91AF-55A64127EE94}"/>
              </a:ext>
            </a:extLst>
          </p:cNvPr>
          <p:cNvSpPr txBox="1"/>
          <p:nvPr/>
        </p:nvSpPr>
        <p:spPr>
          <a:xfrm>
            <a:off x="2417705" y="4830951"/>
            <a:ext cx="1355607" cy="323165"/>
          </a:xfrm>
          <a:prstGeom prst="rect">
            <a:avLst/>
          </a:prstGeom>
          <a:noFill/>
        </p:spPr>
        <p:txBody>
          <a:bodyPr wrap="square" rtlCol="0">
            <a:spAutoFit/>
          </a:bodyPr>
          <a:lstStyle/>
          <a:p>
            <a:pPr algn="ctr"/>
            <a:r>
              <a:rPr lang="en-GB" sz="1500" b="1" dirty="0">
                <a:solidFill>
                  <a:srgbClr val="01407D"/>
                </a:solidFill>
              </a:rPr>
              <a:t>shark</a:t>
            </a:r>
          </a:p>
        </p:txBody>
      </p:sp>
      <p:sp>
        <p:nvSpPr>
          <p:cNvPr id="34" name="TextBox 33">
            <a:extLst>
              <a:ext uri="{FF2B5EF4-FFF2-40B4-BE49-F238E27FC236}">
                <a16:creationId xmlns:a16="http://schemas.microsoft.com/office/drawing/2014/main" id="{5E433092-3FDC-43F6-8FF2-00FEAB19F101}"/>
              </a:ext>
            </a:extLst>
          </p:cNvPr>
          <p:cNvSpPr txBox="1"/>
          <p:nvPr/>
        </p:nvSpPr>
        <p:spPr>
          <a:xfrm>
            <a:off x="5197742" y="1633943"/>
            <a:ext cx="2076213" cy="1169551"/>
          </a:xfrm>
          <a:prstGeom prst="rect">
            <a:avLst/>
          </a:prstGeom>
          <a:noFill/>
        </p:spPr>
        <p:txBody>
          <a:bodyPr wrap="square">
            <a:spAutoFit/>
          </a:bodyPr>
          <a:lstStyle/>
          <a:p>
            <a:pPr algn="ctr"/>
            <a:r>
              <a:rPr lang="en-GB" sz="1400" dirty="0"/>
              <a:t>What do you think would happen if all the tuna were removed from this food chain through overfishing?</a:t>
            </a:r>
          </a:p>
        </p:txBody>
      </p:sp>
      <p:pic>
        <p:nvPicPr>
          <p:cNvPr id="35" name="Picture 34">
            <a:extLst>
              <a:ext uri="{FF2B5EF4-FFF2-40B4-BE49-F238E27FC236}">
                <a16:creationId xmlns:a16="http://schemas.microsoft.com/office/drawing/2014/main" id="{70B899BE-535F-4453-B894-DA7DA37CE8C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3035" r="36459" b="8647"/>
          <a:stretch/>
        </p:blipFill>
        <p:spPr>
          <a:xfrm>
            <a:off x="7386789" y="1004428"/>
            <a:ext cx="1089596" cy="1943798"/>
          </a:xfrm>
          <a:prstGeom prst="rect">
            <a:avLst/>
          </a:prstGeom>
        </p:spPr>
      </p:pic>
      <p:sp>
        <p:nvSpPr>
          <p:cNvPr id="37" name="TextBox 36">
            <a:extLst>
              <a:ext uri="{FF2B5EF4-FFF2-40B4-BE49-F238E27FC236}">
                <a16:creationId xmlns:a16="http://schemas.microsoft.com/office/drawing/2014/main" id="{A4980114-CE25-4AE8-AD57-6D43978441D3}"/>
              </a:ext>
            </a:extLst>
          </p:cNvPr>
          <p:cNvSpPr txBox="1"/>
          <p:nvPr/>
        </p:nvSpPr>
        <p:spPr>
          <a:xfrm>
            <a:off x="4781562" y="1221521"/>
            <a:ext cx="374307" cy="707886"/>
          </a:xfrm>
          <a:prstGeom prst="rect">
            <a:avLst/>
          </a:prstGeom>
          <a:noFill/>
        </p:spPr>
        <p:txBody>
          <a:bodyPr wrap="square">
            <a:spAutoFit/>
          </a:bodyPr>
          <a:lstStyle/>
          <a:p>
            <a:pPr algn="ctr"/>
            <a:r>
              <a:rPr lang="en-GB" sz="4000" b="1" dirty="0">
                <a:solidFill>
                  <a:schemeClr val="bg1"/>
                </a:solidFill>
              </a:rPr>
              <a:t>?</a:t>
            </a:r>
          </a:p>
        </p:txBody>
      </p:sp>
      <p:pic>
        <p:nvPicPr>
          <p:cNvPr id="39" name="Picture 38">
            <a:extLst>
              <a:ext uri="{FF2B5EF4-FFF2-40B4-BE49-F238E27FC236}">
                <a16:creationId xmlns:a16="http://schemas.microsoft.com/office/drawing/2014/main" id="{F4246DDE-03F3-4A78-865A-F3B6A778C18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443086" y="3607095"/>
            <a:ext cx="508816" cy="148327"/>
          </a:xfrm>
          <a:prstGeom prst="rect">
            <a:avLst/>
          </a:prstGeom>
        </p:spPr>
      </p:pic>
      <p:pic>
        <p:nvPicPr>
          <p:cNvPr id="40" name="Picture 39">
            <a:extLst>
              <a:ext uri="{FF2B5EF4-FFF2-40B4-BE49-F238E27FC236}">
                <a16:creationId xmlns:a16="http://schemas.microsoft.com/office/drawing/2014/main" id="{1A5459E4-10EA-4DD2-8342-5345E7AB65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440690" y="3790396"/>
            <a:ext cx="614345" cy="179090"/>
          </a:xfrm>
          <a:prstGeom prst="rect">
            <a:avLst/>
          </a:prstGeom>
        </p:spPr>
      </p:pic>
      <p:pic>
        <p:nvPicPr>
          <p:cNvPr id="41" name="Picture 40">
            <a:extLst>
              <a:ext uri="{FF2B5EF4-FFF2-40B4-BE49-F238E27FC236}">
                <a16:creationId xmlns:a16="http://schemas.microsoft.com/office/drawing/2014/main" id="{D1BF294A-7CB7-4451-9C95-47EBB816CE1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007583" y="3517030"/>
            <a:ext cx="622752" cy="181541"/>
          </a:xfrm>
          <a:prstGeom prst="rect">
            <a:avLst/>
          </a:prstGeom>
        </p:spPr>
      </p:pic>
      <p:pic>
        <p:nvPicPr>
          <p:cNvPr id="42" name="Picture 41">
            <a:extLst>
              <a:ext uri="{FF2B5EF4-FFF2-40B4-BE49-F238E27FC236}">
                <a16:creationId xmlns:a16="http://schemas.microsoft.com/office/drawing/2014/main" id="{3FCAE5A3-CA15-4DA7-B27D-71EE88DAA70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147651" y="3775435"/>
            <a:ext cx="622753" cy="181541"/>
          </a:xfrm>
          <a:prstGeom prst="rect">
            <a:avLst/>
          </a:prstGeom>
        </p:spPr>
      </p:pic>
    </p:spTree>
    <p:extLst>
      <p:ext uri="{BB962C8B-B14F-4D97-AF65-F5344CB8AC3E}">
        <p14:creationId xmlns:p14="http://schemas.microsoft.com/office/powerpoint/2010/main" val="144973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fade">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p:cTn id="76" dur="1000" fill="hold"/>
                                        <p:tgtEl>
                                          <p:spTgt spid="38"/>
                                        </p:tgtEl>
                                        <p:attrNameLst>
                                          <p:attrName>ppt_w</p:attrName>
                                        </p:attrNameLst>
                                      </p:cBhvr>
                                      <p:tavLst>
                                        <p:tav tm="0">
                                          <p:val>
                                            <p:fltVal val="0"/>
                                          </p:val>
                                        </p:tav>
                                        <p:tav tm="100000">
                                          <p:val>
                                            <p:strVal val="#ppt_w"/>
                                          </p:val>
                                        </p:tav>
                                      </p:tavLst>
                                    </p:anim>
                                    <p:anim calcmode="lin" valueType="num">
                                      <p:cBhvr>
                                        <p:cTn id="77" dur="1000" fill="hold"/>
                                        <p:tgtEl>
                                          <p:spTgt spid="38"/>
                                        </p:tgtEl>
                                        <p:attrNameLst>
                                          <p:attrName>ppt_h</p:attrName>
                                        </p:attrNameLst>
                                      </p:cBhvr>
                                      <p:tavLst>
                                        <p:tav tm="0">
                                          <p:val>
                                            <p:fltVal val="0"/>
                                          </p:val>
                                        </p:tav>
                                        <p:tav tm="100000">
                                          <p:val>
                                            <p:strVal val="#ppt_h"/>
                                          </p:val>
                                        </p:tav>
                                      </p:tavLst>
                                    </p:anim>
                                    <p:anim calcmode="lin" valueType="num">
                                      <p:cBhvr>
                                        <p:cTn id="78" dur="1000" fill="hold"/>
                                        <p:tgtEl>
                                          <p:spTgt spid="38"/>
                                        </p:tgtEl>
                                        <p:attrNameLst>
                                          <p:attrName>style.rotation</p:attrName>
                                        </p:attrNameLst>
                                      </p:cBhvr>
                                      <p:tavLst>
                                        <p:tav tm="0">
                                          <p:val>
                                            <p:fltVal val="90"/>
                                          </p:val>
                                        </p:tav>
                                        <p:tav tm="100000">
                                          <p:val>
                                            <p:fltVal val="0"/>
                                          </p:val>
                                        </p:tav>
                                      </p:tavLst>
                                    </p:anim>
                                    <p:animEffect transition="in" filter="fade">
                                      <p:cBhvr>
                                        <p:cTn id="79" dur="1000"/>
                                        <p:tgtEl>
                                          <p:spTgt spid="38"/>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 calcmode="lin" valueType="num">
                                      <p:cBhvr>
                                        <p:cTn id="82" dur="1000" fill="hold"/>
                                        <p:tgtEl>
                                          <p:spTgt spid="37"/>
                                        </p:tgtEl>
                                        <p:attrNameLst>
                                          <p:attrName>ppt_w</p:attrName>
                                        </p:attrNameLst>
                                      </p:cBhvr>
                                      <p:tavLst>
                                        <p:tav tm="0">
                                          <p:val>
                                            <p:fltVal val="0"/>
                                          </p:val>
                                        </p:tav>
                                        <p:tav tm="100000">
                                          <p:val>
                                            <p:strVal val="#ppt_w"/>
                                          </p:val>
                                        </p:tav>
                                      </p:tavLst>
                                    </p:anim>
                                    <p:anim calcmode="lin" valueType="num">
                                      <p:cBhvr>
                                        <p:cTn id="83" dur="1000" fill="hold"/>
                                        <p:tgtEl>
                                          <p:spTgt spid="37"/>
                                        </p:tgtEl>
                                        <p:attrNameLst>
                                          <p:attrName>ppt_h</p:attrName>
                                        </p:attrNameLst>
                                      </p:cBhvr>
                                      <p:tavLst>
                                        <p:tav tm="0">
                                          <p:val>
                                            <p:fltVal val="0"/>
                                          </p:val>
                                        </p:tav>
                                        <p:tav tm="100000">
                                          <p:val>
                                            <p:strVal val="#ppt_h"/>
                                          </p:val>
                                        </p:tav>
                                      </p:tavLst>
                                    </p:anim>
                                    <p:anim calcmode="lin" valueType="num">
                                      <p:cBhvr>
                                        <p:cTn id="84" dur="1000" fill="hold"/>
                                        <p:tgtEl>
                                          <p:spTgt spid="37"/>
                                        </p:tgtEl>
                                        <p:attrNameLst>
                                          <p:attrName>style.rotation</p:attrName>
                                        </p:attrNameLst>
                                      </p:cBhvr>
                                      <p:tavLst>
                                        <p:tav tm="0">
                                          <p:val>
                                            <p:fltVal val="90"/>
                                          </p:val>
                                        </p:tav>
                                        <p:tav tm="100000">
                                          <p:val>
                                            <p:fltVal val="0"/>
                                          </p:val>
                                        </p:tav>
                                      </p:tavLst>
                                    </p:anim>
                                    <p:animEffect transition="in" filter="fade">
                                      <p:cBhvr>
                                        <p:cTn id="85" dur="1000"/>
                                        <p:tgtEl>
                                          <p:spTgt spid="37"/>
                                        </p:tgtEl>
                                      </p:cBhvr>
                                    </p:animEffect>
                                  </p:childTnLst>
                                </p:cTn>
                              </p:par>
                            </p:childTnLst>
                          </p:cTn>
                        </p:par>
                        <p:par>
                          <p:cTn id="86" fill="hold">
                            <p:stCondLst>
                              <p:cond delay="1000"/>
                            </p:stCondLst>
                            <p:childTnLst>
                              <p:par>
                                <p:cTn id="87" presetID="22" presetClass="entr" presetSubtype="8"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wipe(left)">
                                      <p:cBhvr>
                                        <p:cTn id="89" dur="500"/>
                                        <p:tgtEl>
                                          <p:spTgt spid="3"/>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500"/>
                                        <p:tgtEl>
                                          <p:spTgt spid="34"/>
                                        </p:tgtEl>
                                      </p:cBhvr>
                                    </p:animEffect>
                                  </p:childTnLst>
                                </p:cTn>
                              </p:par>
                            </p:childTnLst>
                          </p:cTn>
                        </p:par>
                        <p:par>
                          <p:cTn id="94" fill="hold">
                            <p:stCondLst>
                              <p:cond delay="2000"/>
                            </p:stCondLst>
                            <p:childTnLst>
                              <p:par>
                                <p:cTn id="95" presetID="22" presetClass="entr" presetSubtype="8" fill="hold"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8" grpId="0" animBg="1"/>
      <p:bldP spid="28" grpId="0"/>
      <p:bldP spid="29" grpId="0"/>
      <p:bldP spid="30" grpId="0"/>
      <p:bldP spid="31" grpId="0"/>
      <p:bldP spid="32" grpId="0"/>
      <p:bldP spid="33" grpId="0"/>
      <p:bldP spid="3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DE0E2-D890-4D04-B499-C808DD9B43C7}"/>
              </a:ext>
            </a:extLst>
          </p:cNvPr>
          <p:cNvSpPr/>
          <p:nvPr/>
        </p:nvSpPr>
        <p:spPr>
          <a:xfrm>
            <a:off x="4879722" y="1524864"/>
            <a:ext cx="3510357" cy="142336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9498D08-4B17-4738-A3A8-6DEF56FF5A84}"/>
              </a:ext>
            </a:extLst>
          </p:cNvPr>
          <p:cNvSpPr/>
          <p:nvPr/>
        </p:nvSpPr>
        <p:spPr>
          <a:xfrm>
            <a:off x="4725817" y="1339571"/>
            <a:ext cx="474517" cy="474517"/>
          </a:xfrm>
          <a:prstGeom prst="ellipse">
            <a:avLst/>
          </a:prstGeom>
          <a:solidFill>
            <a:srgbClr val="18A0D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How Does Overfishing Affect Ecosystems?</a:t>
            </a:r>
          </a:p>
        </p:txBody>
      </p:sp>
      <p:sp>
        <p:nvSpPr>
          <p:cNvPr id="5" name="Rectangle 4"/>
          <p:cNvSpPr/>
          <p:nvPr/>
        </p:nvSpPr>
        <p:spPr>
          <a:xfrm>
            <a:off x="790388" y="1971352"/>
            <a:ext cx="3572051" cy="861774"/>
          </a:xfrm>
          <a:prstGeom prst="rect">
            <a:avLst/>
          </a:prstGeom>
        </p:spPr>
        <p:txBody>
          <a:bodyPr wrap="square" lIns="0" tIns="0" rIns="0" bIns="0">
            <a:spAutoFit/>
          </a:bodyPr>
          <a:lstStyle/>
          <a:p>
            <a:pPr>
              <a:spcAft>
                <a:spcPts val="600"/>
              </a:spcAft>
            </a:pPr>
            <a:r>
              <a:rPr lang="en-GB" sz="1400" dirty="0"/>
              <a:t>If all the tuna were removed from this food chain through overfishing, the shark would not survive as it would have nothing large enough to eat.</a:t>
            </a:r>
          </a:p>
        </p:txBody>
      </p:sp>
      <p:pic>
        <p:nvPicPr>
          <p:cNvPr id="11" name="Picture 10">
            <a:extLst>
              <a:ext uri="{FF2B5EF4-FFF2-40B4-BE49-F238E27FC236}">
                <a16:creationId xmlns:a16="http://schemas.microsoft.com/office/drawing/2014/main" id="{15D6CB15-29D0-4F6E-8041-128C772D37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49" b="26581"/>
          <a:stretch/>
        </p:blipFill>
        <p:spPr>
          <a:xfrm>
            <a:off x="755650" y="3146361"/>
            <a:ext cx="7632699" cy="3139615"/>
          </a:xfrm>
          <a:prstGeom prst="roundRect">
            <a:avLst>
              <a:gd name="adj" fmla="val 2926"/>
            </a:avLst>
          </a:prstGeom>
        </p:spPr>
      </p:pic>
      <p:pic>
        <p:nvPicPr>
          <p:cNvPr id="12" name="Picture 11">
            <a:extLst>
              <a:ext uri="{FF2B5EF4-FFF2-40B4-BE49-F238E27FC236}">
                <a16:creationId xmlns:a16="http://schemas.microsoft.com/office/drawing/2014/main" id="{0F1940D6-A318-43BC-87A4-7D4B4DB30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8343">
            <a:off x="1065200" y="3602568"/>
            <a:ext cx="1596676" cy="1741920"/>
          </a:xfrm>
          <a:prstGeom prst="rect">
            <a:avLst/>
          </a:prstGeom>
        </p:spPr>
      </p:pic>
      <p:grpSp>
        <p:nvGrpSpPr>
          <p:cNvPr id="13" name="Group 12">
            <a:extLst>
              <a:ext uri="{FF2B5EF4-FFF2-40B4-BE49-F238E27FC236}">
                <a16:creationId xmlns:a16="http://schemas.microsoft.com/office/drawing/2014/main" id="{A11BB994-9C58-4604-88A6-45004ADCF9E7}"/>
              </a:ext>
            </a:extLst>
          </p:cNvPr>
          <p:cNvGrpSpPr/>
          <p:nvPr/>
        </p:nvGrpSpPr>
        <p:grpSpPr>
          <a:xfrm>
            <a:off x="3799638" y="3216249"/>
            <a:ext cx="705777" cy="832858"/>
            <a:chOff x="3212983" y="2766679"/>
            <a:chExt cx="705777" cy="832858"/>
          </a:xfrm>
        </p:grpSpPr>
        <p:pic>
          <p:nvPicPr>
            <p:cNvPr id="14" name="Picture 13">
              <a:extLst>
                <a:ext uri="{FF2B5EF4-FFF2-40B4-BE49-F238E27FC236}">
                  <a16:creationId xmlns:a16="http://schemas.microsoft.com/office/drawing/2014/main" id="{70EE915E-B3BB-4A81-AB5F-49CCC344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2983" y="2965820"/>
              <a:ext cx="572118" cy="341074"/>
            </a:xfrm>
            <a:prstGeom prst="rect">
              <a:avLst/>
            </a:prstGeom>
          </p:spPr>
        </p:pic>
        <p:pic>
          <p:nvPicPr>
            <p:cNvPr id="15" name="Picture 14">
              <a:extLst>
                <a:ext uri="{FF2B5EF4-FFF2-40B4-BE49-F238E27FC236}">
                  <a16:creationId xmlns:a16="http://schemas.microsoft.com/office/drawing/2014/main" id="{B195F61F-8129-483B-94B8-8DFFD1456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104" y="3258463"/>
              <a:ext cx="572118" cy="341074"/>
            </a:xfrm>
            <a:prstGeom prst="rect">
              <a:avLst/>
            </a:prstGeom>
          </p:spPr>
        </p:pic>
        <p:pic>
          <p:nvPicPr>
            <p:cNvPr id="16" name="Picture 15">
              <a:extLst>
                <a:ext uri="{FF2B5EF4-FFF2-40B4-BE49-F238E27FC236}">
                  <a16:creationId xmlns:a16="http://schemas.microsoft.com/office/drawing/2014/main" id="{4A00BB53-EE5E-4A4A-BFE7-5CFEE6FF3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9042" y="2766679"/>
              <a:ext cx="419718" cy="250219"/>
            </a:xfrm>
            <a:prstGeom prst="rect">
              <a:avLst/>
            </a:prstGeom>
          </p:spPr>
        </p:pic>
      </p:grpSp>
      <p:pic>
        <p:nvPicPr>
          <p:cNvPr id="17" name="Picture 16">
            <a:extLst>
              <a:ext uri="{FF2B5EF4-FFF2-40B4-BE49-F238E27FC236}">
                <a16:creationId xmlns:a16="http://schemas.microsoft.com/office/drawing/2014/main" id="{5362C717-775A-45CB-B2AF-0E3E27DA5B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2164" y="4646492"/>
            <a:ext cx="2808915" cy="1627819"/>
          </a:xfrm>
          <a:prstGeom prst="rect">
            <a:avLst/>
          </a:prstGeom>
        </p:spPr>
      </p:pic>
      <p:pic>
        <p:nvPicPr>
          <p:cNvPr id="18" name="Picture 17">
            <a:extLst>
              <a:ext uri="{FF2B5EF4-FFF2-40B4-BE49-F238E27FC236}">
                <a16:creationId xmlns:a16="http://schemas.microsoft.com/office/drawing/2014/main" id="{FCAA404F-A427-4E29-B066-B8E1C6F17E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0245">
            <a:off x="5568362" y="4936128"/>
            <a:ext cx="2155971" cy="636291"/>
          </a:xfrm>
          <a:prstGeom prst="rect">
            <a:avLst/>
          </a:prstGeom>
        </p:spPr>
      </p:pic>
      <p:pic>
        <p:nvPicPr>
          <p:cNvPr id="20" name="Picture 19">
            <a:extLst>
              <a:ext uri="{FF2B5EF4-FFF2-40B4-BE49-F238E27FC236}">
                <a16:creationId xmlns:a16="http://schemas.microsoft.com/office/drawing/2014/main" id="{98955130-6549-4888-B341-02F82CC1CE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43086" y="3607095"/>
            <a:ext cx="508816" cy="148327"/>
          </a:xfrm>
          <a:prstGeom prst="rect">
            <a:avLst/>
          </a:prstGeom>
        </p:spPr>
      </p:pic>
      <p:pic>
        <p:nvPicPr>
          <p:cNvPr id="22" name="Picture 21">
            <a:extLst>
              <a:ext uri="{FF2B5EF4-FFF2-40B4-BE49-F238E27FC236}">
                <a16:creationId xmlns:a16="http://schemas.microsoft.com/office/drawing/2014/main" id="{77172A1C-CFAB-49CC-829A-D45B81343B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40690" y="3790396"/>
            <a:ext cx="614345" cy="179090"/>
          </a:xfrm>
          <a:prstGeom prst="rect">
            <a:avLst/>
          </a:prstGeom>
        </p:spPr>
      </p:pic>
      <p:pic>
        <p:nvPicPr>
          <p:cNvPr id="23" name="Picture 22">
            <a:extLst>
              <a:ext uri="{FF2B5EF4-FFF2-40B4-BE49-F238E27FC236}">
                <a16:creationId xmlns:a16="http://schemas.microsoft.com/office/drawing/2014/main" id="{5BFBAFF5-56D8-4B84-873D-5580F60AD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4879722" y="5746601"/>
            <a:ext cx="1342239" cy="293454"/>
          </a:xfrm>
          <a:prstGeom prst="rect">
            <a:avLst/>
          </a:prstGeom>
        </p:spPr>
      </p:pic>
      <p:pic>
        <p:nvPicPr>
          <p:cNvPr id="24" name="Picture 23">
            <a:extLst>
              <a:ext uri="{FF2B5EF4-FFF2-40B4-BE49-F238E27FC236}">
                <a16:creationId xmlns:a16="http://schemas.microsoft.com/office/drawing/2014/main" id="{66727BD9-9EE5-4FAA-90AF-2037EFC4B2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854305" flipH="1" flipV="1">
            <a:off x="6631915" y="4067817"/>
            <a:ext cx="1386885" cy="303215"/>
          </a:xfrm>
          <a:prstGeom prst="rect">
            <a:avLst/>
          </a:prstGeom>
        </p:spPr>
      </p:pic>
      <p:pic>
        <p:nvPicPr>
          <p:cNvPr id="25" name="Picture 24">
            <a:extLst>
              <a:ext uri="{FF2B5EF4-FFF2-40B4-BE49-F238E27FC236}">
                <a16:creationId xmlns:a16="http://schemas.microsoft.com/office/drawing/2014/main" id="{EB9C5ED0-4254-4017-9B1F-823D65DCD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260928" flipV="1">
            <a:off x="4395164" y="3830407"/>
            <a:ext cx="969116" cy="211878"/>
          </a:xfrm>
          <a:prstGeom prst="rect">
            <a:avLst/>
          </a:prstGeom>
        </p:spPr>
      </p:pic>
      <p:pic>
        <p:nvPicPr>
          <p:cNvPr id="26" name="Picture 25">
            <a:extLst>
              <a:ext uri="{FF2B5EF4-FFF2-40B4-BE49-F238E27FC236}">
                <a16:creationId xmlns:a16="http://schemas.microsoft.com/office/drawing/2014/main" id="{4101A3DA-0F46-4E72-836C-C0FB9978B7C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11383" flipV="1">
            <a:off x="2458639" y="3806133"/>
            <a:ext cx="1160878" cy="253803"/>
          </a:xfrm>
          <a:prstGeom prst="rect">
            <a:avLst/>
          </a:prstGeom>
        </p:spPr>
      </p:pic>
      <p:pic>
        <p:nvPicPr>
          <p:cNvPr id="27" name="Picture 26">
            <a:extLst>
              <a:ext uri="{FF2B5EF4-FFF2-40B4-BE49-F238E27FC236}">
                <a16:creationId xmlns:a16="http://schemas.microsoft.com/office/drawing/2014/main" id="{8BA567F7-BC2E-4FCC-AA40-49FA94F4206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526173" flipH="1">
            <a:off x="1116108" y="3369336"/>
            <a:ext cx="915500" cy="200156"/>
          </a:xfrm>
          <a:prstGeom prst="rect">
            <a:avLst/>
          </a:prstGeom>
        </p:spPr>
      </p:pic>
      <p:sp>
        <p:nvSpPr>
          <p:cNvPr id="28" name="TextBox 27">
            <a:extLst>
              <a:ext uri="{FF2B5EF4-FFF2-40B4-BE49-F238E27FC236}">
                <a16:creationId xmlns:a16="http://schemas.microsoft.com/office/drawing/2014/main" id="{F7E22A2C-6396-4B97-B362-F485B9418873}"/>
              </a:ext>
            </a:extLst>
          </p:cNvPr>
          <p:cNvSpPr txBox="1"/>
          <p:nvPr/>
        </p:nvSpPr>
        <p:spPr>
          <a:xfrm>
            <a:off x="1234946" y="3118067"/>
            <a:ext cx="919934" cy="323165"/>
          </a:xfrm>
          <a:prstGeom prst="rect">
            <a:avLst/>
          </a:prstGeom>
          <a:noFill/>
        </p:spPr>
        <p:txBody>
          <a:bodyPr wrap="square" rtlCol="0">
            <a:spAutoFit/>
          </a:bodyPr>
          <a:lstStyle/>
          <a:p>
            <a:pPr algn="ctr"/>
            <a:r>
              <a:rPr lang="en-GB" sz="1500" b="1" dirty="0">
                <a:solidFill>
                  <a:srgbClr val="01407D"/>
                </a:solidFill>
              </a:rPr>
              <a:t>sunlight</a:t>
            </a:r>
          </a:p>
        </p:txBody>
      </p:sp>
      <p:sp>
        <p:nvSpPr>
          <p:cNvPr id="29" name="TextBox 28">
            <a:extLst>
              <a:ext uri="{FF2B5EF4-FFF2-40B4-BE49-F238E27FC236}">
                <a16:creationId xmlns:a16="http://schemas.microsoft.com/office/drawing/2014/main" id="{4C2C8CC7-E996-44FE-A354-72CC06DF0B14}"/>
              </a:ext>
            </a:extLst>
          </p:cNvPr>
          <p:cNvSpPr txBox="1"/>
          <p:nvPr/>
        </p:nvSpPr>
        <p:spPr>
          <a:xfrm>
            <a:off x="1976282" y="3337974"/>
            <a:ext cx="1665925" cy="323165"/>
          </a:xfrm>
          <a:prstGeom prst="rect">
            <a:avLst/>
          </a:prstGeom>
          <a:noFill/>
        </p:spPr>
        <p:txBody>
          <a:bodyPr wrap="square" rtlCol="0">
            <a:spAutoFit/>
          </a:bodyPr>
          <a:lstStyle/>
          <a:p>
            <a:pPr algn="ctr"/>
            <a:r>
              <a:rPr lang="en-GB" sz="1500" b="1" dirty="0">
                <a:solidFill>
                  <a:srgbClr val="01407D"/>
                </a:solidFill>
              </a:rPr>
              <a:t>phytoplankton</a:t>
            </a:r>
          </a:p>
        </p:txBody>
      </p:sp>
      <p:sp>
        <p:nvSpPr>
          <p:cNvPr id="30" name="TextBox 29">
            <a:extLst>
              <a:ext uri="{FF2B5EF4-FFF2-40B4-BE49-F238E27FC236}">
                <a16:creationId xmlns:a16="http://schemas.microsoft.com/office/drawing/2014/main" id="{9289ED8A-2D53-4305-83A4-FF828ABBC475}"/>
              </a:ext>
            </a:extLst>
          </p:cNvPr>
          <p:cNvSpPr txBox="1"/>
          <p:nvPr/>
        </p:nvSpPr>
        <p:spPr>
          <a:xfrm>
            <a:off x="3365254" y="4084965"/>
            <a:ext cx="1206746" cy="323165"/>
          </a:xfrm>
          <a:prstGeom prst="rect">
            <a:avLst/>
          </a:prstGeom>
          <a:noFill/>
        </p:spPr>
        <p:txBody>
          <a:bodyPr wrap="square" rtlCol="0">
            <a:spAutoFit/>
          </a:bodyPr>
          <a:lstStyle/>
          <a:p>
            <a:pPr algn="ctr"/>
            <a:r>
              <a:rPr lang="en-GB" sz="1500" b="1" dirty="0">
                <a:solidFill>
                  <a:srgbClr val="01407D"/>
                </a:solidFill>
              </a:rPr>
              <a:t>krill</a:t>
            </a:r>
          </a:p>
        </p:txBody>
      </p:sp>
      <p:sp>
        <p:nvSpPr>
          <p:cNvPr id="31" name="TextBox 30">
            <a:extLst>
              <a:ext uri="{FF2B5EF4-FFF2-40B4-BE49-F238E27FC236}">
                <a16:creationId xmlns:a16="http://schemas.microsoft.com/office/drawing/2014/main" id="{9FBED06F-87E3-4C83-B24F-975A6B16488C}"/>
              </a:ext>
            </a:extLst>
          </p:cNvPr>
          <p:cNvSpPr txBox="1"/>
          <p:nvPr/>
        </p:nvSpPr>
        <p:spPr>
          <a:xfrm>
            <a:off x="5429620" y="3958889"/>
            <a:ext cx="1206746" cy="553998"/>
          </a:xfrm>
          <a:prstGeom prst="rect">
            <a:avLst/>
          </a:prstGeom>
          <a:noFill/>
        </p:spPr>
        <p:txBody>
          <a:bodyPr wrap="square" rtlCol="0">
            <a:spAutoFit/>
          </a:bodyPr>
          <a:lstStyle/>
          <a:p>
            <a:pPr algn="ctr"/>
            <a:r>
              <a:rPr lang="en-GB" sz="1500" b="1" dirty="0">
                <a:solidFill>
                  <a:srgbClr val="01407D"/>
                </a:solidFill>
              </a:rPr>
              <a:t>small </a:t>
            </a:r>
          </a:p>
          <a:p>
            <a:pPr algn="ctr"/>
            <a:r>
              <a:rPr lang="en-GB" sz="1500" b="1" dirty="0">
                <a:solidFill>
                  <a:srgbClr val="01407D"/>
                </a:solidFill>
              </a:rPr>
              <a:t>fish</a:t>
            </a:r>
          </a:p>
        </p:txBody>
      </p:sp>
      <p:sp>
        <p:nvSpPr>
          <p:cNvPr id="32" name="TextBox 31">
            <a:extLst>
              <a:ext uri="{FF2B5EF4-FFF2-40B4-BE49-F238E27FC236}">
                <a16:creationId xmlns:a16="http://schemas.microsoft.com/office/drawing/2014/main" id="{70097F07-B4AC-475C-913F-8EA79801BFC9}"/>
              </a:ext>
            </a:extLst>
          </p:cNvPr>
          <p:cNvSpPr txBox="1"/>
          <p:nvPr/>
        </p:nvSpPr>
        <p:spPr>
          <a:xfrm>
            <a:off x="5392637" y="4806578"/>
            <a:ext cx="1206746" cy="323165"/>
          </a:xfrm>
          <a:prstGeom prst="rect">
            <a:avLst/>
          </a:prstGeom>
          <a:noFill/>
        </p:spPr>
        <p:txBody>
          <a:bodyPr wrap="square" rtlCol="0">
            <a:spAutoFit/>
          </a:bodyPr>
          <a:lstStyle/>
          <a:p>
            <a:pPr algn="ctr"/>
            <a:r>
              <a:rPr lang="en-GB" sz="1500" b="1" dirty="0">
                <a:solidFill>
                  <a:srgbClr val="01407D"/>
                </a:solidFill>
              </a:rPr>
              <a:t>tuna</a:t>
            </a:r>
          </a:p>
        </p:txBody>
      </p:sp>
      <p:sp>
        <p:nvSpPr>
          <p:cNvPr id="33" name="TextBox 32">
            <a:extLst>
              <a:ext uri="{FF2B5EF4-FFF2-40B4-BE49-F238E27FC236}">
                <a16:creationId xmlns:a16="http://schemas.microsoft.com/office/drawing/2014/main" id="{66679E30-59CB-4D99-91AF-55A64127EE94}"/>
              </a:ext>
            </a:extLst>
          </p:cNvPr>
          <p:cNvSpPr txBox="1"/>
          <p:nvPr/>
        </p:nvSpPr>
        <p:spPr>
          <a:xfrm>
            <a:off x="2417705" y="4830951"/>
            <a:ext cx="1355607" cy="323165"/>
          </a:xfrm>
          <a:prstGeom prst="rect">
            <a:avLst/>
          </a:prstGeom>
          <a:noFill/>
        </p:spPr>
        <p:txBody>
          <a:bodyPr wrap="square" rtlCol="0">
            <a:spAutoFit/>
          </a:bodyPr>
          <a:lstStyle/>
          <a:p>
            <a:pPr algn="ctr"/>
            <a:r>
              <a:rPr lang="en-GB" sz="1500" b="1" dirty="0">
                <a:solidFill>
                  <a:srgbClr val="01407D"/>
                </a:solidFill>
              </a:rPr>
              <a:t>shark</a:t>
            </a:r>
          </a:p>
        </p:txBody>
      </p:sp>
      <p:sp>
        <p:nvSpPr>
          <p:cNvPr id="34" name="TextBox 33">
            <a:extLst>
              <a:ext uri="{FF2B5EF4-FFF2-40B4-BE49-F238E27FC236}">
                <a16:creationId xmlns:a16="http://schemas.microsoft.com/office/drawing/2014/main" id="{5E433092-3FDC-43F6-8FF2-00FEAB19F101}"/>
              </a:ext>
            </a:extLst>
          </p:cNvPr>
          <p:cNvSpPr txBox="1"/>
          <p:nvPr/>
        </p:nvSpPr>
        <p:spPr>
          <a:xfrm>
            <a:off x="5197742" y="1633943"/>
            <a:ext cx="2076213" cy="1169551"/>
          </a:xfrm>
          <a:prstGeom prst="rect">
            <a:avLst/>
          </a:prstGeom>
          <a:noFill/>
        </p:spPr>
        <p:txBody>
          <a:bodyPr wrap="square">
            <a:spAutoFit/>
          </a:bodyPr>
          <a:lstStyle/>
          <a:p>
            <a:pPr algn="ctr"/>
            <a:r>
              <a:rPr lang="en-GB" sz="1400" dirty="0"/>
              <a:t>What do you think would happen if all the tuna were removed from this food chain through overfishing?</a:t>
            </a:r>
          </a:p>
        </p:txBody>
      </p:sp>
      <p:pic>
        <p:nvPicPr>
          <p:cNvPr id="35" name="Picture 34">
            <a:extLst>
              <a:ext uri="{FF2B5EF4-FFF2-40B4-BE49-F238E27FC236}">
                <a16:creationId xmlns:a16="http://schemas.microsoft.com/office/drawing/2014/main" id="{70B899BE-535F-4453-B894-DA7DA37CE8C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3035" r="36459" b="8647"/>
          <a:stretch/>
        </p:blipFill>
        <p:spPr>
          <a:xfrm>
            <a:off x="7386789" y="1004428"/>
            <a:ext cx="1089596" cy="1943798"/>
          </a:xfrm>
          <a:prstGeom prst="rect">
            <a:avLst/>
          </a:prstGeom>
        </p:spPr>
      </p:pic>
      <p:sp>
        <p:nvSpPr>
          <p:cNvPr id="37" name="TextBox 36">
            <a:extLst>
              <a:ext uri="{FF2B5EF4-FFF2-40B4-BE49-F238E27FC236}">
                <a16:creationId xmlns:a16="http://schemas.microsoft.com/office/drawing/2014/main" id="{A4980114-CE25-4AE8-AD57-6D43978441D3}"/>
              </a:ext>
            </a:extLst>
          </p:cNvPr>
          <p:cNvSpPr txBox="1"/>
          <p:nvPr/>
        </p:nvSpPr>
        <p:spPr>
          <a:xfrm>
            <a:off x="4781562" y="1221521"/>
            <a:ext cx="374307" cy="707886"/>
          </a:xfrm>
          <a:prstGeom prst="rect">
            <a:avLst/>
          </a:prstGeom>
          <a:noFill/>
        </p:spPr>
        <p:txBody>
          <a:bodyPr wrap="square">
            <a:spAutoFit/>
          </a:bodyPr>
          <a:lstStyle/>
          <a:p>
            <a:pPr algn="ctr"/>
            <a:r>
              <a:rPr lang="en-GB" sz="4000" b="1" dirty="0">
                <a:solidFill>
                  <a:schemeClr val="bg1"/>
                </a:solidFill>
              </a:rPr>
              <a:t>?</a:t>
            </a:r>
          </a:p>
        </p:txBody>
      </p:sp>
      <p:pic>
        <p:nvPicPr>
          <p:cNvPr id="39" name="Picture 38">
            <a:extLst>
              <a:ext uri="{FF2B5EF4-FFF2-40B4-BE49-F238E27FC236}">
                <a16:creationId xmlns:a16="http://schemas.microsoft.com/office/drawing/2014/main" id="{81B0E9C2-F0D8-42BF-AF9F-C4CA2068F74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007583" y="3517030"/>
            <a:ext cx="622752" cy="181541"/>
          </a:xfrm>
          <a:prstGeom prst="rect">
            <a:avLst/>
          </a:prstGeom>
        </p:spPr>
      </p:pic>
      <p:pic>
        <p:nvPicPr>
          <p:cNvPr id="47" name="Picture 46">
            <a:extLst>
              <a:ext uri="{FF2B5EF4-FFF2-40B4-BE49-F238E27FC236}">
                <a16:creationId xmlns:a16="http://schemas.microsoft.com/office/drawing/2014/main" id="{88FD1AB6-95AB-4EC2-9AC0-DDB9588CAC0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47651" y="3775435"/>
            <a:ext cx="622753" cy="181541"/>
          </a:xfrm>
          <a:prstGeom prst="rect">
            <a:avLst/>
          </a:prstGeom>
        </p:spPr>
      </p:pic>
      <p:sp>
        <p:nvSpPr>
          <p:cNvPr id="36" name="Rectangle 35">
            <a:extLst>
              <a:ext uri="{FF2B5EF4-FFF2-40B4-BE49-F238E27FC236}">
                <a16:creationId xmlns:a16="http://schemas.microsoft.com/office/drawing/2014/main" id="{38B66F94-1E97-4A62-A41E-39B0061D7799}"/>
              </a:ext>
            </a:extLst>
          </p:cNvPr>
          <p:cNvSpPr/>
          <p:nvPr/>
        </p:nvSpPr>
        <p:spPr>
          <a:xfrm>
            <a:off x="790387" y="2211611"/>
            <a:ext cx="3572051" cy="473976"/>
          </a:xfrm>
          <a:prstGeom prst="rect">
            <a:avLst/>
          </a:prstGeom>
        </p:spPr>
        <p:txBody>
          <a:bodyPr wrap="square" lIns="0" tIns="0" rIns="0" bIns="0">
            <a:spAutoFit/>
          </a:bodyPr>
          <a:lstStyle/>
          <a:p>
            <a:pPr>
              <a:spcAft>
                <a:spcPts val="600"/>
              </a:spcAft>
            </a:pPr>
            <a:r>
              <a:rPr lang="en-GB" sz="1400" dirty="0"/>
              <a:t>The small fish would have no predator so numbers would increase. </a:t>
            </a:r>
          </a:p>
        </p:txBody>
      </p:sp>
      <p:pic>
        <p:nvPicPr>
          <p:cNvPr id="40" name="Picture 39">
            <a:extLst>
              <a:ext uri="{FF2B5EF4-FFF2-40B4-BE49-F238E27FC236}">
                <a16:creationId xmlns:a16="http://schemas.microsoft.com/office/drawing/2014/main" id="{46311B9A-7411-4A96-83BE-A04826F5DB4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097473" y="4127520"/>
            <a:ext cx="560635" cy="163433"/>
          </a:xfrm>
          <a:prstGeom prst="rect">
            <a:avLst/>
          </a:prstGeom>
        </p:spPr>
      </p:pic>
      <p:pic>
        <p:nvPicPr>
          <p:cNvPr id="41" name="Picture 40">
            <a:extLst>
              <a:ext uri="{FF2B5EF4-FFF2-40B4-BE49-F238E27FC236}">
                <a16:creationId xmlns:a16="http://schemas.microsoft.com/office/drawing/2014/main" id="{827815EC-6A4F-4FD1-94D2-EB2F06B6A94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5231511" y="3999909"/>
            <a:ext cx="506744" cy="147723"/>
          </a:xfrm>
          <a:prstGeom prst="rect">
            <a:avLst/>
          </a:prstGeom>
        </p:spPr>
      </p:pic>
      <p:pic>
        <p:nvPicPr>
          <p:cNvPr id="42" name="Picture 41">
            <a:extLst>
              <a:ext uri="{FF2B5EF4-FFF2-40B4-BE49-F238E27FC236}">
                <a16:creationId xmlns:a16="http://schemas.microsoft.com/office/drawing/2014/main" id="{E2DC04CE-8893-496A-9270-5AF70F84D15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387687" y="4020448"/>
            <a:ext cx="623562" cy="181777"/>
          </a:xfrm>
          <a:prstGeom prst="rect">
            <a:avLst/>
          </a:prstGeom>
        </p:spPr>
      </p:pic>
      <p:pic>
        <p:nvPicPr>
          <p:cNvPr id="43" name="Picture 42">
            <a:extLst>
              <a:ext uri="{FF2B5EF4-FFF2-40B4-BE49-F238E27FC236}">
                <a16:creationId xmlns:a16="http://schemas.microsoft.com/office/drawing/2014/main" id="{D03C68C4-FC06-4591-9722-ED3ED34CE3F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6366029" y="4281286"/>
            <a:ext cx="560636" cy="163433"/>
          </a:xfrm>
          <a:prstGeom prst="rect">
            <a:avLst/>
          </a:prstGeom>
        </p:spPr>
      </p:pic>
      <p:pic>
        <p:nvPicPr>
          <p:cNvPr id="44" name="Picture 43">
            <a:extLst>
              <a:ext uri="{FF2B5EF4-FFF2-40B4-BE49-F238E27FC236}">
                <a16:creationId xmlns:a16="http://schemas.microsoft.com/office/drawing/2014/main" id="{11A4C967-B3CE-4C6B-B4C8-D904A92A1AD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213700" y="4350708"/>
            <a:ext cx="560635" cy="163433"/>
          </a:xfrm>
          <a:prstGeom prst="rect">
            <a:avLst/>
          </a:prstGeom>
        </p:spPr>
      </p:pic>
      <p:pic>
        <p:nvPicPr>
          <p:cNvPr id="45" name="Picture 44">
            <a:extLst>
              <a:ext uri="{FF2B5EF4-FFF2-40B4-BE49-F238E27FC236}">
                <a16:creationId xmlns:a16="http://schemas.microsoft.com/office/drawing/2014/main" id="{C6A82E39-045D-4812-ACA9-9B495F6E63F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5970840" y="4448646"/>
            <a:ext cx="560635" cy="163433"/>
          </a:xfrm>
          <a:prstGeom prst="rect">
            <a:avLst/>
          </a:prstGeom>
        </p:spPr>
      </p:pic>
    </p:spTree>
    <p:extLst>
      <p:ext uri="{BB962C8B-B14F-4D97-AF65-F5344CB8AC3E}">
        <p14:creationId xmlns:p14="http://schemas.microsoft.com/office/powerpoint/2010/main" val="15260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8"/>
                                        </p:tgtEl>
                                      </p:cBhvr>
                                    </p:animEffect>
                                    <p:anim calcmode="lin" valueType="num">
                                      <p:cBhvr>
                                        <p:cTn id="12" dur="1000"/>
                                        <p:tgtEl>
                                          <p:spTgt spid="18"/>
                                        </p:tgtEl>
                                        <p:attrNameLst>
                                          <p:attrName>ppt_x</p:attrName>
                                        </p:attrNameLst>
                                      </p:cBhvr>
                                      <p:tavLst>
                                        <p:tav tm="0">
                                          <p:val>
                                            <p:strVal val="ppt_x"/>
                                          </p:val>
                                        </p:tav>
                                        <p:tav tm="100000">
                                          <p:val>
                                            <p:strVal val="ppt_x"/>
                                          </p:val>
                                        </p:tav>
                                      </p:tavLst>
                                    </p:anim>
                                    <p:anim calcmode="lin" valueType="num">
                                      <p:cBhvr>
                                        <p:cTn id="13" dur="1000"/>
                                        <p:tgtEl>
                                          <p:spTgt spid="18"/>
                                        </p:tgtEl>
                                        <p:attrNameLst>
                                          <p:attrName>ppt_y</p:attrName>
                                        </p:attrNameLst>
                                      </p:cBhvr>
                                      <p:tavLst>
                                        <p:tav tm="0">
                                          <p:val>
                                            <p:strVal val="ppt_y"/>
                                          </p:val>
                                        </p:tav>
                                        <p:tav tm="100000">
                                          <p:val>
                                            <p:strVal val="ppt_y+.1"/>
                                          </p:val>
                                        </p:tav>
                                      </p:tavLst>
                                    </p:anim>
                                    <p:set>
                                      <p:cBhvr>
                                        <p:cTn id="14" dur="1" fill="hold">
                                          <p:stCondLst>
                                            <p:cond delay="999"/>
                                          </p:stCondLst>
                                        </p:cTn>
                                        <p:tgtEl>
                                          <p:spTgt spid="18"/>
                                        </p:tgtEl>
                                        <p:attrNameLst>
                                          <p:attrName>style.visibility</p:attrName>
                                        </p:attrNameLst>
                                      </p:cBhvr>
                                      <p:to>
                                        <p:strVal val="hidden"/>
                                      </p:to>
                                    </p:set>
                                  </p:childTnLst>
                                </p:cTn>
                              </p:par>
                            </p:childTnLst>
                          </p:cTn>
                        </p:par>
                        <p:par>
                          <p:cTn id="15" fill="hold">
                            <p:stCondLst>
                              <p:cond delay="1000"/>
                            </p:stCondLst>
                            <p:childTnLst>
                              <p:par>
                                <p:cTn id="16" presetID="14" presetClass="exit" presetSubtype="10" fill="hold" nodeType="afterEffect">
                                  <p:stCondLst>
                                    <p:cond delay="0"/>
                                  </p:stCondLst>
                                  <p:childTnLst>
                                    <p:animEffect transition="out" filter="randombar(horizontal)">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par>
                                <p:cTn id="19" presetID="14" presetClass="exit" presetSubtype="10" fill="hold" nodeType="withEffect">
                                  <p:stCondLst>
                                    <p:cond delay="0"/>
                                  </p:stCondLst>
                                  <p:childTnLst>
                                    <p:animEffect transition="out" filter="randombar(horizontal)">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0"/>
                                        <p:tgtEl>
                                          <p:spTgt spid="17"/>
                                        </p:tgtEl>
                                        <p:attrNameLst>
                                          <p:attrName>ppt_y</p:attrName>
                                        </p:attrNameLst>
                                      </p:cBhvr>
                                      <p:tavLst>
                                        <p:tav tm="0">
                                          <p:val>
                                            <p:strVal val="ppt_y"/>
                                          </p:val>
                                        </p:tav>
                                        <p:tav tm="100000">
                                          <p:val>
                                            <p:strVal val="ppt_y+.1"/>
                                          </p:val>
                                        </p:tav>
                                      </p:tavLst>
                                    </p:anim>
                                    <p:set>
                                      <p:cBhvr>
                                        <p:cTn id="31" dur="1" fill="hold">
                                          <p:stCondLst>
                                            <p:cond delay="9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42"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anim calcmode="lin" valueType="num">
                                      <p:cBhvr>
                                        <p:cTn id="47" dur="500" fill="hold"/>
                                        <p:tgtEl>
                                          <p:spTgt spid="40"/>
                                        </p:tgtEl>
                                        <p:attrNameLst>
                                          <p:attrName>ppt_x</p:attrName>
                                        </p:attrNameLst>
                                      </p:cBhvr>
                                      <p:tavLst>
                                        <p:tav tm="0">
                                          <p:val>
                                            <p:strVal val="#ppt_x"/>
                                          </p:val>
                                        </p:tav>
                                        <p:tav tm="100000">
                                          <p:val>
                                            <p:strVal val="#ppt_x"/>
                                          </p:val>
                                        </p:tav>
                                      </p:tavLst>
                                    </p:anim>
                                    <p:anim calcmode="lin" valueType="num">
                                      <p:cBhvr>
                                        <p:cTn id="48" dur="500" fill="hold"/>
                                        <p:tgtEl>
                                          <p:spTgt spid="4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childTnLst>
                          </p:cTn>
                        </p:par>
                        <p:par>
                          <p:cTn id="55" fill="hold">
                            <p:stCondLst>
                              <p:cond delay="1500"/>
                            </p:stCondLst>
                            <p:childTnLst>
                              <p:par>
                                <p:cTn id="56" presetID="42" presetClass="entr" presetSubtype="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anim calcmode="lin" valueType="num">
                                      <p:cBhvr>
                                        <p:cTn id="59" dur="500" fill="hold"/>
                                        <p:tgtEl>
                                          <p:spTgt spid="42"/>
                                        </p:tgtEl>
                                        <p:attrNameLst>
                                          <p:attrName>ppt_x</p:attrName>
                                        </p:attrNameLst>
                                      </p:cBhvr>
                                      <p:tavLst>
                                        <p:tav tm="0">
                                          <p:val>
                                            <p:strVal val="#ppt_x"/>
                                          </p:val>
                                        </p:tav>
                                        <p:tav tm="100000">
                                          <p:val>
                                            <p:strVal val="#ppt_x"/>
                                          </p:val>
                                        </p:tav>
                                      </p:tavLst>
                                    </p:anim>
                                    <p:anim calcmode="lin" valueType="num">
                                      <p:cBhvr>
                                        <p:cTn id="60" dur="500" fill="hold"/>
                                        <p:tgtEl>
                                          <p:spTgt spid="42"/>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anim calcmode="lin" valueType="num">
                                      <p:cBhvr>
                                        <p:cTn id="65" dur="500" fill="hold"/>
                                        <p:tgtEl>
                                          <p:spTgt spid="45"/>
                                        </p:tgtEl>
                                        <p:attrNameLst>
                                          <p:attrName>ppt_x</p:attrName>
                                        </p:attrNameLst>
                                      </p:cBhvr>
                                      <p:tavLst>
                                        <p:tav tm="0">
                                          <p:val>
                                            <p:strVal val="#ppt_x"/>
                                          </p:val>
                                        </p:tav>
                                        <p:tav tm="100000">
                                          <p:val>
                                            <p:strVal val="#ppt_x"/>
                                          </p:val>
                                        </p:tav>
                                      </p:tavLst>
                                    </p:anim>
                                    <p:anim calcmode="lin" valueType="num">
                                      <p:cBhvr>
                                        <p:cTn id="66" dur="500" fill="hold"/>
                                        <p:tgtEl>
                                          <p:spTgt spid="45"/>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42" presetClass="entr" presetSubtype="0"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anim calcmode="lin" valueType="num">
                                      <p:cBhvr>
                                        <p:cTn id="71" dur="500" fill="hold"/>
                                        <p:tgtEl>
                                          <p:spTgt spid="44"/>
                                        </p:tgtEl>
                                        <p:attrNameLst>
                                          <p:attrName>ppt_x</p:attrName>
                                        </p:attrNameLst>
                                      </p:cBhvr>
                                      <p:tavLst>
                                        <p:tav tm="0">
                                          <p:val>
                                            <p:strVal val="#ppt_x"/>
                                          </p:val>
                                        </p:tav>
                                        <p:tav tm="100000">
                                          <p:val>
                                            <p:strVal val="#ppt_x"/>
                                          </p:val>
                                        </p:tav>
                                      </p:tavLst>
                                    </p:anim>
                                    <p:anim calcmode="lin" valueType="num">
                                      <p:cBhvr>
                                        <p:cTn id="72" dur="500" fill="hold"/>
                                        <p:tgtEl>
                                          <p:spTgt spid="44"/>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42" presetClass="entr" presetSubtype="0"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anim calcmode="lin" valueType="num">
                                      <p:cBhvr>
                                        <p:cTn id="77" dur="500" fill="hold"/>
                                        <p:tgtEl>
                                          <p:spTgt spid="43"/>
                                        </p:tgtEl>
                                        <p:attrNameLst>
                                          <p:attrName>ppt_x</p:attrName>
                                        </p:attrNameLst>
                                      </p:cBhvr>
                                      <p:tavLst>
                                        <p:tav tm="0">
                                          <p:val>
                                            <p:strVal val="#ppt_x"/>
                                          </p:val>
                                        </p:tav>
                                        <p:tav tm="100000">
                                          <p:val>
                                            <p:strVal val="#ppt_x"/>
                                          </p:val>
                                        </p:tav>
                                      </p:tavLst>
                                    </p:anim>
                                    <p:anim calcmode="lin" valueType="num">
                                      <p:cBhvr>
                                        <p:cTn id="78"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2" grpId="0"/>
      <p:bldP spid="33"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DE0E2-D890-4D04-B499-C808DD9B43C7}"/>
              </a:ext>
            </a:extLst>
          </p:cNvPr>
          <p:cNvSpPr/>
          <p:nvPr/>
        </p:nvSpPr>
        <p:spPr>
          <a:xfrm>
            <a:off x="4879722" y="1524864"/>
            <a:ext cx="3510357" cy="142336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9498D08-4B17-4738-A3A8-6DEF56FF5A84}"/>
              </a:ext>
            </a:extLst>
          </p:cNvPr>
          <p:cNvSpPr/>
          <p:nvPr/>
        </p:nvSpPr>
        <p:spPr>
          <a:xfrm>
            <a:off x="4725817" y="1339571"/>
            <a:ext cx="474517" cy="474517"/>
          </a:xfrm>
          <a:prstGeom prst="ellipse">
            <a:avLst/>
          </a:prstGeom>
          <a:solidFill>
            <a:srgbClr val="18A0D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How Does Overfishing Affect Ecosystems?</a:t>
            </a:r>
          </a:p>
        </p:txBody>
      </p:sp>
      <p:sp>
        <p:nvSpPr>
          <p:cNvPr id="5" name="Rectangle 4"/>
          <p:cNvSpPr/>
          <p:nvPr/>
        </p:nvSpPr>
        <p:spPr>
          <a:xfrm>
            <a:off x="784038" y="1611565"/>
            <a:ext cx="3572051" cy="430887"/>
          </a:xfrm>
          <a:prstGeom prst="rect">
            <a:avLst/>
          </a:prstGeom>
        </p:spPr>
        <p:txBody>
          <a:bodyPr wrap="square" lIns="0" tIns="0" rIns="0" bIns="0">
            <a:spAutoFit/>
          </a:bodyPr>
          <a:lstStyle/>
          <a:p>
            <a:pPr>
              <a:spcAft>
                <a:spcPts val="600"/>
              </a:spcAft>
            </a:pPr>
            <a:r>
              <a:rPr lang="en-GB" sz="1400" dirty="0"/>
              <a:t>The small fish would now eat the krill more quickly than they can reproduce.</a:t>
            </a:r>
          </a:p>
        </p:txBody>
      </p:sp>
      <p:pic>
        <p:nvPicPr>
          <p:cNvPr id="11" name="Picture 10">
            <a:extLst>
              <a:ext uri="{FF2B5EF4-FFF2-40B4-BE49-F238E27FC236}">
                <a16:creationId xmlns:a16="http://schemas.microsoft.com/office/drawing/2014/main" id="{15D6CB15-29D0-4F6E-8041-128C772D37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49" b="26581"/>
          <a:stretch/>
        </p:blipFill>
        <p:spPr>
          <a:xfrm>
            <a:off x="755650" y="3146361"/>
            <a:ext cx="7632699" cy="3139615"/>
          </a:xfrm>
          <a:prstGeom prst="roundRect">
            <a:avLst>
              <a:gd name="adj" fmla="val 2926"/>
            </a:avLst>
          </a:prstGeom>
        </p:spPr>
      </p:pic>
      <p:pic>
        <p:nvPicPr>
          <p:cNvPr id="12" name="Picture 11">
            <a:extLst>
              <a:ext uri="{FF2B5EF4-FFF2-40B4-BE49-F238E27FC236}">
                <a16:creationId xmlns:a16="http://schemas.microsoft.com/office/drawing/2014/main" id="{0F1940D6-A318-43BC-87A4-7D4B4DB30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8343">
            <a:off x="1065200" y="3602568"/>
            <a:ext cx="1596676" cy="1741920"/>
          </a:xfrm>
          <a:prstGeom prst="rect">
            <a:avLst/>
          </a:prstGeom>
        </p:spPr>
      </p:pic>
      <p:pic>
        <p:nvPicPr>
          <p:cNvPr id="14" name="Picture 13">
            <a:extLst>
              <a:ext uri="{FF2B5EF4-FFF2-40B4-BE49-F238E27FC236}">
                <a16:creationId xmlns:a16="http://schemas.microsoft.com/office/drawing/2014/main" id="{70EE915E-B3BB-4A81-AB5F-49CCC344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9638" y="3415390"/>
            <a:ext cx="572118" cy="341074"/>
          </a:xfrm>
          <a:prstGeom prst="rect">
            <a:avLst/>
          </a:prstGeom>
        </p:spPr>
      </p:pic>
      <p:pic>
        <p:nvPicPr>
          <p:cNvPr id="15" name="Picture 14">
            <a:extLst>
              <a:ext uri="{FF2B5EF4-FFF2-40B4-BE49-F238E27FC236}">
                <a16:creationId xmlns:a16="http://schemas.microsoft.com/office/drawing/2014/main" id="{B195F61F-8129-483B-94B8-8DFFD1456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9759" y="3708033"/>
            <a:ext cx="572118" cy="341074"/>
          </a:xfrm>
          <a:prstGeom prst="rect">
            <a:avLst/>
          </a:prstGeom>
        </p:spPr>
      </p:pic>
      <p:pic>
        <p:nvPicPr>
          <p:cNvPr id="16" name="Picture 15">
            <a:extLst>
              <a:ext uri="{FF2B5EF4-FFF2-40B4-BE49-F238E27FC236}">
                <a16:creationId xmlns:a16="http://schemas.microsoft.com/office/drawing/2014/main" id="{4A00BB53-EE5E-4A4A-BFE7-5CFEE6FF3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5697" y="3216249"/>
            <a:ext cx="419718" cy="250219"/>
          </a:xfrm>
          <a:prstGeom prst="rect">
            <a:avLst/>
          </a:prstGeom>
        </p:spPr>
      </p:pic>
      <p:pic>
        <p:nvPicPr>
          <p:cNvPr id="20" name="Picture 19">
            <a:extLst>
              <a:ext uri="{FF2B5EF4-FFF2-40B4-BE49-F238E27FC236}">
                <a16:creationId xmlns:a16="http://schemas.microsoft.com/office/drawing/2014/main" id="{98955130-6549-4888-B341-02F82CC1CE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43086" y="3607095"/>
            <a:ext cx="508816" cy="148327"/>
          </a:xfrm>
          <a:prstGeom prst="rect">
            <a:avLst/>
          </a:prstGeom>
        </p:spPr>
      </p:pic>
      <p:pic>
        <p:nvPicPr>
          <p:cNvPr id="22" name="Picture 21">
            <a:extLst>
              <a:ext uri="{FF2B5EF4-FFF2-40B4-BE49-F238E27FC236}">
                <a16:creationId xmlns:a16="http://schemas.microsoft.com/office/drawing/2014/main" id="{77172A1C-CFAB-49CC-829A-D45B81343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40690" y="3790396"/>
            <a:ext cx="614345" cy="179090"/>
          </a:xfrm>
          <a:prstGeom prst="rect">
            <a:avLst/>
          </a:prstGeom>
        </p:spPr>
      </p:pic>
      <p:pic>
        <p:nvPicPr>
          <p:cNvPr id="25" name="Picture 24">
            <a:extLst>
              <a:ext uri="{FF2B5EF4-FFF2-40B4-BE49-F238E27FC236}">
                <a16:creationId xmlns:a16="http://schemas.microsoft.com/office/drawing/2014/main" id="{EB9C5ED0-4254-4017-9B1F-823D65DCD7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60928" flipV="1">
            <a:off x="4395164" y="3830407"/>
            <a:ext cx="969116" cy="211878"/>
          </a:xfrm>
          <a:prstGeom prst="rect">
            <a:avLst/>
          </a:prstGeom>
        </p:spPr>
      </p:pic>
      <p:pic>
        <p:nvPicPr>
          <p:cNvPr id="26" name="Picture 25">
            <a:extLst>
              <a:ext uri="{FF2B5EF4-FFF2-40B4-BE49-F238E27FC236}">
                <a16:creationId xmlns:a16="http://schemas.microsoft.com/office/drawing/2014/main" id="{4101A3DA-0F46-4E72-836C-C0FB9978B7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11383" flipV="1">
            <a:off x="2458639" y="3806133"/>
            <a:ext cx="1160878" cy="253803"/>
          </a:xfrm>
          <a:prstGeom prst="rect">
            <a:avLst/>
          </a:prstGeom>
        </p:spPr>
      </p:pic>
      <p:pic>
        <p:nvPicPr>
          <p:cNvPr id="27" name="Picture 26">
            <a:extLst>
              <a:ext uri="{FF2B5EF4-FFF2-40B4-BE49-F238E27FC236}">
                <a16:creationId xmlns:a16="http://schemas.microsoft.com/office/drawing/2014/main" id="{8BA567F7-BC2E-4FCC-AA40-49FA94F420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526173" flipH="1">
            <a:off x="1116108" y="3369336"/>
            <a:ext cx="915500" cy="200156"/>
          </a:xfrm>
          <a:prstGeom prst="rect">
            <a:avLst/>
          </a:prstGeom>
        </p:spPr>
      </p:pic>
      <p:sp>
        <p:nvSpPr>
          <p:cNvPr id="28" name="TextBox 27">
            <a:extLst>
              <a:ext uri="{FF2B5EF4-FFF2-40B4-BE49-F238E27FC236}">
                <a16:creationId xmlns:a16="http://schemas.microsoft.com/office/drawing/2014/main" id="{F7E22A2C-6396-4B97-B362-F485B9418873}"/>
              </a:ext>
            </a:extLst>
          </p:cNvPr>
          <p:cNvSpPr txBox="1"/>
          <p:nvPr/>
        </p:nvSpPr>
        <p:spPr>
          <a:xfrm>
            <a:off x="1234946" y="3118067"/>
            <a:ext cx="919934" cy="323165"/>
          </a:xfrm>
          <a:prstGeom prst="rect">
            <a:avLst/>
          </a:prstGeom>
          <a:noFill/>
        </p:spPr>
        <p:txBody>
          <a:bodyPr wrap="square" rtlCol="0">
            <a:spAutoFit/>
          </a:bodyPr>
          <a:lstStyle/>
          <a:p>
            <a:pPr algn="ctr"/>
            <a:r>
              <a:rPr lang="en-GB" sz="1500" b="1" dirty="0">
                <a:solidFill>
                  <a:srgbClr val="01407D"/>
                </a:solidFill>
              </a:rPr>
              <a:t>sunlight</a:t>
            </a:r>
          </a:p>
        </p:txBody>
      </p:sp>
      <p:sp>
        <p:nvSpPr>
          <p:cNvPr id="29" name="TextBox 28">
            <a:extLst>
              <a:ext uri="{FF2B5EF4-FFF2-40B4-BE49-F238E27FC236}">
                <a16:creationId xmlns:a16="http://schemas.microsoft.com/office/drawing/2014/main" id="{4C2C8CC7-E996-44FE-A354-72CC06DF0B14}"/>
              </a:ext>
            </a:extLst>
          </p:cNvPr>
          <p:cNvSpPr txBox="1"/>
          <p:nvPr/>
        </p:nvSpPr>
        <p:spPr>
          <a:xfrm>
            <a:off x="1976282" y="3337974"/>
            <a:ext cx="1665925" cy="323165"/>
          </a:xfrm>
          <a:prstGeom prst="rect">
            <a:avLst/>
          </a:prstGeom>
          <a:noFill/>
        </p:spPr>
        <p:txBody>
          <a:bodyPr wrap="square" rtlCol="0">
            <a:spAutoFit/>
          </a:bodyPr>
          <a:lstStyle/>
          <a:p>
            <a:pPr algn="ctr"/>
            <a:r>
              <a:rPr lang="en-GB" sz="1500" b="1" dirty="0">
                <a:solidFill>
                  <a:srgbClr val="01407D"/>
                </a:solidFill>
              </a:rPr>
              <a:t>phytoplankton</a:t>
            </a:r>
          </a:p>
        </p:txBody>
      </p:sp>
      <p:sp>
        <p:nvSpPr>
          <p:cNvPr id="30" name="TextBox 29">
            <a:extLst>
              <a:ext uri="{FF2B5EF4-FFF2-40B4-BE49-F238E27FC236}">
                <a16:creationId xmlns:a16="http://schemas.microsoft.com/office/drawing/2014/main" id="{9289ED8A-2D53-4305-83A4-FF828ABBC475}"/>
              </a:ext>
            </a:extLst>
          </p:cNvPr>
          <p:cNvSpPr txBox="1"/>
          <p:nvPr/>
        </p:nvSpPr>
        <p:spPr>
          <a:xfrm>
            <a:off x="3365254" y="4084965"/>
            <a:ext cx="1206746" cy="323165"/>
          </a:xfrm>
          <a:prstGeom prst="rect">
            <a:avLst/>
          </a:prstGeom>
          <a:noFill/>
        </p:spPr>
        <p:txBody>
          <a:bodyPr wrap="square" rtlCol="0">
            <a:spAutoFit/>
          </a:bodyPr>
          <a:lstStyle/>
          <a:p>
            <a:pPr algn="ctr"/>
            <a:r>
              <a:rPr lang="en-GB" sz="1500" b="1" dirty="0">
                <a:solidFill>
                  <a:srgbClr val="01407D"/>
                </a:solidFill>
              </a:rPr>
              <a:t>krill</a:t>
            </a:r>
          </a:p>
        </p:txBody>
      </p:sp>
      <p:sp>
        <p:nvSpPr>
          <p:cNvPr id="31" name="TextBox 30">
            <a:extLst>
              <a:ext uri="{FF2B5EF4-FFF2-40B4-BE49-F238E27FC236}">
                <a16:creationId xmlns:a16="http://schemas.microsoft.com/office/drawing/2014/main" id="{9FBED06F-87E3-4C83-B24F-975A6B16488C}"/>
              </a:ext>
            </a:extLst>
          </p:cNvPr>
          <p:cNvSpPr txBox="1"/>
          <p:nvPr/>
        </p:nvSpPr>
        <p:spPr>
          <a:xfrm>
            <a:off x="5429620" y="3958889"/>
            <a:ext cx="1206746" cy="553998"/>
          </a:xfrm>
          <a:prstGeom prst="rect">
            <a:avLst/>
          </a:prstGeom>
          <a:noFill/>
        </p:spPr>
        <p:txBody>
          <a:bodyPr wrap="square" rtlCol="0">
            <a:spAutoFit/>
          </a:bodyPr>
          <a:lstStyle/>
          <a:p>
            <a:pPr algn="ctr"/>
            <a:r>
              <a:rPr lang="en-GB" sz="1500" b="1" dirty="0">
                <a:solidFill>
                  <a:srgbClr val="01407D"/>
                </a:solidFill>
              </a:rPr>
              <a:t>small </a:t>
            </a:r>
          </a:p>
          <a:p>
            <a:pPr algn="ctr"/>
            <a:r>
              <a:rPr lang="en-GB" sz="1500" b="1" dirty="0">
                <a:solidFill>
                  <a:srgbClr val="01407D"/>
                </a:solidFill>
              </a:rPr>
              <a:t>fish</a:t>
            </a:r>
          </a:p>
        </p:txBody>
      </p:sp>
      <p:sp>
        <p:nvSpPr>
          <p:cNvPr id="34" name="TextBox 33">
            <a:extLst>
              <a:ext uri="{FF2B5EF4-FFF2-40B4-BE49-F238E27FC236}">
                <a16:creationId xmlns:a16="http://schemas.microsoft.com/office/drawing/2014/main" id="{5E433092-3FDC-43F6-8FF2-00FEAB19F101}"/>
              </a:ext>
            </a:extLst>
          </p:cNvPr>
          <p:cNvSpPr txBox="1"/>
          <p:nvPr/>
        </p:nvSpPr>
        <p:spPr>
          <a:xfrm>
            <a:off x="5197742" y="1633943"/>
            <a:ext cx="2076213" cy="1169551"/>
          </a:xfrm>
          <a:prstGeom prst="rect">
            <a:avLst/>
          </a:prstGeom>
          <a:noFill/>
        </p:spPr>
        <p:txBody>
          <a:bodyPr wrap="square">
            <a:spAutoFit/>
          </a:bodyPr>
          <a:lstStyle/>
          <a:p>
            <a:pPr algn="ctr"/>
            <a:r>
              <a:rPr lang="en-GB" sz="1400" dirty="0"/>
              <a:t>What do you think would happen if all the tuna were removed from this food chain through overfishing?</a:t>
            </a:r>
          </a:p>
        </p:txBody>
      </p:sp>
      <p:pic>
        <p:nvPicPr>
          <p:cNvPr id="35" name="Picture 34">
            <a:extLst>
              <a:ext uri="{FF2B5EF4-FFF2-40B4-BE49-F238E27FC236}">
                <a16:creationId xmlns:a16="http://schemas.microsoft.com/office/drawing/2014/main" id="{70B899BE-535F-4453-B894-DA7DA37CE8C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035" r="36459" b="8647"/>
          <a:stretch/>
        </p:blipFill>
        <p:spPr>
          <a:xfrm>
            <a:off x="7386789" y="1004428"/>
            <a:ext cx="1089596" cy="1943798"/>
          </a:xfrm>
          <a:prstGeom prst="rect">
            <a:avLst/>
          </a:prstGeom>
        </p:spPr>
      </p:pic>
      <p:sp>
        <p:nvSpPr>
          <p:cNvPr id="37" name="TextBox 36">
            <a:extLst>
              <a:ext uri="{FF2B5EF4-FFF2-40B4-BE49-F238E27FC236}">
                <a16:creationId xmlns:a16="http://schemas.microsoft.com/office/drawing/2014/main" id="{A4980114-CE25-4AE8-AD57-6D43978441D3}"/>
              </a:ext>
            </a:extLst>
          </p:cNvPr>
          <p:cNvSpPr txBox="1"/>
          <p:nvPr/>
        </p:nvSpPr>
        <p:spPr>
          <a:xfrm>
            <a:off x="4781562" y="1221521"/>
            <a:ext cx="374307" cy="707886"/>
          </a:xfrm>
          <a:prstGeom prst="rect">
            <a:avLst/>
          </a:prstGeom>
          <a:noFill/>
        </p:spPr>
        <p:txBody>
          <a:bodyPr wrap="square">
            <a:spAutoFit/>
          </a:bodyPr>
          <a:lstStyle/>
          <a:p>
            <a:pPr algn="ctr"/>
            <a:r>
              <a:rPr lang="en-GB" sz="4000" b="1" dirty="0">
                <a:solidFill>
                  <a:schemeClr val="bg1"/>
                </a:solidFill>
              </a:rPr>
              <a:t>?</a:t>
            </a:r>
          </a:p>
        </p:txBody>
      </p:sp>
      <p:pic>
        <p:nvPicPr>
          <p:cNvPr id="39" name="Picture 38">
            <a:extLst>
              <a:ext uri="{FF2B5EF4-FFF2-40B4-BE49-F238E27FC236}">
                <a16:creationId xmlns:a16="http://schemas.microsoft.com/office/drawing/2014/main" id="{81B0E9C2-F0D8-42BF-AF9F-C4CA2068F7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07583" y="3517030"/>
            <a:ext cx="622752" cy="181541"/>
          </a:xfrm>
          <a:prstGeom prst="rect">
            <a:avLst/>
          </a:prstGeom>
        </p:spPr>
      </p:pic>
      <p:pic>
        <p:nvPicPr>
          <p:cNvPr id="43" name="Picture 42">
            <a:extLst>
              <a:ext uri="{FF2B5EF4-FFF2-40B4-BE49-F238E27FC236}">
                <a16:creationId xmlns:a16="http://schemas.microsoft.com/office/drawing/2014/main" id="{C99F2A50-FD31-48C0-BB74-ECB5AB2F219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366029" y="4281286"/>
            <a:ext cx="560636" cy="163433"/>
          </a:xfrm>
          <a:prstGeom prst="rect">
            <a:avLst/>
          </a:prstGeom>
        </p:spPr>
      </p:pic>
      <p:pic>
        <p:nvPicPr>
          <p:cNvPr id="46" name="Picture 45">
            <a:extLst>
              <a:ext uri="{FF2B5EF4-FFF2-40B4-BE49-F238E27FC236}">
                <a16:creationId xmlns:a16="http://schemas.microsoft.com/office/drawing/2014/main" id="{A780D401-E424-4B62-B52A-BEF7AB9A38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097473" y="4127520"/>
            <a:ext cx="560635" cy="163433"/>
          </a:xfrm>
          <a:prstGeom prst="rect">
            <a:avLst/>
          </a:prstGeom>
        </p:spPr>
      </p:pic>
      <p:pic>
        <p:nvPicPr>
          <p:cNvPr id="47" name="Picture 46">
            <a:extLst>
              <a:ext uri="{FF2B5EF4-FFF2-40B4-BE49-F238E27FC236}">
                <a16:creationId xmlns:a16="http://schemas.microsoft.com/office/drawing/2014/main" id="{88FD1AB6-95AB-4EC2-9AC0-DDB9588CAC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147651" y="3775435"/>
            <a:ext cx="622753" cy="181541"/>
          </a:xfrm>
          <a:prstGeom prst="rect">
            <a:avLst/>
          </a:prstGeom>
        </p:spPr>
      </p:pic>
      <p:pic>
        <p:nvPicPr>
          <p:cNvPr id="48" name="Picture 47">
            <a:extLst>
              <a:ext uri="{FF2B5EF4-FFF2-40B4-BE49-F238E27FC236}">
                <a16:creationId xmlns:a16="http://schemas.microsoft.com/office/drawing/2014/main" id="{FC733310-22F6-47D1-8E19-008CB60C796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5231511" y="3999909"/>
            <a:ext cx="506744" cy="147723"/>
          </a:xfrm>
          <a:prstGeom prst="rect">
            <a:avLst/>
          </a:prstGeom>
        </p:spPr>
      </p:pic>
      <p:pic>
        <p:nvPicPr>
          <p:cNvPr id="49" name="Picture 48">
            <a:extLst>
              <a:ext uri="{FF2B5EF4-FFF2-40B4-BE49-F238E27FC236}">
                <a16:creationId xmlns:a16="http://schemas.microsoft.com/office/drawing/2014/main" id="{A0738754-5B93-43C0-9B62-B857B94EFD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387687" y="4020448"/>
            <a:ext cx="623562" cy="181777"/>
          </a:xfrm>
          <a:prstGeom prst="rect">
            <a:avLst/>
          </a:prstGeom>
        </p:spPr>
      </p:pic>
      <p:pic>
        <p:nvPicPr>
          <p:cNvPr id="50" name="Picture 49">
            <a:extLst>
              <a:ext uri="{FF2B5EF4-FFF2-40B4-BE49-F238E27FC236}">
                <a16:creationId xmlns:a16="http://schemas.microsoft.com/office/drawing/2014/main" id="{E05FA38A-D3A3-40C0-AD3C-787A7DD4C3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213700" y="4350708"/>
            <a:ext cx="560635" cy="163433"/>
          </a:xfrm>
          <a:prstGeom prst="rect">
            <a:avLst/>
          </a:prstGeom>
        </p:spPr>
      </p:pic>
      <p:pic>
        <p:nvPicPr>
          <p:cNvPr id="51" name="Picture 50">
            <a:extLst>
              <a:ext uri="{FF2B5EF4-FFF2-40B4-BE49-F238E27FC236}">
                <a16:creationId xmlns:a16="http://schemas.microsoft.com/office/drawing/2014/main" id="{BBEF5254-B391-4C4F-A090-E9839D5C05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5970840" y="4448646"/>
            <a:ext cx="560635" cy="163433"/>
          </a:xfrm>
          <a:prstGeom prst="rect">
            <a:avLst/>
          </a:prstGeom>
        </p:spPr>
      </p:pic>
      <p:pic>
        <p:nvPicPr>
          <p:cNvPr id="40" name="Picture 39">
            <a:extLst>
              <a:ext uri="{FF2B5EF4-FFF2-40B4-BE49-F238E27FC236}">
                <a16:creationId xmlns:a16="http://schemas.microsoft.com/office/drawing/2014/main" id="{65DD616B-2ABD-49D2-8569-C3BC1906A7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0095">
            <a:off x="3593597" y="3430886"/>
            <a:ext cx="1539165" cy="275585"/>
          </a:xfrm>
          <a:prstGeom prst="rect">
            <a:avLst/>
          </a:prstGeom>
        </p:spPr>
      </p:pic>
      <p:sp>
        <p:nvSpPr>
          <p:cNvPr id="41" name="TextBox 40">
            <a:extLst>
              <a:ext uri="{FF2B5EF4-FFF2-40B4-BE49-F238E27FC236}">
                <a16:creationId xmlns:a16="http://schemas.microsoft.com/office/drawing/2014/main" id="{60173BE0-7D6D-4D0F-9FA7-4DC88DCDECD4}"/>
              </a:ext>
            </a:extLst>
          </p:cNvPr>
          <p:cNvSpPr txBox="1"/>
          <p:nvPr/>
        </p:nvSpPr>
        <p:spPr>
          <a:xfrm>
            <a:off x="694335" y="2126504"/>
            <a:ext cx="3569944" cy="738664"/>
          </a:xfrm>
          <a:prstGeom prst="rect">
            <a:avLst/>
          </a:prstGeom>
          <a:noFill/>
        </p:spPr>
        <p:txBody>
          <a:bodyPr wrap="square">
            <a:spAutoFit/>
          </a:bodyPr>
          <a:lstStyle/>
          <a:p>
            <a:r>
              <a:rPr lang="en-GB" sz="1400" dirty="0"/>
              <a:t>Eventually, all the krill would be consumed, leaving the small fish with only phytoplankton to eat. </a:t>
            </a:r>
          </a:p>
        </p:txBody>
      </p:sp>
    </p:spTree>
    <p:extLst>
      <p:ext uri="{BB962C8B-B14F-4D97-AF65-F5344CB8AC3E}">
        <p14:creationId xmlns:p14="http://schemas.microsoft.com/office/powerpoint/2010/main" val="6825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par>
                          <p:cTn id="20" fill="hold">
                            <p:stCondLst>
                              <p:cond delay="1000"/>
                            </p:stCondLst>
                            <p:childTnLst>
                              <p:par>
                                <p:cTn id="21" presetID="42" presetClass="exit" presetSubtype="0" fill="hold" nodeType="afterEffect">
                                  <p:stCondLst>
                                    <p:cond delay="0"/>
                                  </p:stCondLst>
                                  <p:childTnLst>
                                    <p:animEffect transition="out" filter="fade">
                                      <p:cBhvr>
                                        <p:cTn id="22" dur="500"/>
                                        <p:tgtEl>
                                          <p:spTgt spid="14"/>
                                        </p:tgtEl>
                                      </p:cBhvr>
                                    </p:animEffect>
                                    <p:anim calcmode="lin" valueType="num">
                                      <p:cBhvr>
                                        <p:cTn id="23" dur="500"/>
                                        <p:tgtEl>
                                          <p:spTgt spid="14"/>
                                        </p:tgtEl>
                                        <p:attrNameLst>
                                          <p:attrName>ppt_x</p:attrName>
                                        </p:attrNameLst>
                                      </p:cBhvr>
                                      <p:tavLst>
                                        <p:tav tm="0">
                                          <p:val>
                                            <p:strVal val="ppt_x"/>
                                          </p:val>
                                        </p:tav>
                                        <p:tav tm="100000">
                                          <p:val>
                                            <p:strVal val="ppt_x"/>
                                          </p:val>
                                        </p:tav>
                                      </p:tavLst>
                                    </p:anim>
                                    <p:anim calcmode="lin" valueType="num">
                                      <p:cBhvr>
                                        <p:cTn id="24" dur="500"/>
                                        <p:tgtEl>
                                          <p:spTgt spid="14"/>
                                        </p:tgtEl>
                                        <p:attrNameLst>
                                          <p:attrName>ppt_y</p:attrName>
                                        </p:attrNameLst>
                                      </p:cBhvr>
                                      <p:tavLst>
                                        <p:tav tm="0">
                                          <p:val>
                                            <p:strVal val="ppt_y"/>
                                          </p:val>
                                        </p:tav>
                                        <p:tav tm="100000">
                                          <p:val>
                                            <p:strVal val="ppt_y+.1"/>
                                          </p:val>
                                        </p:tav>
                                      </p:tavLst>
                                    </p:anim>
                                    <p:set>
                                      <p:cBhvr>
                                        <p:cTn id="25" dur="1" fill="hold">
                                          <p:stCondLst>
                                            <p:cond delay="499"/>
                                          </p:stCondLst>
                                        </p:cTn>
                                        <p:tgtEl>
                                          <p:spTgt spid="14"/>
                                        </p:tgtEl>
                                        <p:attrNameLst>
                                          <p:attrName>style.visibility</p:attrName>
                                        </p:attrNameLst>
                                      </p:cBhvr>
                                      <p:to>
                                        <p:strVal val="hidden"/>
                                      </p:to>
                                    </p:set>
                                  </p:childTnLst>
                                </p:cTn>
                              </p:par>
                            </p:childTnLst>
                          </p:cTn>
                        </p:par>
                        <p:par>
                          <p:cTn id="26" fill="hold">
                            <p:stCondLst>
                              <p:cond delay="1500"/>
                            </p:stCondLst>
                            <p:childTnLst>
                              <p:par>
                                <p:cTn id="27" presetID="42" presetClass="exit" presetSubtype="0" fill="hold" nodeType="afterEffect">
                                  <p:stCondLst>
                                    <p:cond delay="0"/>
                                  </p:stCondLst>
                                  <p:childTnLst>
                                    <p:animEffect transition="out" filter="fade">
                                      <p:cBhvr>
                                        <p:cTn id="28" dur="500"/>
                                        <p:tgtEl>
                                          <p:spTgt spid="15"/>
                                        </p:tgtEl>
                                      </p:cBhvr>
                                    </p:animEffect>
                                    <p:anim calcmode="lin" valueType="num">
                                      <p:cBhvr>
                                        <p:cTn id="29" dur="500"/>
                                        <p:tgtEl>
                                          <p:spTgt spid="15"/>
                                        </p:tgtEl>
                                        <p:attrNameLst>
                                          <p:attrName>ppt_x</p:attrName>
                                        </p:attrNameLst>
                                      </p:cBhvr>
                                      <p:tavLst>
                                        <p:tav tm="0">
                                          <p:val>
                                            <p:strVal val="ppt_x"/>
                                          </p:val>
                                        </p:tav>
                                        <p:tav tm="100000">
                                          <p:val>
                                            <p:strVal val="ppt_x"/>
                                          </p:val>
                                        </p:tav>
                                      </p:tavLst>
                                    </p:anim>
                                    <p:anim calcmode="lin" valueType="num">
                                      <p:cBhvr>
                                        <p:cTn id="30" dur="500"/>
                                        <p:tgtEl>
                                          <p:spTgt spid="15"/>
                                        </p:tgtEl>
                                        <p:attrNameLst>
                                          <p:attrName>ppt_y</p:attrName>
                                        </p:attrNameLst>
                                      </p:cBhvr>
                                      <p:tavLst>
                                        <p:tav tm="0">
                                          <p:val>
                                            <p:strVal val="ppt_y"/>
                                          </p:val>
                                        </p:tav>
                                        <p:tav tm="100000">
                                          <p:val>
                                            <p:strVal val="ppt_y+.1"/>
                                          </p:val>
                                        </p:tav>
                                      </p:tavLst>
                                    </p:anim>
                                    <p:set>
                                      <p:cBhvr>
                                        <p:cTn id="31" dur="1" fill="hold">
                                          <p:stCondLst>
                                            <p:cond delay="499"/>
                                          </p:stCondLst>
                                        </p:cTn>
                                        <p:tgtEl>
                                          <p:spTgt spid="15"/>
                                        </p:tgtEl>
                                        <p:attrNameLst>
                                          <p:attrName>style.visibility</p:attrName>
                                        </p:attrNameLst>
                                      </p:cBhvr>
                                      <p:to>
                                        <p:strVal val="hidden"/>
                                      </p:to>
                                    </p:set>
                                  </p:childTnLst>
                                </p:cTn>
                              </p:par>
                            </p:childTnLst>
                          </p:cTn>
                        </p:par>
                        <p:par>
                          <p:cTn id="32" fill="hold">
                            <p:stCondLst>
                              <p:cond delay="2000"/>
                            </p:stCondLst>
                            <p:childTnLst>
                              <p:par>
                                <p:cTn id="33" presetID="42" presetClass="exit" presetSubtype="0" fill="hold" nodeType="afterEffect">
                                  <p:stCondLst>
                                    <p:cond delay="0"/>
                                  </p:stCondLst>
                                  <p:childTnLst>
                                    <p:animEffect transition="out" filter="fade">
                                      <p:cBhvr>
                                        <p:cTn id="34" dur="500"/>
                                        <p:tgtEl>
                                          <p:spTgt spid="16"/>
                                        </p:tgtEl>
                                      </p:cBhvr>
                                    </p:animEffect>
                                    <p:anim calcmode="lin" valueType="num">
                                      <p:cBhvr>
                                        <p:cTn id="35" dur="500"/>
                                        <p:tgtEl>
                                          <p:spTgt spid="16"/>
                                        </p:tgtEl>
                                        <p:attrNameLst>
                                          <p:attrName>ppt_x</p:attrName>
                                        </p:attrNameLst>
                                      </p:cBhvr>
                                      <p:tavLst>
                                        <p:tav tm="0">
                                          <p:val>
                                            <p:strVal val="ppt_x"/>
                                          </p:val>
                                        </p:tav>
                                        <p:tav tm="100000">
                                          <p:val>
                                            <p:strVal val="ppt_x"/>
                                          </p:val>
                                        </p:tav>
                                      </p:tavLst>
                                    </p:anim>
                                    <p:anim calcmode="lin" valueType="num">
                                      <p:cBhvr>
                                        <p:cTn id="36" dur="500"/>
                                        <p:tgtEl>
                                          <p:spTgt spid="16"/>
                                        </p:tgtEl>
                                        <p:attrNameLst>
                                          <p:attrName>ppt_y</p:attrName>
                                        </p:attrNameLst>
                                      </p:cBhvr>
                                      <p:tavLst>
                                        <p:tav tm="0">
                                          <p:val>
                                            <p:strVal val="ppt_y"/>
                                          </p:val>
                                        </p:tav>
                                        <p:tav tm="100000">
                                          <p:val>
                                            <p:strVal val="ppt_y+.1"/>
                                          </p:val>
                                        </p:tav>
                                      </p:tavLst>
                                    </p:anim>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EDE0E2-D890-4D04-B499-C808DD9B43C7}"/>
              </a:ext>
            </a:extLst>
          </p:cNvPr>
          <p:cNvSpPr/>
          <p:nvPr/>
        </p:nvSpPr>
        <p:spPr>
          <a:xfrm>
            <a:off x="4879722" y="1524864"/>
            <a:ext cx="3510357" cy="142336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D9498D08-4B17-4738-A3A8-6DEF56FF5A84}"/>
              </a:ext>
            </a:extLst>
          </p:cNvPr>
          <p:cNvSpPr/>
          <p:nvPr/>
        </p:nvSpPr>
        <p:spPr>
          <a:xfrm>
            <a:off x="4725817" y="1339571"/>
            <a:ext cx="474517" cy="474517"/>
          </a:xfrm>
          <a:prstGeom prst="ellipse">
            <a:avLst/>
          </a:prstGeom>
          <a:solidFill>
            <a:srgbClr val="18A0D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How Does Overfishing Affect Ecosystems?</a:t>
            </a:r>
          </a:p>
        </p:txBody>
      </p:sp>
      <p:sp>
        <p:nvSpPr>
          <p:cNvPr id="5" name="Rectangle 4"/>
          <p:cNvSpPr/>
          <p:nvPr/>
        </p:nvSpPr>
        <p:spPr>
          <a:xfrm>
            <a:off x="784038" y="1611565"/>
            <a:ext cx="3572051" cy="430887"/>
          </a:xfrm>
          <a:prstGeom prst="rect">
            <a:avLst/>
          </a:prstGeom>
        </p:spPr>
        <p:txBody>
          <a:bodyPr wrap="square" lIns="0" tIns="0" rIns="0" bIns="0">
            <a:spAutoFit/>
          </a:bodyPr>
          <a:lstStyle/>
          <a:p>
            <a:pPr>
              <a:spcAft>
                <a:spcPts val="600"/>
              </a:spcAft>
            </a:pPr>
            <a:r>
              <a:rPr lang="en-GB" sz="1400" dirty="0"/>
              <a:t>The small fish would now consume the phytoplankton until it has died out.</a:t>
            </a:r>
          </a:p>
        </p:txBody>
      </p:sp>
      <p:pic>
        <p:nvPicPr>
          <p:cNvPr id="11" name="Picture 10">
            <a:extLst>
              <a:ext uri="{FF2B5EF4-FFF2-40B4-BE49-F238E27FC236}">
                <a16:creationId xmlns:a16="http://schemas.microsoft.com/office/drawing/2014/main" id="{15D6CB15-29D0-4F6E-8041-128C772D37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49" b="26581"/>
          <a:stretch/>
        </p:blipFill>
        <p:spPr>
          <a:xfrm>
            <a:off x="755650" y="3146361"/>
            <a:ext cx="7632699" cy="3139615"/>
          </a:xfrm>
          <a:prstGeom prst="roundRect">
            <a:avLst>
              <a:gd name="adj" fmla="val 2926"/>
            </a:avLst>
          </a:prstGeom>
        </p:spPr>
      </p:pic>
      <p:pic>
        <p:nvPicPr>
          <p:cNvPr id="12" name="Picture 11">
            <a:extLst>
              <a:ext uri="{FF2B5EF4-FFF2-40B4-BE49-F238E27FC236}">
                <a16:creationId xmlns:a16="http://schemas.microsoft.com/office/drawing/2014/main" id="{0F1940D6-A318-43BC-87A4-7D4B4DB30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948343">
            <a:off x="1065200" y="3602568"/>
            <a:ext cx="1596676" cy="1741920"/>
          </a:xfrm>
          <a:prstGeom prst="rect">
            <a:avLst/>
          </a:prstGeom>
        </p:spPr>
      </p:pic>
      <p:pic>
        <p:nvPicPr>
          <p:cNvPr id="27" name="Picture 26">
            <a:extLst>
              <a:ext uri="{FF2B5EF4-FFF2-40B4-BE49-F238E27FC236}">
                <a16:creationId xmlns:a16="http://schemas.microsoft.com/office/drawing/2014/main" id="{8BA567F7-BC2E-4FCC-AA40-49FA94F42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26173" flipH="1">
            <a:off x="1116108" y="3369336"/>
            <a:ext cx="915500" cy="200156"/>
          </a:xfrm>
          <a:prstGeom prst="rect">
            <a:avLst/>
          </a:prstGeom>
        </p:spPr>
      </p:pic>
      <p:sp>
        <p:nvSpPr>
          <p:cNvPr id="28" name="TextBox 27">
            <a:extLst>
              <a:ext uri="{FF2B5EF4-FFF2-40B4-BE49-F238E27FC236}">
                <a16:creationId xmlns:a16="http://schemas.microsoft.com/office/drawing/2014/main" id="{F7E22A2C-6396-4B97-B362-F485B9418873}"/>
              </a:ext>
            </a:extLst>
          </p:cNvPr>
          <p:cNvSpPr txBox="1"/>
          <p:nvPr/>
        </p:nvSpPr>
        <p:spPr>
          <a:xfrm>
            <a:off x="1234946" y="3118067"/>
            <a:ext cx="919934" cy="323165"/>
          </a:xfrm>
          <a:prstGeom prst="rect">
            <a:avLst/>
          </a:prstGeom>
          <a:noFill/>
        </p:spPr>
        <p:txBody>
          <a:bodyPr wrap="square" rtlCol="0">
            <a:spAutoFit/>
          </a:bodyPr>
          <a:lstStyle/>
          <a:p>
            <a:pPr algn="ctr"/>
            <a:r>
              <a:rPr lang="en-GB" sz="1500" b="1" dirty="0">
                <a:solidFill>
                  <a:srgbClr val="01407D"/>
                </a:solidFill>
              </a:rPr>
              <a:t>sunlight</a:t>
            </a:r>
          </a:p>
        </p:txBody>
      </p:sp>
      <p:sp>
        <p:nvSpPr>
          <p:cNvPr id="29" name="TextBox 28">
            <a:extLst>
              <a:ext uri="{FF2B5EF4-FFF2-40B4-BE49-F238E27FC236}">
                <a16:creationId xmlns:a16="http://schemas.microsoft.com/office/drawing/2014/main" id="{4C2C8CC7-E996-44FE-A354-72CC06DF0B14}"/>
              </a:ext>
            </a:extLst>
          </p:cNvPr>
          <p:cNvSpPr txBox="1"/>
          <p:nvPr/>
        </p:nvSpPr>
        <p:spPr>
          <a:xfrm>
            <a:off x="1976282" y="3337974"/>
            <a:ext cx="1665925" cy="323165"/>
          </a:xfrm>
          <a:prstGeom prst="rect">
            <a:avLst/>
          </a:prstGeom>
          <a:noFill/>
        </p:spPr>
        <p:txBody>
          <a:bodyPr wrap="square" rtlCol="0">
            <a:spAutoFit/>
          </a:bodyPr>
          <a:lstStyle/>
          <a:p>
            <a:pPr algn="ctr"/>
            <a:r>
              <a:rPr lang="en-GB" sz="1500" b="1" dirty="0">
                <a:solidFill>
                  <a:srgbClr val="01407D"/>
                </a:solidFill>
              </a:rPr>
              <a:t>phytoplankton</a:t>
            </a:r>
          </a:p>
        </p:txBody>
      </p:sp>
      <p:sp>
        <p:nvSpPr>
          <p:cNvPr id="34" name="TextBox 33">
            <a:extLst>
              <a:ext uri="{FF2B5EF4-FFF2-40B4-BE49-F238E27FC236}">
                <a16:creationId xmlns:a16="http://schemas.microsoft.com/office/drawing/2014/main" id="{5E433092-3FDC-43F6-8FF2-00FEAB19F101}"/>
              </a:ext>
            </a:extLst>
          </p:cNvPr>
          <p:cNvSpPr txBox="1"/>
          <p:nvPr/>
        </p:nvSpPr>
        <p:spPr>
          <a:xfrm>
            <a:off x="5197742" y="1633943"/>
            <a:ext cx="2076213" cy="1169551"/>
          </a:xfrm>
          <a:prstGeom prst="rect">
            <a:avLst/>
          </a:prstGeom>
          <a:noFill/>
        </p:spPr>
        <p:txBody>
          <a:bodyPr wrap="square">
            <a:spAutoFit/>
          </a:bodyPr>
          <a:lstStyle/>
          <a:p>
            <a:pPr algn="ctr"/>
            <a:r>
              <a:rPr lang="en-GB" sz="1400" dirty="0"/>
              <a:t>What do you think would happen if all the tuna were removed from this food chain through overfishing?</a:t>
            </a:r>
          </a:p>
        </p:txBody>
      </p:sp>
      <p:pic>
        <p:nvPicPr>
          <p:cNvPr id="35" name="Picture 34">
            <a:extLst>
              <a:ext uri="{FF2B5EF4-FFF2-40B4-BE49-F238E27FC236}">
                <a16:creationId xmlns:a16="http://schemas.microsoft.com/office/drawing/2014/main" id="{70B899BE-535F-4453-B894-DA7DA37CE8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035" r="36459" b="8647"/>
          <a:stretch/>
        </p:blipFill>
        <p:spPr>
          <a:xfrm>
            <a:off x="7386789" y="1004428"/>
            <a:ext cx="1089596" cy="1943798"/>
          </a:xfrm>
          <a:prstGeom prst="rect">
            <a:avLst/>
          </a:prstGeom>
        </p:spPr>
      </p:pic>
      <p:sp>
        <p:nvSpPr>
          <p:cNvPr id="37" name="TextBox 36">
            <a:extLst>
              <a:ext uri="{FF2B5EF4-FFF2-40B4-BE49-F238E27FC236}">
                <a16:creationId xmlns:a16="http://schemas.microsoft.com/office/drawing/2014/main" id="{A4980114-CE25-4AE8-AD57-6D43978441D3}"/>
              </a:ext>
            </a:extLst>
          </p:cNvPr>
          <p:cNvSpPr txBox="1"/>
          <p:nvPr/>
        </p:nvSpPr>
        <p:spPr>
          <a:xfrm>
            <a:off x="4781562" y="1221521"/>
            <a:ext cx="374307" cy="707886"/>
          </a:xfrm>
          <a:prstGeom prst="rect">
            <a:avLst/>
          </a:prstGeom>
          <a:noFill/>
        </p:spPr>
        <p:txBody>
          <a:bodyPr wrap="square">
            <a:spAutoFit/>
          </a:bodyPr>
          <a:lstStyle/>
          <a:p>
            <a:pPr algn="ctr"/>
            <a:r>
              <a:rPr lang="en-GB" sz="4000" b="1" dirty="0">
                <a:solidFill>
                  <a:schemeClr val="bg1"/>
                </a:solidFill>
              </a:rPr>
              <a:t>?</a:t>
            </a:r>
          </a:p>
        </p:txBody>
      </p:sp>
      <p:sp>
        <p:nvSpPr>
          <p:cNvPr id="41" name="TextBox 40">
            <a:extLst>
              <a:ext uri="{FF2B5EF4-FFF2-40B4-BE49-F238E27FC236}">
                <a16:creationId xmlns:a16="http://schemas.microsoft.com/office/drawing/2014/main" id="{60173BE0-7D6D-4D0F-9FA7-4DC88DCDECD4}"/>
              </a:ext>
            </a:extLst>
          </p:cNvPr>
          <p:cNvSpPr txBox="1"/>
          <p:nvPr/>
        </p:nvSpPr>
        <p:spPr>
          <a:xfrm>
            <a:off x="694335" y="2126504"/>
            <a:ext cx="3661754" cy="738664"/>
          </a:xfrm>
          <a:prstGeom prst="rect">
            <a:avLst/>
          </a:prstGeom>
          <a:noFill/>
        </p:spPr>
        <p:txBody>
          <a:bodyPr wrap="square">
            <a:spAutoFit/>
          </a:bodyPr>
          <a:lstStyle/>
          <a:p>
            <a:r>
              <a:rPr lang="en-GB" sz="1400" dirty="0"/>
              <a:t>There is no new food being produced in this food chain. As a result, the small fish have nothing to eat and can no longer survive.</a:t>
            </a:r>
          </a:p>
        </p:txBody>
      </p:sp>
      <p:pic>
        <p:nvPicPr>
          <p:cNvPr id="36" name="Picture 35">
            <a:extLst>
              <a:ext uri="{FF2B5EF4-FFF2-40B4-BE49-F238E27FC236}">
                <a16:creationId xmlns:a16="http://schemas.microsoft.com/office/drawing/2014/main" id="{B7EB22D1-C2FF-479A-99E2-C7A62D38A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00095">
            <a:off x="3593597" y="3430886"/>
            <a:ext cx="1539165" cy="275585"/>
          </a:xfrm>
          <a:prstGeom prst="rect">
            <a:avLst/>
          </a:prstGeom>
        </p:spPr>
      </p:pic>
      <p:pic>
        <p:nvPicPr>
          <p:cNvPr id="55" name="Picture 54">
            <a:extLst>
              <a:ext uri="{FF2B5EF4-FFF2-40B4-BE49-F238E27FC236}">
                <a16:creationId xmlns:a16="http://schemas.microsoft.com/office/drawing/2014/main" id="{7E1DACE9-3905-46B9-8BED-5931B5F40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443086" y="3607095"/>
            <a:ext cx="508816" cy="148327"/>
          </a:xfrm>
          <a:prstGeom prst="rect">
            <a:avLst/>
          </a:prstGeom>
        </p:spPr>
      </p:pic>
      <p:pic>
        <p:nvPicPr>
          <p:cNvPr id="56" name="Picture 55">
            <a:extLst>
              <a:ext uri="{FF2B5EF4-FFF2-40B4-BE49-F238E27FC236}">
                <a16:creationId xmlns:a16="http://schemas.microsoft.com/office/drawing/2014/main" id="{72F8BAD7-C832-41A9-9C44-F2472D26AF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40690" y="3790396"/>
            <a:ext cx="614345" cy="179090"/>
          </a:xfrm>
          <a:prstGeom prst="rect">
            <a:avLst/>
          </a:prstGeom>
        </p:spPr>
      </p:pic>
      <p:sp>
        <p:nvSpPr>
          <p:cNvPr id="57" name="TextBox 56">
            <a:extLst>
              <a:ext uri="{FF2B5EF4-FFF2-40B4-BE49-F238E27FC236}">
                <a16:creationId xmlns:a16="http://schemas.microsoft.com/office/drawing/2014/main" id="{5CFEE774-ED76-4D30-9AA6-5A7565A7B941}"/>
              </a:ext>
            </a:extLst>
          </p:cNvPr>
          <p:cNvSpPr txBox="1"/>
          <p:nvPr/>
        </p:nvSpPr>
        <p:spPr>
          <a:xfrm>
            <a:off x="5429620" y="3958889"/>
            <a:ext cx="1206746" cy="553998"/>
          </a:xfrm>
          <a:prstGeom prst="rect">
            <a:avLst/>
          </a:prstGeom>
          <a:noFill/>
        </p:spPr>
        <p:txBody>
          <a:bodyPr wrap="square" rtlCol="0">
            <a:spAutoFit/>
          </a:bodyPr>
          <a:lstStyle/>
          <a:p>
            <a:pPr algn="ctr"/>
            <a:r>
              <a:rPr lang="en-GB" sz="1500" b="1" dirty="0">
                <a:solidFill>
                  <a:srgbClr val="01407D"/>
                </a:solidFill>
              </a:rPr>
              <a:t>small </a:t>
            </a:r>
          </a:p>
          <a:p>
            <a:pPr algn="ctr"/>
            <a:r>
              <a:rPr lang="en-GB" sz="1500" b="1" dirty="0">
                <a:solidFill>
                  <a:srgbClr val="01407D"/>
                </a:solidFill>
              </a:rPr>
              <a:t>fish</a:t>
            </a:r>
          </a:p>
        </p:txBody>
      </p:sp>
      <p:pic>
        <p:nvPicPr>
          <p:cNvPr id="58" name="Picture 57">
            <a:extLst>
              <a:ext uri="{FF2B5EF4-FFF2-40B4-BE49-F238E27FC236}">
                <a16:creationId xmlns:a16="http://schemas.microsoft.com/office/drawing/2014/main" id="{DA201976-0ABE-4A05-BE21-0C1F357205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07583" y="3517030"/>
            <a:ext cx="622752" cy="181541"/>
          </a:xfrm>
          <a:prstGeom prst="rect">
            <a:avLst/>
          </a:prstGeom>
        </p:spPr>
      </p:pic>
      <p:pic>
        <p:nvPicPr>
          <p:cNvPr id="59" name="Picture 58">
            <a:extLst>
              <a:ext uri="{FF2B5EF4-FFF2-40B4-BE49-F238E27FC236}">
                <a16:creationId xmlns:a16="http://schemas.microsoft.com/office/drawing/2014/main" id="{C7941CC2-DBB9-4583-B063-FF6F8C95B3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366029" y="4281286"/>
            <a:ext cx="560636" cy="163433"/>
          </a:xfrm>
          <a:prstGeom prst="rect">
            <a:avLst/>
          </a:prstGeom>
        </p:spPr>
      </p:pic>
      <p:pic>
        <p:nvPicPr>
          <p:cNvPr id="60" name="Picture 59">
            <a:extLst>
              <a:ext uri="{FF2B5EF4-FFF2-40B4-BE49-F238E27FC236}">
                <a16:creationId xmlns:a16="http://schemas.microsoft.com/office/drawing/2014/main" id="{CB514510-0938-4636-86AD-80867AB345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097473" y="4127520"/>
            <a:ext cx="560635" cy="163433"/>
          </a:xfrm>
          <a:prstGeom prst="rect">
            <a:avLst/>
          </a:prstGeom>
        </p:spPr>
      </p:pic>
      <p:pic>
        <p:nvPicPr>
          <p:cNvPr id="61" name="Picture 60">
            <a:extLst>
              <a:ext uri="{FF2B5EF4-FFF2-40B4-BE49-F238E27FC236}">
                <a16:creationId xmlns:a16="http://schemas.microsoft.com/office/drawing/2014/main" id="{D4E78FD5-91FF-4B02-8894-371D8636BE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147651" y="3775435"/>
            <a:ext cx="622753" cy="181541"/>
          </a:xfrm>
          <a:prstGeom prst="rect">
            <a:avLst/>
          </a:prstGeom>
        </p:spPr>
      </p:pic>
      <p:pic>
        <p:nvPicPr>
          <p:cNvPr id="62" name="Picture 61">
            <a:extLst>
              <a:ext uri="{FF2B5EF4-FFF2-40B4-BE49-F238E27FC236}">
                <a16:creationId xmlns:a16="http://schemas.microsoft.com/office/drawing/2014/main" id="{F81ECA20-0618-4A1F-BBDF-89BEA989C2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5231511" y="3999909"/>
            <a:ext cx="506744" cy="147723"/>
          </a:xfrm>
          <a:prstGeom prst="rect">
            <a:avLst/>
          </a:prstGeom>
        </p:spPr>
      </p:pic>
      <p:pic>
        <p:nvPicPr>
          <p:cNvPr id="63" name="Picture 62">
            <a:extLst>
              <a:ext uri="{FF2B5EF4-FFF2-40B4-BE49-F238E27FC236}">
                <a16:creationId xmlns:a16="http://schemas.microsoft.com/office/drawing/2014/main" id="{99B2582B-95B2-48BB-8233-DBD0F8B768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387687" y="4020448"/>
            <a:ext cx="623562" cy="181777"/>
          </a:xfrm>
          <a:prstGeom prst="rect">
            <a:avLst/>
          </a:prstGeom>
        </p:spPr>
      </p:pic>
      <p:pic>
        <p:nvPicPr>
          <p:cNvPr id="64" name="Picture 63">
            <a:extLst>
              <a:ext uri="{FF2B5EF4-FFF2-40B4-BE49-F238E27FC236}">
                <a16:creationId xmlns:a16="http://schemas.microsoft.com/office/drawing/2014/main" id="{05F956EB-F17E-4696-9431-5788D04F04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213700" y="4350708"/>
            <a:ext cx="560635" cy="163433"/>
          </a:xfrm>
          <a:prstGeom prst="rect">
            <a:avLst/>
          </a:prstGeom>
        </p:spPr>
      </p:pic>
      <p:pic>
        <p:nvPicPr>
          <p:cNvPr id="65" name="Picture 64">
            <a:extLst>
              <a:ext uri="{FF2B5EF4-FFF2-40B4-BE49-F238E27FC236}">
                <a16:creationId xmlns:a16="http://schemas.microsoft.com/office/drawing/2014/main" id="{3D396CF1-C583-4CBB-B441-C4065F4A08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970840" y="4448646"/>
            <a:ext cx="560635" cy="163433"/>
          </a:xfrm>
          <a:prstGeom prst="rect">
            <a:avLst/>
          </a:prstGeom>
        </p:spPr>
      </p:pic>
    </p:spTree>
    <p:extLst>
      <p:ext uri="{BB962C8B-B14F-4D97-AF65-F5344CB8AC3E}">
        <p14:creationId xmlns:p14="http://schemas.microsoft.com/office/powerpoint/2010/main" val="139236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6"/>
                                        </p:tgtEl>
                                      </p:cBhvr>
                                    </p:animEffect>
                                    <p:set>
                                      <p:cBhvr>
                                        <p:cTn id="21" dur="1" fill="hold">
                                          <p:stCondLst>
                                            <p:cond delay="499"/>
                                          </p:stCondLst>
                                        </p:cTn>
                                        <p:tgtEl>
                                          <p:spTgt spid="36"/>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7"/>
                                        </p:tgtEl>
                                      </p:cBhvr>
                                    </p:animEffect>
                                    <p:set>
                                      <p:cBhvr>
                                        <p:cTn id="24" dur="1" fill="hold">
                                          <p:stCondLst>
                                            <p:cond delay="499"/>
                                          </p:stCondLst>
                                        </p:cTn>
                                        <p:tgtEl>
                                          <p:spTgt spid="2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7"/>
                                        </p:tgtEl>
                                      </p:cBhvr>
                                    </p:animEffect>
                                    <p:set>
                                      <p:cBhvr>
                                        <p:cTn id="34" dur="1" fill="hold">
                                          <p:stCondLst>
                                            <p:cond delay="499"/>
                                          </p:stCondLst>
                                        </p:cTn>
                                        <p:tgtEl>
                                          <p:spTgt spid="57"/>
                                        </p:tgtEl>
                                        <p:attrNameLst>
                                          <p:attrName>style.visibility</p:attrName>
                                        </p:attrNameLst>
                                      </p:cBhvr>
                                      <p:to>
                                        <p:strVal val="hidden"/>
                                      </p:to>
                                    </p:set>
                                  </p:childTnLst>
                                </p:cTn>
                              </p:par>
                            </p:childTnLst>
                          </p:cTn>
                        </p:par>
                        <p:par>
                          <p:cTn id="35" fill="hold">
                            <p:stCondLst>
                              <p:cond delay="1000"/>
                            </p:stCondLst>
                            <p:childTnLst>
                              <p:par>
                                <p:cTn id="36" presetID="42" presetClass="exit" presetSubtype="0" fill="hold" nodeType="afterEffect">
                                  <p:stCondLst>
                                    <p:cond delay="0"/>
                                  </p:stCondLst>
                                  <p:childTnLst>
                                    <p:animEffect transition="out" filter="fade">
                                      <p:cBhvr>
                                        <p:cTn id="37" dur="500"/>
                                        <p:tgtEl>
                                          <p:spTgt spid="65"/>
                                        </p:tgtEl>
                                      </p:cBhvr>
                                    </p:animEffect>
                                    <p:anim calcmode="lin" valueType="num">
                                      <p:cBhvr>
                                        <p:cTn id="38" dur="500"/>
                                        <p:tgtEl>
                                          <p:spTgt spid="65"/>
                                        </p:tgtEl>
                                        <p:attrNameLst>
                                          <p:attrName>ppt_x</p:attrName>
                                        </p:attrNameLst>
                                      </p:cBhvr>
                                      <p:tavLst>
                                        <p:tav tm="0">
                                          <p:val>
                                            <p:strVal val="ppt_x"/>
                                          </p:val>
                                        </p:tav>
                                        <p:tav tm="100000">
                                          <p:val>
                                            <p:strVal val="ppt_x"/>
                                          </p:val>
                                        </p:tav>
                                      </p:tavLst>
                                    </p:anim>
                                    <p:anim calcmode="lin" valueType="num">
                                      <p:cBhvr>
                                        <p:cTn id="39" dur="500"/>
                                        <p:tgtEl>
                                          <p:spTgt spid="65"/>
                                        </p:tgtEl>
                                        <p:attrNameLst>
                                          <p:attrName>ppt_y</p:attrName>
                                        </p:attrNameLst>
                                      </p:cBhvr>
                                      <p:tavLst>
                                        <p:tav tm="0">
                                          <p:val>
                                            <p:strVal val="ppt_y"/>
                                          </p:val>
                                        </p:tav>
                                        <p:tav tm="100000">
                                          <p:val>
                                            <p:strVal val="ppt_y+.1"/>
                                          </p:val>
                                        </p:tav>
                                      </p:tavLst>
                                    </p:anim>
                                    <p:set>
                                      <p:cBhvr>
                                        <p:cTn id="40" dur="1" fill="hold">
                                          <p:stCondLst>
                                            <p:cond delay="499"/>
                                          </p:stCondLst>
                                        </p:cTn>
                                        <p:tgtEl>
                                          <p:spTgt spid="65"/>
                                        </p:tgtEl>
                                        <p:attrNameLst>
                                          <p:attrName>style.visibility</p:attrName>
                                        </p:attrNameLst>
                                      </p:cBhvr>
                                      <p:to>
                                        <p:strVal val="hidden"/>
                                      </p:to>
                                    </p:set>
                                  </p:childTnLst>
                                </p:cTn>
                              </p:par>
                            </p:childTnLst>
                          </p:cTn>
                        </p:par>
                        <p:par>
                          <p:cTn id="41" fill="hold">
                            <p:stCondLst>
                              <p:cond delay="1500"/>
                            </p:stCondLst>
                            <p:childTnLst>
                              <p:par>
                                <p:cTn id="42" presetID="42" presetClass="exit" presetSubtype="0" fill="hold" nodeType="afterEffect">
                                  <p:stCondLst>
                                    <p:cond delay="0"/>
                                  </p:stCondLst>
                                  <p:childTnLst>
                                    <p:animEffect transition="out" filter="fade">
                                      <p:cBhvr>
                                        <p:cTn id="43" dur="500"/>
                                        <p:tgtEl>
                                          <p:spTgt spid="64"/>
                                        </p:tgtEl>
                                      </p:cBhvr>
                                    </p:animEffect>
                                    <p:anim calcmode="lin" valueType="num">
                                      <p:cBhvr>
                                        <p:cTn id="44" dur="500"/>
                                        <p:tgtEl>
                                          <p:spTgt spid="64"/>
                                        </p:tgtEl>
                                        <p:attrNameLst>
                                          <p:attrName>ppt_x</p:attrName>
                                        </p:attrNameLst>
                                      </p:cBhvr>
                                      <p:tavLst>
                                        <p:tav tm="0">
                                          <p:val>
                                            <p:strVal val="ppt_x"/>
                                          </p:val>
                                        </p:tav>
                                        <p:tav tm="100000">
                                          <p:val>
                                            <p:strVal val="ppt_x"/>
                                          </p:val>
                                        </p:tav>
                                      </p:tavLst>
                                    </p:anim>
                                    <p:anim calcmode="lin" valueType="num">
                                      <p:cBhvr>
                                        <p:cTn id="45" dur="500"/>
                                        <p:tgtEl>
                                          <p:spTgt spid="64"/>
                                        </p:tgtEl>
                                        <p:attrNameLst>
                                          <p:attrName>ppt_y</p:attrName>
                                        </p:attrNameLst>
                                      </p:cBhvr>
                                      <p:tavLst>
                                        <p:tav tm="0">
                                          <p:val>
                                            <p:strVal val="ppt_y"/>
                                          </p:val>
                                        </p:tav>
                                        <p:tav tm="100000">
                                          <p:val>
                                            <p:strVal val="ppt_y+.1"/>
                                          </p:val>
                                        </p:tav>
                                      </p:tavLst>
                                    </p:anim>
                                    <p:set>
                                      <p:cBhvr>
                                        <p:cTn id="46" dur="1" fill="hold">
                                          <p:stCondLst>
                                            <p:cond delay="499"/>
                                          </p:stCondLst>
                                        </p:cTn>
                                        <p:tgtEl>
                                          <p:spTgt spid="64"/>
                                        </p:tgtEl>
                                        <p:attrNameLst>
                                          <p:attrName>style.visibility</p:attrName>
                                        </p:attrNameLst>
                                      </p:cBhvr>
                                      <p:to>
                                        <p:strVal val="hidden"/>
                                      </p:to>
                                    </p:set>
                                  </p:childTnLst>
                                </p:cTn>
                              </p:par>
                            </p:childTnLst>
                          </p:cTn>
                        </p:par>
                        <p:par>
                          <p:cTn id="47" fill="hold">
                            <p:stCondLst>
                              <p:cond delay="2000"/>
                            </p:stCondLst>
                            <p:childTnLst>
                              <p:par>
                                <p:cTn id="48" presetID="42" presetClass="exit" presetSubtype="0" fill="hold" nodeType="afterEffect">
                                  <p:stCondLst>
                                    <p:cond delay="0"/>
                                  </p:stCondLst>
                                  <p:childTnLst>
                                    <p:animEffect transition="out" filter="fade">
                                      <p:cBhvr>
                                        <p:cTn id="49" dur="500"/>
                                        <p:tgtEl>
                                          <p:spTgt spid="60"/>
                                        </p:tgtEl>
                                      </p:cBhvr>
                                    </p:animEffect>
                                    <p:anim calcmode="lin" valueType="num">
                                      <p:cBhvr>
                                        <p:cTn id="50" dur="500"/>
                                        <p:tgtEl>
                                          <p:spTgt spid="60"/>
                                        </p:tgtEl>
                                        <p:attrNameLst>
                                          <p:attrName>ppt_x</p:attrName>
                                        </p:attrNameLst>
                                      </p:cBhvr>
                                      <p:tavLst>
                                        <p:tav tm="0">
                                          <p:val>
                                            <p:strVal val="ppt_x"/>
                                          </p:val>
                                        </p:tav>
                                        <p:tav tm="100000">
                                          <p:val>
                                            <p:strVal val="ppt_x"/>
                                          </p:val>
                                        </p:tav>
                                      </p:tavLst>
                                    </p:anim>
                                    <p:anim calcmode="lin" valueType="num">
                                      <p:cBhvr>
                                        <p:cTn id="51" dur="500"/>
                                        <p:tgtEl>
                                          <p:spTgt spid="60"/>
                                        </p:tgtEl>
                                        <p:attrNameLst>
                                          <p:attrName>ppt_y</p:attrName>
                                        </p:attrNameLst>
                                      </p:cBhvr>
                                      <p:tavLst>
                                        <p:tav tm="0">
                                          <p:val>
                                            <p:strVal val="ppt_y"/>
                                          </p:val>
                                        </p:tav>
                                        <p:tav tm="100000">
                                          <p:val>
                                            <p:strVal val="ppt_y+.1"/>
                                          </p:val>
                                        </p:tav>
                                      </p:tavLst>
                                    </p:anim>
                                    <p:set>
                                      <p:cBhvr>
                                        <p:cTn id="52" dur="1" fill="hold">
                                          <p:stCondLst>
                                            <p:cond delay="499"/>
                                          </p:stCondLst>
                                        </p:cTn>
                                        <p:tgtEl>
                                          <p:spTgt spid="60"/>
                                        </p:tgtEl>
                                        <p:attrNameLst>
                                          <p:attrName>style.visibility</p:attrName>
                                        </p:attrNameLst>
                                      </p:cBhvr>
                                      <p:to>
                                        <p:strVal val="hidden"/>
                                      </p:to>
                                    </p:set>
                                  </p:childTnLst>
                                </p:cTn>
                              </p:par>
                            </p:childTnLst>
                          </p:cTn>
                        </p:par>
                        <p:par>
                          <p:cTn id="53" fill="hold">
                            <p:stCondLst>
                              <p:cond delay="2500"/>
                            </p:stCondLst>
                            <p:childTnLst>
                              <p:par>
                                <p:cTn id="54" presetID="42" presetClass="exit" presetSubtype="0" fill="hold" nodeType="afterEffect">
                                  <p:stCondLst>
                                    <p:cond delay="0"/>
                                  </p:stCondLst>
                                  <p:childTnLst>
                                    <p:animEffect transition="out" filter="fade">
                                      <p:cBhvr>
                                        <p:cTn id="55" dur="500"/>
                                        <p:tgtEl>
                                          <p:spTgt spid="62"/>
                                        </p:tgtEl>
                                      </p:cBhvr>
                                    </p:animEffect>
                                    <p:anim calcmode="lin" valueType="num">
                                      <p:cBhvr>
                                        <p:cTn id="56" dur="500"/>
                                        <p:tgtEl>
                                          <p:spTgt spid="62"/>
                                        </p:tgtEl>
                                        <p:attrNameLst>
                                          <p:attrName>ppt_x</p:attrName>
                                        </p:attrNameLst>
                                      </p:cBhvr>
                                      <p:tavLst>
                                        <p:tav tm="0">
                                          <p:val>
                                            <p:strVal val="ppt_x"/>
                                          </p:val>
                                        </p:tav>
                                        <p:tav tm="100000">
                                          <p:val>
                                            <p:strVal val="ppt_x"/>
                                          </p:val>
                                        </p:tav>
                                      </p:tavLst>
                                    </p:anim>
                                    <p:anim calcmode="lin" valueType="num">
                                      <p:cBhvr>
                                        <p:cTn id="57" dur="500"/>
                                        <p:tgtEl>
                                          <p:spTgt spid="62"/>
                                        </p:tgtEl>
                                        <p:attrNameLst>
                                          <p:attrName>ppt_y</p:attrName>
                                        </p:attrNameLst>
                                      </p:cBhvr>
                                      <p:tavLst>
                                        <p:tav tm="0">
                                          <p:val>
                                            <p:strVal val="ppt_y"/>
                                          </p:val>
                                        </p:tav>
                                        <p:tav tm="100000">
                                          <p:val>
                                            <p:strVal val="ppt_y+.1"/>
                                          </p:val>
                                        </p:tav>
                                      </p:tavLst>
                                    </p:anim>
                                    <p:set>
                                      <p:cBhvr>
                                        <p:cTn id="58" dur="1" fill="hold">
                                          <p:stCondLst>
                                            <p:cond delay="499"/>
                                          </p:stCondLst>
                                        </p:cTn>
                                        <p:tgtEl>
                                          <p:spTgt spid="62"/>
                                        </p:tgtEl>
                                        <p:attrNameLst>
                                          <p:attrName>style.visibility</p:attrName>
                                        </p:attrNameLst>
                                      </p:cBhvr>
                                      <p:to>
                                        <p:strVal val="hidden"/>
                                      </p:to>
                                    </p:set>
                                  </p:childTnLst>
                                </p:cTn>
                              </p:par>
                            </p:childTnLst>
                          </p:cTn>
                        </p:par>
                        <p:par>
                          <p:cTn id="59" fill="hold">
                            <p:stCondLst>
                              <p:cond delay="3000"/>
                            </p:stCondLst>
                            <p:childTnLst>
                              <p:par>
                                <p:cTn id="60" presetID="42" presetClass="exit" presetSubtype="0" fill="hold" nodeType="afterEffect">
                                  <p:stCondLst>
                                    <p:cond delay="0"/>
                                  </p:stCondLst>
                                  <p:childTnLst>
                                    <p:animEffect transition="out" filter="fade">
                                      <p:cBhvr>
                                        <p:cTn id="61" dur="500"/>
                                        <p:tgtEl>
                                          <p:spTgt spid="63"/>
                                        </p:tgtEl>
                                      </p:cBhvr>
                                    </p:animEffect>
                                    <p:anim calcmode="lin" valueType="num">
                                      <p:cBhvr>
                                        <p:cTn id="62" dur="500"/>
                                        <p:tgtEl>
                                          <p:spTgt spid="63"/>
                                        </p:tgtEl>
                                        <p:attrNameLst>
                                          <p:attrName>ppt_x</p:attrName>
                                        </p:attrNameLst>
                                      </p:cBhvr>
                                      <p:tavLst>
                                        <p:tav tm="0">
                                          <p:val>
                                            <p:strVal val="ppt_x"/>
                                          </p:val>
                                        </p:tav>
                                        <p:tav tm="100000">
                                          <p:val>
                                            <p:strVal val="ppt_x"/>
                                          </p:val>
                                        </p:tav>
                                      </p:tavLst>
                                    </p:anim>
                                    <p:anim calcmode="lin" valueType="num">
                                      <p:cBhvr>
                                        <p:cTn id="63" dur="500"/>
                                        <p:tgtEl>
                                          <p:spTgt spid="63"/>
                                        </p:tgtEl>
                                        <p:attrNameLst>
                                          <p:attrName>ppt_y</p:attrName>
                                        </p:attrNameLst>
                                      </p:cBhvr>
                                      <p:tavLst>
                                        <p:tav tm="0">
                                          <p:val>
                                            <p:strVal val="ppt_y"/>
                                          </p:val>
                                        </p:tav>
                                        <p:tav tm="100000">
                                          <p:val>
                                            <p:strVal val="ppt_y+.1"/>
                                          </p:val>
                                        </p:tav>
                                      </p:tavLst>
                                    </p:anim>
                                    <p:set>
                                      <p:cBhvr>
                                        <p:cTn id="64" dur="1" fill="hold">
                                          <p:stCondLst>
                                            <p:cond delay="499"/>
                                          </p:stCondLst>
                                        </p:cTn>
                                        <p:tgtEl>
                                          <p:spTgt spid="63"/>
                                        </p:tgtEl>
                                        <p:attrNameLst>
                                          <p:attrName>style.visibility</p:attrName>
                                        </p:attrNameLst>
                                      </p:cBhvr>
                                      <p:to>
                                        <p:strVal val="hidden"/>
                                      </p:to>
                                    </p:set>
                                  </p:childTnLst>
                                </p:cTn>
                              </p:par>
                            </p:childTnLst>
                          </p:cTn>
                        </p:par>
                        <p:par>
                          <p:cTn id="65" fill="hold">
                            <p:stCondLst>
                              <p:cond delay="3500"/>
                            </p:stCondLst>
                            <p:childTnLst>
                              <p:par>
                                <p:cTn id="66" presetID="42" presetClass="exit" presetSubtype="0" fill="hold" nodeType="afterEffect">
                                  <p:stCondLst>
                                    <p:cond delay="0"/>
                                  </p:stCondLst>
                                  <p:childTnLst>
                                    <p:animEffect transition="out" filter="fade">
                                      <p:cBhvr>
                                        <p:cTn id="67" dur="500"/>
                                        <p:tgtEl>
                                          <p:spTgt spid="59"/>
                                        </p:tgtEl>
                                      </p:cBhvr>
                                    </p:animEffect>
                                    <p:anim calcmode="lin" valueType="num">
                                      <p:cBhvr>
                                        <p:cTn id="68" dur="500"/>
                                        <p:tgtEl>
                                          <p:spTgt spid="59"/>
                                        </p:tgtEl>
                                        <p:attrNameLst>
                                          <p:attrName>ppt_x</p:attrName>
                                        </p:attrNameLst>
                                      </p:cBhvr>
                                      <p:tavLst>
                                        <p:tav tm="0">
                                          <p:val>
                                            <p:strVal val="ppt_x"/>
                                          </p:val>
                                        </p:tav>
                                        <p:tav tm="100000">
                                          <p:val>
                                            <p:strVal val="ppt_x"/>
                                          </p:val>
                                        </p:tav>
                                      </p:tavLst>
                                    </p:anim>
                                    <p:anim calcmode="lin" valueType="num">
                                      <p:cBhvr>
                                        <p:cTn id="69" dur="500"/>
                                        <p:tgtEl>
                                          <p:spTgt spid="59"/>
                                        </p:tgtEl>
                                        <p:attrNameLst>
                                          <p:attrName>ppt_y</p:attrName>
                                        </p:attrNameLst>
                                      </p:cBhvr>
                                      <p:tavLst>
                                        <p:tav tm="0">
                                          <p:val>
                                            <p:strVal val="ppt_y"/>
                                          </p:val>
                                        </p:tav>
                                        <p:tav tm="100000">
                                          <p:val>
                                            <p:strVal val="ppt_y+.1"/>
                                          </p:val>
                                        </p:tav>
                                      </p:tavLst>
                                    </p:anim>
                                    <p:set>
                                      <p:cBhvr>
                                        <p:cTn id="70" dur="1" fill="hold">
                                          <p:stCondLst>
                                            <p:cond delay="499"/>
                                          </p:stCondLst>
                                        </p:cTn>
                                        <p:tgtEl>
                                          <p:spTgt spid="59"/>
                                        </p:tgtEl>
                                        <p:attrNameLst>
                                          <p:attrName>style.visibility</p:attrName>
                                        </p:attrNameLst>
                                      </p:cBhvr>
                                      <p:to>
                                        <p:strVal val="hidden"/>
                                      </p:to>
                                    </p:set>
                                  </p:childTnLst>
                                </p:cTn>
                              </p:par>
                            </p:childTnLst>
                          </p:cTn>
                        </p:par>
                        <p:par>
                          <p:cTn id="71" fill="hold">
                            <p:stCondLst>
                              <p:cond delay="4000"/>
                            </p:stCondLst>
                            <p:childTnLst>
                              <p:par>
                                <p:cTn id="72" presetID="42" presetClass="exit" presetSubtype="0" fill="hold" nodeType="afterEffect">
                                  <p:stCondLst>
                                    <p:cond delay="0"/>
                                  </p:stCondLst>
                                  <p:childTnLst>
                                    <p:animEffect transition="out" filter="fade">
                                      <p:cBhvr>
                                        <p:cTn id="73" dur="500"/>
                                        <p:tgtEl>
                                          <p:spTgt spid="55"/>
                                        </p:tgtEl>
                                      </p:cBhvr>
                                    </p:animEffect>
                                    <p:anim calcmode="lin" valueType="num">
                                      <p:cBhvr>
                                        <p:cTn id="74" dur="500"/>
                                        <p:tgtEl>
                                          <p:spTgt spid="55"/>
                                        </p:tgtEl>
                                        <p:attrNameLst>
                                          <p:attrName>ppt_x</p:attrName>
                                        </p:attrNameLst>
                                      </p:cBhvr>
                                      <p:tavLst>
                                        <p:tav tm="0">
                                          <p:val>
                                            <p:strVal val="ppt_x"/>
                                          </p:val>
                                        </p:tav>
                                        <p:tav tm="100000">
                                          <p:val>
                                            <p:strVal val="ppt_x"/>
                                          </p:val>
                                        </p:tav>
                                      </p:tavLst>
                                    </p:anim>
                                    <p:anim calcmode="lin" valueType="num">
                                      <p:cBhvr>
                                        <p:cTn id="75" dur="500"/>
                                        <p:tgtEl>
                                          <p:spTgt spid="55"/>
                                        </p:tgtEl>
                                        <p:attrNameLst>
                                          <p:attrName>ppt_y</p:attrName>
                                        </p:attrNameLst>
                                      </p:cBhvr>
                                      <p:tavLst>
                                        <p:tav tm="0">
                                          <p:val>
                                            <p:strVal val="ppt_y"/>
                                          </p:val>
                                        </p:tav>
                                        <p:tav tm="100000">
                                          <p:val>
                                            <p:strVal val="ppt_y+.1"/>
                                          </p:val>
                                        </p:tav>
                                      </p:tavLst>
                                    </p:anim>
                                    <p:set>
                                      <p:cBhvr>
                                        <p:cTn id="76" dur="1" fill="hold">
                                          <p:stCondLst>
                                            <p:cond delay="499"/>
                                          </p:stCondLst>
                                        </p:cTn>
                                        <p:tgtEl>
                                          <p:spTgt spid="55"/>
                                        </p:tgtEl>
                                        <p:attrNameLst>
                                          <p:attrName>style.visibility</p:attrName>
                                        </p:attrNameLst>
                                      </p:cBhvr>
                                      <p:to>
                                        <p:strVal val="hidden"/>
                                      </p:to>
                                    </p:set>
                                  </p:childTnLst>
                                </p:cTn>
                              </p:par>
                            </p:childTnLst>
                          </p:cTn>
                        </p:par>
                        <p:par>
                          <p:cTn id="77" fill="hold">
                            <p:stCondLst>
                              <p:cond delay="4500"/>
                            </p:stCondLst>
                            <p:childTnLst>
                              <p:par>
                                <p:cTn id="78" presetID="42" presetClass="exit" presetSubtype="0" fill="hold" nodeType="afterEffect">
                                  <p:stCondLst>
                                    <p:cond delay="0"/>
                                  </p:stCondLst>
                                  <p:childTnLst>
                                    <p:animEffect transition="out" filter="fade">
                                      <p:cBhvr>
                                        <p:cTn id="79" dur="500"/>
                                        <p:tgtEl>
                                          <p:spTgt spid="56"/>
                                        </p:tgtEl>
                                      </p:cBhvr>
                                    </p:animEffect>
                                    <p:anim calcmode="lin" valueType="num">
                                      <p:cBhvr>
                                        <p:cTn id="80" dur="500"/>
                                        <p:tgtEl>
                                          <p:spTgt spid="56"/>
                                        </p:tgtEl>
                                        <p:attrNameLst>
                                          <p:attrName>ppt_x</p:attrName>
                                        </p:attrNameLst>
                                      </p:cBhvr>
                                      <p:tavLst>
                                        <p:tav tm="0">
                                          <p:val>
                                            <p:strVal val="ppt_x"/>
                                          </p:val>
                                        </p:tav>
                                        <p:tav tm="100000">
                                          <p:val>
                                            <p:strVal val="ppt_x"/>
                                          </p:val>
                                        </p:tav>
                                      </p:tavLst>
                                    </p:anim>
                                    <p:anim calcmode="lin" valueType="num">
                                      <p:cBhvr>
                                        <p:cTn id="81" dur="500"/>
                                        <p:tgtEl>
                                          <p:spTgt spid="56"/>
                                        </p:tgtEl>
                                        <p:attrNameLst>
                                          <p:attrName>ppt_y</p:attrName>
                                        </p:attrNameLst>
                                      </p:cBhvr>
                                      <p:tavLst>
                                        <p:tav tm="0">
                                          <p:val>
                                            <p:strVal val="ppt_y"/>
                                          </p:val>
                                        </p:tav>
                                        <p:tav tm="100000">
                                          <p:val>
                                            <p:strVal val="ppt_y+.1"/>
                                          </p:val>
                                        </p:tav>
                                      </p:tavLst>
                                    </p:anim>
                                    <p:set>
                                      <p:cBhvr>
                                        <p:cTn id="82" dur="1" fill="hold">
                                          <p:stCondLst>
                                            <p:cond delay="499"/>
                                          </p:stCondLst>
                                        </p:cTn>
                                        <p:tgtEl>
                                          <p:spTgt spid="56"/>
                                        </p:tgtEl>
                                        <p:attrNameLst>
                                          <p:attrName>style.visibility</p:attrName>
                                        </p:attrNameLst>
                                      </p:cBhvr>
                                      <p:to>
                                        <p:strVal val="hidden"/>
                                      </p:to>
                                    </p:set>
                                  </p:childTnLst>
                                </p:cTn>
                              </p:par>
                            </p:childTnLst>
                          </p:cTn>
                        </p:par>
                        <p:par>
                          <p:cTn id="83" fill="hold">
                            <p:stCondLst>
                              <p:cond delay="5000"/>
                            </p:stCondLst>
                            <p:childTnLst>
                              <p:par>
                                <p:cTn id="84" presetID="42" presetClass="exit" presetSubtype="0" fill="hold" nodeType="afterEffect">
                                  <p:stCondLst>
                                    <p:cond delay="0"/>
                                  </p:stCondLst>
                                  <p:childTnLst>
                                    <p:animEffect transition="out" filter="fade">
                                      <p:cBhvr>
                                        <p:cTn id="85" dur="500"/>
                                        <p:tgtEl>
                                          <p:spTgt spid="58"/>
                                        </p:tgtEl>
                                      </p:cBhvr>
                                    </p:animEffect>
                                    <p:anim calcmode="lin" valueType="num">
                                      <p:cBhvr>
                                        <p:cTn id="86" dur="500"/>
                                        <p:tgtEl>
                                          <p:spTgt spid="58"/>
                                        </p:tgtEl>
                                        <p:attrNameLst>
                                          <p:attrName>ppt_x</p:attrName>
                                        </p:attrNameLst>
                                      </p:cBhvr>
                                      <p:tavLst>
                                        <p:tav tm="0">
                                          <p:val>
                                            <p:strVal val="ppt_x"/>
                                          </p:val>
                                        </p:tav>
                                        <p:tav tm="100000">
                                          <p:val>
                                            <p:strVal val="ppt_x"/>
                                          </p:val>
                                        </p:tav>
                                      </p:tavLst>
                                    </p:anim>
                                    <p:anim calcmode="lin" valueType="num">
                                      <p:cBhvr>
                                        <p:cTn id="87" dur="500"/>
                                        <p:tgtEl>
                                          <p:spTgt spid="58"/>
                                        </p:tgtEl>
                                        <p:attrNameLst>
                                          <p:attrName>ppt_y</p:attrName>
                                        </p:attrNameLst>
                                      </p:cBhvr>
                                      <p:tavLst>
                                        <p:tav tm="0">
                                          <p:val>
                                            <p:strVal val="ppt_y"/>
                                          </p:val>
                                        </p:tav>
                                        <p:tav tm="100000">
                                          <p:val>
                                            <p:strVal val="ppt_y+.1"/>
                                          </p:val>
                                        </p:tav>
                                      </p:tavLst>
                                    </p:anim>
                                    <p:set>
                                      <p:cBhvr>
                                        <p:cTn id="88" dur="1" fill="hold">
                                          <p:stCondLst>
                                            <p:cond delay="499"/>
                                          </p:stCondLst>
                                        </p:cTn>
                                        <p:tgtEl>
                                          <p:spTgt spid="58"/>
                                        </p:tgtEl>
                                        <p:attrNameLst>
                                          <p:attrName>style.visibility</p:attrName>
                                        </p:attrNameLst>
                                      </p:cBhvr>
                                      <p:to>
                                        <p:strVal val="hidden"/>
                                      </p:to>
                                    </p:set>
                                  </p:childTnLst>
                                </p:cTn>
                              </p:par>
                            </p:childTnLst>
                          </p:cTn>
                        </p:par>
                        <p:par>
                          <p:cTn id="89" fill="hold">
                            <p:stCondLst>
                              <p:cond delay="5500"/>
                            </p:stCondLst>
                            <p:childTnLst>
                              <p:par>
                                <p:cTn id="90" presetID="42" presetClass="exit" presetSubtype="0" fill="hold" nodeType="afterEffect">
                                  <p:stCondLst>
                                    <p:cond delay="0"/>
                                  </p:stCondLst>
                                  <p:childTnLst>
                                    <p:animEffect transition="out" filter="fade">
                                      <p:cBhvr>
                                        <p:cTn id="91" dur="500"/>
                                        <p:tgtEl>
                                          <p:spTgt spid="61"/>
                                        </p:tgtEl>
                                      </p:cBhvr>
                                    </p:animEffect>
                                    <p:anim calcmode="lin" valueType="num">
                                      <p:cBhvr>
                                        <p:cTn id="92" dur="500"/>
                                        <p:tgtEl>
                                          <p:spTgt spid="61"/>
                                        </p:tgtEl>
                                        <p:attrNameLst>
                                          <p:attrName>ppt_x</p:attrName>
                                        </p:attrNameLst>
                                      </p:cBhvr>
                                      <p:tavLst>
                                        <p:tav tm="0">
                                          <p:val>
                                            <p:strVal val="ppt_x"/>
                                          </p:val>
                                        </p:tav>
                                        <p:tav tm="100000">
                                          <p:val>
                                            <p:strVal val="ppt_x"/>
                                          </p:val>
                                        </p:tav>
                                      </p:tavLst>
                                    </p:anim>
                                    <p:anim calcmode="lin" valueType="num">
                                      <p:cBhvr>
                                        <p:cTn id="93" dur="500"/>
                                        <p:tgtEl>
                                          <p:spTgt spid="61"/>
                                        </p:tgtEl>
                                        <p:attrNameLst>
                                          <p:attrName>ppt_y</p:attrName>
                                        </p:attrNameLst>
                                      </p:cBhvr>
                                      <p:tavLst>
                                        <p:tav tm="0">
                                          <p:val>
                                            <p:strVal val="ppt_y"/>
                                          </p:val>
                                        </p:tav>
                                        <p:tav tm="100000">
                                          <p:val>
                                            <p:strVal val="ppt_y+.1"/>
                                          </p:val>
                                        </p:tav>
                                      </p:tavLst>
                                    </p:anim>
                                    <p:set>
                                      <p:cBhvr>
                                        <p:cTn id="94"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41"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F1B4C7D-55FC-4857-A05C-B033BB1D1CF7}"/>
              </a:ext>
            </a:extLst>
          </p:cNvPr>
          <p:cNvSpPr/>
          <p:nvPr/>
        </p:nvSpPr>
        <p:spPr>
          <a:xfrm>
            <a:off x="755650" y="1381804"/>
            <a:ext cx="7632700" cy="2308649"/>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3FBE72D-ECA9-4964-8FF9-7DCDFE7A7AB1}"/>
              </a:ext>
            </a:extLst>
          </p:cNvPr>
          <p:cNvSpPr/>
          <p:nvPr/>
        </p:nvSpPr>
        <p:spPr>
          <a:xfrm>
            <a:off x="2916782" y="4336308"/>
            <a:ext cx="5471568" cy="1452351"/>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How Has Overfishing Become Such a Problem?</a:t>
            </a:r>
          </a:p>
        </p:txBody>
      </p:sp>
      <p:sp>
        <p:nvSpPr>
          <p:cNvPr id="5" name="Rectangle 4"/>
          <p:cNvSpPr/>
          <p:nvPr/>
        </p:nvSpPr>
        <p:spPr>
          <a:xfrm>
            <a:off x="922773" y="1536480"/>
            <a:ext cx="3424014" cy="2015936"/>
          </a:xfrm>
          <a:prstGeom prst="rect">
            <a:avLst/>
          </a:prstGeom>
        </p:spPr>
        <p:txBody>
          <a:bodyPr wrap="square" lIns="0" tIns="0" rIns="0" bIns="0">
            <a:spAutoFit/>
          </a:bodyPr>
          <a:lstStyle/>
          <a:p>
            <a:pPr>
              <a:spcAft>
                <a:spcPts val="600"/>
              </a:spcAft>
            </a:pPr>
            <a:r>
              <a:rPr lang="en-GB" sz="1400" dirty="0"/>
              <a:t>To meet the increasing demand for fish as a healthy source of food, the fishing industry now uses the most up-to-date technology, like radar, sonar and helicopter spotters. </a:t>
            </a:r>
          </a:p>
          <a:p>
            <a:pPr>
              <a:spcAft>
                <a:spcPts val="600"/>
              </a:spcAft>
            </a:pPr>
            <a:r>
              <a:rPr lang="en-GB" sz="1400" dirty="0"/>
              <a:t>This enables fishing to take place in many more areas and at much deeper levels of the oceans in order to catch as many fish as possible. </a:t>
            </a:r>
          </a:p>
        </p:txBody>
      </p:sp>
      <p:sp>
        <p:nvSpPr>
          <p:cNvPr id="32" name="Rectangle 31">
            <a:extLst>
              <a:ext uri="{FF2B5EF4-FFF2-40B4-BE49-F238E27FC236}">
                <a16:creationId xmlns:a16="http://schemas.microsoft.com/office/drawing/2014/main" id="{51BA5930-E97A-44D4-B760-24A6E842F554}"/>
              </a:ext>
            </a:extLst>
          </p:cNvPr>
          <p:cNvSpPr/>
          <p:nvPr/>
        </p:nvSpPr>
        <p:spPr>
          <a:xfrm>
            <a:off x="3502342" y="4410760"/>
            <a:ext cx="4593034" cy="1292662"/>
          </a:xfrm>
          <a:prstGeom prst="rect">
            <a:avLst/>
          </a:prstGeom>
        </p:spPr>
        <p:txBody>
          <a:bodyPr wrap="square" lIns="0" tIns="0" rIns="0" bIns="0">
            <a:spAutoFit/>
          </a:bodyPr>
          <a:lstStyle/>
          <a:p>
            <a:pPr>
              <a:spcAft>
                <a:spcPts val="600"/>
              </a:spcAft>
            </a:pPr>
            <a:r>
              <a:rPr lang="en-GB" sz="1400" dirty="0"/>
              <a:t>Enormous nets, which can be up to a mile in length, are sometimes used. Huge fishing boats, known as ‘supertrawlers’, are able to spend weeks at a time out at sea. They even have onboard all the equipment needed to either freeze or can the thousands of tonnes of fish that are caught.</a:t>
            </a:r>
          </a:p>
        </p:txBody>
      </p:sp>
      <p:pic>
        <p:nvPicPr>
          <p:cNvPr id="13" name="Picture 12">
            <a:extLst>
              <a:ext uri="{FF2B5EF4-FFF2-40B4-BE49-F238E27FC236}">
                <a16:creationId xmlns:a16="http://schemas.microsoft.com/office/drawing/2014/main" id="{C8FE5FA2-E295-45EA-B172-2B542231A231}"/>
              </a:ext>
            </a:extLst>
          </p:cNvPr>
          <p:cNvPicPr>
            <a:picLocks noChangeAspect="1"/>
          </p:cNvPicPr>
          <p:nvPr/>
        </p:nvPicPr>
        <p:blipFill>
          <a:blip r:embed="rId2"/>
          <a:stretch>
            <a:fillRect/>
          </a:stretch>
        </p:blipFill>
        <p:spPr>
          <a:xfrm>
            <a:off x="4346787" y="1226975"/>
            <a:ext cx="4304149" cy="2523963"/>
          </a:xfrm>
          <a:prstGeom prst="rect">
            <a:avLst/>
          </a:prstGeom>
        </p:spPr>
      </p:pic>
      <p:pic>
        <p:nvPicPr>
          <p:cNvPr id="14" name="Picture 13">
            <a:extLst>
              <a:ext uri="{FF2B5EF4-FFF2-40B4-BE49-F238E27FC236}">
                <a16:creationId xmlns:a16="http://schemas.microsoft.com/office/drawing/2014/main" id="{CF195382-831B-4048-8C6D-A186496EBBDC}"/>
              </a:ext>
            </a:extLst>
          </p:cNvPr>
          <p:cNvPicPr>
            <a:picLocks noChangeAspect="1"/>
          </p:cNvPicPr>
          <p:nvPr/>
        </p:nvPicPr>
        <p:blipFill>
          <a:blip r:embed="rId3"/>
          <a:stretch>
            <a:fillRect/>
          </a:stretch>
        </p:blipFill>
        <p:spPr>
          <a:xfrm>
            <a:off x="539750" y="3750938"/>
            <a:ext cx="2694666" cy="2481287"/>
          </a:xfrm>
          <a:prstGeom prst="rect">
            <a:avLst/>
          </a:prstGeom>
        </p:spPr>
      </p:pic>
    </p:spTree>
    <p:extLst>
      <p:ext uri="{BB962C8B-B14F-4D97-AF65-F5344CB8AC3E}">
        <p14:creationId xmlns:p14="http://schemas.microsoft.com/office/powerpoint/2010/main" val="21477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0"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0DEED098-B83E-4CD2-882E-6D53E709B86E}"/>
              </a:ext>
            </a:extLst>
          </p:cNvPr>
          <p:cNvSpPr/>
          <p:nvPr/>
        </p:nvSpPr>
        <p:spPr>
          <a:xfrm>
            <a:off x="7248002" y="4898836"/>
            <a:ext cx="1048624" cy="1048624"/>
          </a:xfrm>
          <a:prstGeom prst="ellipse">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BB69A321-5C68-4956-8A7E-D09B7BAE0C15}"/>
              </a:ext>
            </a:extLst>
          </p:cNvPr>
          <p:cNvSpPr/>
          <p:nvPr/>
        </p:nvSpPr>
        <p:spPr>
          <a:xfrm>
            <a:off x="5897461" y="4898836"/>
            <a:ext cx="1048624" cy="1048624"/>
          </a:xfrm>
          <a:prstGeom prst="ellipse">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What Is Bycatch?</a:t>
            </a:r>
          </a:p>
        </p:txBody>
      </p:sp>
      <p:sp>
        <p:nvSpPr>
          <p:cNvPr id="5" name="Rectangle 4"/>
          <p:cNvSpPr/>
          <p:nvPr/>
        </p:nvSpPr>
        <p:spPr>
          <a:xfrm>
            <a:off x="922773" y="3606174"/>
            <a:ext cx="3424014" cy="1292662"/>
          </a:xfrm>
          <a:prstGeom prst="rect">
            <a:avLst/>
          </a:prstGeom>
        </p:spPr>
        <p:txBody>
          <a:bodyPr wrap="square" lIns="0" tIns="0" rIns="0" bIns="0">
            <a:spAutoFit/>
          </a:bodyPr>
          <a:lstStyle/>
          <a:p>
            <a:pPr>
              <a:spcAft>
                <a:spcPts val="600"/>
              </a:spcAft>
            </a:pPr>
            <a:r>
              <a:rPr lang="en-GB" sz="1400" dirty="0"/>
              <a:t>Modern fishing equipment is very efficient at capturing everything in its path, leading to the problem of bycatch. This is when other species are caught unintentionally and then discarded as they are not the target species. </a:t>
            </a:r>
          </a:p>
        </p:txBody>
      </p:sp>
      <p:pic>
        <p:nvPicPr>
          <p:cNvPr id="3" name="Picture 2">
            <a:extLst>
              <a:ext uri="{FF2B5EF4-FFF2-40B4-BE49-F238E27FC236}">
                <a16:creationId xmlns:a16="http://schemas.microsoft.com/office/drawing/2014/main" id="{571D32A6-4EEB-4086-9972-178FA963DF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64" t="1" r="15504" b="55742"/>
          <a:stretch/>
        </p:blipFill>
        <p:spPr>
          <a:xfrm>
            <a:off x="755650" y="976378"/>
            <a:ext cx="7632700" cy="2530845"/>
          </a:xfrm>
          <a:prstGeom prst="rect">
            <a:avLst/>
          </a:prstGeom>
        </p:spPr>
      </p:pic>
      <p:sp>
        <p:nvSpPr>
          <p:cNvPr id="12" name="Rectangle 11">
            <a:extLst>
              <a:ext uri="{FF2B5EF4-FFF2-40B4-BE49-F238E27FC236}">
                <a16:creationId xmlns:a16="http://schemas.microsoft.com/office/drawing/2014/main" id="{DAE9872A-EE8E-4CCF-8581-AEBA8F36CF08}"/>
              </a:ext>
            </a:extLst>
          </p:cNvPr>
          <p:cNvSpPr/>
          <p:nvPr/>
        </p:nvSpPr>
        <p:spPr>
          <a:xfrm>
            <a:off x="4731375" y="3606174"/>
            <a:ext cx="3424014" cy="861774"/>
          </a:xfrm>
          <a:prstGeom prst="rect">
            <a:avLst/>
          </a:prstGeom>
        </p:spPr>
        <p:txBody>
          <a:bodyPr wrap="square" lIns="0" tIns="0" rIns="0" bIns="0">
            <a:spAutoFit/>
          </a:bodyPr>
          <a:lstStyle/>
          <a:p>
            <a:pPr>
              <a:spcAft>
                <a:spcPts val="600"/>
              </a:spcAft>
            </a:pPr>
            <a:r>
              <a:rPr lang="en-GB" sz="1400" dirty="0"/>
              <a:t>Creatures affected include not only billions of fish – especially small (or young) fish – but also turtles, dolphins, small whales and seabirds.</a:t>
            </a:r>
          </a:p>
        </p:txBody>
      </p:sp>
      <p:pic>
        <p:nvPicPr>
          <p:cNvPr id="8" name="Picture 7">
            <a:extLst>
              <a:ext uri="{FF2B5EF4-FFF2-40B4-BE49-F238E27FC236}">
                <a16:creationId xmlns:a16="http://schemas.microsoft.com/office/drawing/2014/main" id="{E605DA0D-FD28-4434-A998-E524FFA9C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5926">
            <a:off x="7122255" y="1097239"/>
            <a:ext cx="672628" cy="343021"/>
          </a:xfrm>
          <a:prstGeom prst="rect">
            <a:avLst/>
          </a:prstGeom>
        </p:spPr>
      </p:pic>
      <p:pic>
        <p:nvPicPr>
          <p:cNvPr id="15" name="Picture 14">
            <a:extLst>
              <a:ext uri="{FF2B5EF4-FFF2-40B4-BE49-F238E27FC236}">
                <a16:creationId xmlns:a16="http://schemas.microsoft.com/office/drawing/2014/main" id="{AC863D7C-53F1-457F-AE66-47E676C352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47920">
            <a:off x="6353032" y="1750768"/>
            <a:ext cx="420851" cy="214622"/>
          </a:xfrm>
          <a:prstGeom prst="rect">
            <a:avLst/>
          </a:prstGeom>
        </p:spPr>
      </p:pic>
      <p:sp>
        <p:nvSpPr>
          <p:cNvPr id="23" name="Oval 22">
            <a:extLst>
              <a:ext uri="{FF2B5EF4-FFF2-40B4-BE49-F238E27FC236}">
                <a16:creationId xmlns:a16="http://schemas.microsoft.com/office/drawing/2014/main" id="{7F0C7D6B-2A97-48EC-B736-82236D6C7D9C}"/>
              </a:ext>
            </a:extLst>
          </p:cNvPr>
          <p:cNvSpPr/>
          <p:nvPr/>
        </p:nvSpPr>
        <p:spPr>
          <a:xfrm>
            <a:off x="4625170" y="4898836"/>
            <a:ext cx="1048624" cy="1048624"/>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DD2BD7FC-7DED-4F11-BAE7-533D1E003778}"/>
              </a:ext>
            </a:extLst>
          </p:cNvPr>
          <p:cNvPicPr>
            <a:picLocks noChangeAspect="1"/>
          </p:cNvPicPr>
          <p:nvPr/>
        </p:nvPicPr>
        <p:blipFill>
          <a:blip r:embed="rId5"/>
          <a:stretch>
            <a:fillRect/>
          </a:stretch>
        </p:blipFill>
        <p:spPr>
          <a:xfrm>
            <a:off x="4766159" y="4837881"/>
            <a:ext cx="621846" cy="1170533"/>
          </a:xfrm>
          <a:prstGeom prst="rect">
            <a:avLst/>
          </a:prstGeom>
        </p:spPr>
      </p:pic>
      <p:pic>
        <p:nvPicPr>
          <p:cNvPr id="24" name="Picture 23">
            <a:extLst>
              <a:ext uri="{FF2B5EF4-FFF2-40B4-BE49-F238E27FC236}">
                <a16:creationId xmlns:a16="http://schemas.microsoft.com/office/drawing/2014/main" id="{770492C9-803D-4E2E-8017-C43BFE033D6A}"/>
              </a:ext>
            </a:extLst>
          </p:cNvPr>
          <p:cNvPicPr>
            <a:picLocks noChangeAspect="1"/>
          </p:cNvPicPr>
          <p:nvPr/>
        </p:nvPicPr>
        <p:blipFill>
          <a:blip r:embed="rId6"/>
          <a:stretch>
            <a:fillRect/>
          </a:stretch>
        </p:blipFill>
        <p:spPr>
          <a:xfrm>
            <a:off x="5673794" y="4481614"/>
            <a:ext cx="1652159" cy="1536325"/>
          </a:xfrm>
          <a:prstGeom prst="rect">
            <a:avLst/>
          </a:prstGeom>
        </p:spPr>
      </p:pic>
      <p:pic>
        <p:nvPicPr>
          <p:cNvPr id="25" name="Picture 24">
            <a:extLst>
              <a:ext uri="{FF2B5EF4-FFF2-40B4-BE49-F238E27FC236}">
                <a16:creationId xmlns:a16="http://schemas.microsoft.com/office/drawing/2014/main" id="{DB661AF2-F809-4583-BCBA-6C284F6BABFD}"/>
              </a:ext>
            </a:extLst>
          </p:cNvPr>
          <p:cNvPicPr>
            <a:picLocks noChangeAspect="1"/>
          </p:cNvPicPr>
          <p:nvPr/>
        </p:nvPicPr>
        <p:blipFill>
          <a:blip r:embed="rId7"/>
          <a:stretch>
            <a:fillRect/>
          </a:stretch>
        </p:blipFill>
        <p:spPr>
          <a:xfrm>
            <a:off x="7137623" y="4993341"/>
            <a:ext cx="1347333" cy="859611"/>
          </a:xfrm>
          <a:prstGeom prst="rect">
            <a:avLst/>
          </a:prstGeom>
        </p:spPr>
      </p:pic>
    </p:spTree>
    <p:extLst>
      <p:ext uri="{BB962C8B-B14F-4D97-AF65-F5344CB8AC3E}">
        <p14:creationId xmlns:p14="http://schemas.microsoft.com/office/powerpoint/2010/main" val="209649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P spid="5" grpId="0"/>
      <p:bldP spid="1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404595"/>
            <a:ext cx="9202723" cy="780850"/>
          </a:xfrm>
          <a:prstGeom prst="roundRect">
            <a:avLst>
              <a:gd name="adj" fmla="val 0"/>
            </a:avLst>
          </a:prstGeom>
          <a:solidFill>
            <a:srgbClr val="90C8E5"/>
          </a:solidFill>
        </p:spPr>
        <p:txBody>
          <a:bodyPr/>
          <a:lstStyle/>
          <a:p>
            <a:r>
              <a:rPr lang="en-GB" sz="3200" dirty="0">
                <a:solidFill>
                  <a:schemeClr val="bg1"/>
                </a:solidFill>
                <a:latin typeface="+mn-lt"/>
              </a:rPr>
              <a:t>Why Is Fishing So Important?</a:t>
            </a:r>
          </a:p>
        </p:txBody>
      </p:sp>
      <p:pic>
        <p:nvPicPr>
          <p:cNvPr id="2" name="Picture 1">
            <a:extLst>
              <a:ext uri="{FF2B5EF4-FFF2-40B4-BE49-F238E27FC236}">
                <a16:creationId xmlns:a16="http://schemas.microsoft.com/office/drawing/2014/main" id="{2915609C-C713-44C3-AED2-465253447956}"/>
              </a:ext>
            </a:extLst>
          </p:cNvPr>
          <p:cNvPicPr>
            <a:picLocks noChangeAspect="1"/>
          </p:cNvPicPr>
          <p:nvPr/>
        </p:nvPicPr>
        <p:blipFill>
          <a:blip r:embed="rId2"/>
          <a:stretch>
            <a:fillRect/>
          </a:stretch>
        </p:blipFill>
        <p:spPr>
          <a:xfrm>
            <a:off x="238276" y="492062"/>
            <a:ext cx="1219306" cy="554784"/>
          </a:xfrm>
          <a:prstGeom prst="rect">
            <a:avLst/>
          </a:prstGeom>
        </p:spPr>
      </p:pic>
      <p:pic>
        <p:nvPicPr>
          <p:cNvPr id="3" name="Picture 2">
            <a:extLst>
              <a:ext uri="{FF2B5EF4-FFF2-40B4-BE49-F238E27FC236}">
                <a16:creationId xmlns:a16="http://schemas.microsoft.com/office/drawing/2014/main" id="{C4DECA18-0322-44C2-9A75-979A1011EC22}"/>
              </a:ext>
            </a:extLst>
          </p:cNvPr>
          <p:cNvPicPr>
            <a:picLocks noChangeAspect="1"/>
          </p:cNvPicPr>
          <p:nvPr/>
        </p:nvPicPr>
        <p:blipFill>
          <a:blip r:embed="rId3"/>
          <a:stretch>
            <a:fillRect/>
          </a:stretch>
        </p:blipFill>
        <p:spPr>
          <a:xfrm>
            <a:off x="7556462" y="449457"/>
            <a:ext cx="1012024" cy="1243692"/>
          </a:xfrm>
          <a:prstGeom prst="rect">
            <a:avLst/>
          </a:prstGeom>
        </p:spPr>
      </p:pic>
      <p:pic>
        <p:nvPicPr>
          <p:cNvPr id="8" name="Picture 7">
            <a:extLst>
              <a:ext uri="{FF2B5EF4-FFF2-40B4-BE49-F238E27FC236}">
                <a16:creationId xmlns:a16="http://schemas.microsoft.com/office/drawing/2014/main" id="{119B3DF3-B18B-40BF-AB55-C14DBFD51B2F}"/>
              </a:ext>
            </a:extLst>
          </p:cNvPr>
          <p:cNvPicPr>
            <a:picLocks noChangeAspect="1"/>
          </p:cNvPicPr>
          <p:nvPr/>
        </p:nvPicPr>
        <p:blipFill>
          <a:blip r:embed="rId4"/>
          <a:stretch>
            <a:fillRect/>
          </a:stretch>
        </p:blipFill>
        <p:spPr>
          <a:xfrm>
            <a:off x="652535" y="1272912"/>
            <a:ext cx="4724809" cy="3340898"/>
          </a:xfrm>
          <a:prstGeom prst="rect">
            <a:avLst/>
          </a:prstGeom>
        </p:spPr>
      </p:pic>
      <p:sp>
        <p:nvSpPr>
          <p:cNvPr id="7" name="Rectangle 6">
            <a:extLst>
              <a:ext uri="{FF2B5EF4-FFF2-40B4-BE49-F238E27FC236}">
                <a16:creationId xmlns:a16="http://schemas.microsoft.com/office/drawing/2014/main" id="{3273D183-807E-4DDC-ABA3-102CA4468773}"/>
              </a:ext>
            </a:extLst>
          </p:cNvPr>
          <p:cNvSpPr/>
          <p:nvPr/>
        </p:nvSpPr>
        <p:spPr>
          <a:xfrm>
            <a:off x="5377344" y="1644274"/>
            <a:ext cx="3011006" cy="1885139"/>
          </a:xfrm>
          <a:prstGeom prst="rect">
            <a:avLst/>
          </a:prstGeom>
          <a:solidFill>
            <a:srgbClr val="EDB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495087" y="1795526"/>
            <a:ext cx="2818076" cy="1585049"/>
          </a:xfrm>
          <a:prstGeom prst="rect">
            <a:avLst/>
          </a:prstGeom>
        </p:spPr>
        <p:txBody>
          <a:bodyPr wrap="square" lIns="0" tIns="0" rIns="0" bIns="0">
            <a:spAutoFit/>
          </a:bodyPr>
          <a:lstStyle/>
          <a:p>
            <a:pPr>
              <a:spcAft>
                <a:spcPts val="600"/>
              </a:spcAft>
            </a:pPr>
            <a:r>
              <a:rPr lang="en-GB" sz="1400" dirty="0"/>
              <a:t>More than a billion people around the world depend on seafood as their primary source of protein.</a:t>
            </a:r>
          </a:p>
          <a:p>
            <a:pPr>
              <a:spcAft>
                <a:spcPts val="600"/>
              </a:spcAft>
            </a:pPr>
            <a:r>
              <a:rPr lang="en-GB" sz="1400" dirty="0"/>
              <a:t>In addition, millions of people earn their living from fishing. For many coastal communities, fishing is vital to their survival.</a:t>
            </a:r>
          </a:p>
        </p:txBody>
      </p:sp>
      <p:pic>
        <p:nvPicPr>
          <p:cNvPr id="28" name="Picture 27">
            <a:extLst>
              <a:ext uri="{FF2B5EF4-FFF2-40B4-BE49-F238E27FC236}">
                <a16:creationId xmlns:a16="http://schemas.microsoft.com/office/drawing/2014/main" id="{10DF54DF-135F-4640-9421-ACCFA461CCBE}"/>
              </a:ext>
            </a:extLst>
          </p:cNvPr>
          <p:cNvPicPr>
            <a:picLocks noChangeAspect="1"/>
          </p:cNvPicPr>
          <p:nvPr/>
        </p:nvPicPr>
        <p:blipFill>
          <a:blip r:embed="rId5"/>
          <a:stretch>
            <a:fillRect/>
          </a:stretch>
        </p:blipFill>
        <p:spPr>
          <a:xfrm>
            <a:off x="847929" y="2330376"/>
            <a:ext cx="2091824" cy="3998658"/>
          </a:xfrm>
          <a:prstGeom prst="rect">
            <a:avLst/>
          </a:prstGeom>
        </p:spPr>
      </p:pic>
      <p:pic>
        <p:nvPicPr>
          <p:cNvPr id="6" name="Picture 5">
            <a:extLst>
              <a:ext uri="{FF2B5EF4-FFF2-40B4-BE49-F238E27FC236}">
                <a16:creationId xmlns:a16="http://schemas.microsoft.com/office/drawing/2014/main" id="{9A3909D1-2C0A-4C41-911F-5E3A7C806C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6228" y="4271156"/>
            <a:ext cx="2519843" cy="1885139"/>
          </a:xfrm>
          <a:prstGeom prst="rect">
            <a:avLst/>
          </a:prstGeom>
        </p:spPr>
      </p:pic>
    </p:spTree>
    <p:extLst>
      <p:ext uri="{BB962C8B-B14F-4D97-AF65-F5344CB8AC3E}">
        <p14:creationId xmlns:p14="http://schemas.microsoft.com/office/powerpoint/2010/main" val="100582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CBEA4A0C-9A79-4809-A99F-7A52075BF9FC}" vid="{E3A9B290-4D20-4536-AF63-A7C37011F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367</TotalTime>
  <Words>1088</Words>
  <Application>Microsoft Office PowerPoint</Application>
  <PresentationFormat>On-screen Show (4:3)</PresentationFormat>
  <Paragraphs>86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Twinkl</vt:lpstr>
      <vt:lpstr>Office Theme</vt:lpstr>
      <vt:lpstr>PowerPoint Presentation</vt:lpstr>
      <vt:lpstr>What Is Overfishing?</vt:lpstr>
      <vt:lpstr>How Does Overfishing Affect Ecosystems?</vt:lpstr>
      <vt:lpstr>How Does Overfishing Affect Ecosystems?</vt:lpstr>
      <vt:lpstr>How Does Overfishing Affect Ecosystems?</vt:lpstr>
      <vt:lpstr>How Does Overfishing Affect Ecosystems?</vt:lpstr>
      <vt:lpstr>How Has Overfishing Become Such a Problem?</vt:lpstr>
      <vt:lpstr>What Is Bycatch?</vt:lpstr>
      <vt:lpstr>Why Is Fishing So Important?</vt:lpstr>
      <vt:lpstr>What Is Being Done to Tackle Overfishing?</vt:lpstr>
      <vt:lpstr>What Is Being Done to Tackle Overfishing?</vt:lpstr>
      <vt:lpstr>What Is Being Done to Tackle Overfishing?</vt:lpstr>
      <vt:lpstr>Hope for the Future</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Anderson</dc:creator>
  <cp:lastModifiedBy>Tony Anderson</cp:lastModifiedBy>
  <cp:revision>7</cp:revision>
  <dcterms:created xsi:type="dcterms:W3CDTF">2022-02-22T07:24:54Z</dcterms:created>
  <dcterms:modified xsi:type="dcterms:W3CDTF">2022-05-12T06:25:27Z</dcterms:modified>
</cp:coreProperties>
</file>