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Lato"/>
      <p:regular r:id="rId15"/>
      <p:bold r:id="rId16"/>
      <p:italic r:id="rId17"/>
      <p:boldItalic r:id="rId18"/>
    </p:embeddedFont>
    <p:embeddedFont>
      <p:font typeface="Comfortaa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mfortaa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Lato-regular.fntdata"/><Relationship Id="rId14" Type="http://schemas.openxmlformats.org/officeDocument/2006/relationships/slide" Target="slides/slide9.xml"/><Relationship Id="rId17" Type="http://schemas.openxmlformats.org/officeDocument/2006/relationships/font" Target="fonts/Lato-italic.fntdata"/><Relationship Id="rId16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Comfortaa-regular.fntdata"/><Relationship Id="rId6" Type="http://schemas.openxmlformats.org/officeDocument/2006/relationships/slide" Target="slides/slide1.xml"/><Relationship Id="rId18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95244a0d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95244a0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19ddf5550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19ddf555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19ddf55509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19ddf55509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19ddf55509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19ddf55509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Vegetables</a:t>
            </a:r>
            <a:r>
              <a:rPr lang="en"/>
              <a:t>, Nintendo, Magnetix, teddy bears, selling goods, straw house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9ddf55509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9ddf55509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19ddf55509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19ddf55509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19ddf55509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19ddf55509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19ddf55509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19ddf55509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19ddf55509_0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19ddf55509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.jpg"/><Relationship Id="rId5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youtube.com/watch?v=HNnLi3Sgork" TargetMode="External"/><Relationship Id="rId4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19.jpg"/><Relationship Id="rId11" Type="http://schemas.openxmlformats.org/officeDocument/2006/relationships/image" Target="../media/image13.png"/><Relationship Id="rId22" Type="http://schemas.openxmlformats.org/officeDocument/2006/relationships/image" Target="../media/image20.png"/><Relationship Id="rId10" Type="http://schemas.openxmlformats.org/officeDocument/2006/relationships/image" Target="../media/image10.png"/><Relationship Id="rId21" Type="http://schemas.openxmlformats.org/officeDocument/2006/relationships/image" Target="../media/image22.png"/><Relationship Id="rId13" Type="http://schemas.openxmlformats.org/officeDocument/2006/relationships/image" Target="../media/image3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25.png"/><Relationship Id="rId9" Type="http://schemas.openxmlformats.org/officeDocument/2006/relationships/image" Target="../media/image12.png"/><Relationship Id="rId15" Type="http://schemas.openxmlformats.org/officeDocument/2006/relationships/image" Target="../media/image15.jpg"/><Relationship Id="rId14" Type="http://schemas.openxmlformats.org/officeDocument/2006/relationships/image" Target="../media/image11.png"/><Relationship Id="rId17" Type="http://schemas.openxmlformats.org/officeDocument/2006/relationships/image" Target="../media/image6.png"/><Relationship Id="rId16" Type="http://schemas.openxmlformats.org/officeDocument/2006/relationships/image" Target="../media/image5.png"/><Relationship Id="rId5" Type="http://schemas.openxmlformats.org/officeDocument/2006/relationships/image" Target="../media/image14.png"/><Relationship Id="rId19" Type="http://schemas.openxmlformats.org/officeDocument/2006/relationships/image" Target="../media/image23.png"/><Relationship Id="rId6" Type="http://schemas.openxmlformats.org/officeDocument/2006/relationships/image" Target="../media/image2.png"/><Relationship Id="rId18" Type="http://schemas.openxmlformats.org/officeDocument/2006/relationships/image" Target="../media/image18.png"/><Relationship Id="rId7" Type="http://schemas.openxmlformats.org/officeDocument/2006/relationships/image" Target="../media/image4.pn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pitchlabs.org/library/financial/economics/what-is-opportunity-cost" TargetMode="External"/><Relationship Id="rId4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gohenry.com/us/blog/financial-education/opportunity-cost-kids" TargetMode="External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flip.com/82a2801e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0"/>
            <a:ext cx="9144000" cy="11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1C1C1C"/>
                </a:solidFill>
              </a:rPr>
              <a:t>In this lesson . . . </a:t>
            </a:r>
            <a:endParaRPr sz="3600">
              <a:solidFill>
                <a:srgbClr val="1C1C1C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C1C1C"/>
                </a:solidFill>
              </a:rPr>
              <a:t>Opportunity cost </a:t>
            </a:r>
            <a:r>
              <a:rPr lang="en" sz="2400">
                <a:solidFill>
                  <a:srgbClr val="1C1C1C"/>
                </a:solidFill>
              </a:rPr>
              <a:t>is</a:t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0" y="1080925"/>
            <a:ext cx="9144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C1C1C"/>
                </a:solidFill>
              </a:rPr>
              <a:t>‘the loss of choice when a choice is chosen’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0" y="3462300"/>
            <a:ext cx="91440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50" y="1681225"/>
            <a:ext cx="2355651" cy="23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1250" y="1681225"/>
            <a:ext cx="1998249" cy="2338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male mechanic | A female member of our mechanic staff work… | Flickr"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9350" y="1681225"/>
            <a:ext cx="2105951" cy="23382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Images : laptop, desk, notebook, computer, macbook, writing ..."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2675" y="1681225"/>
            <a:ext cx="2105948" cy="233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To Do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/>
              <a:t>Watch the following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video</a:t>
            </a:r>
            <a:r>
              <a:rPr lang="en" sz="2400"/>
              <a:t> about choosing to go to college or not. Then answer the questions on the next slide.</a:t>
            </a:r>
            <a:endParaRPr sz="2400"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0450" y="1600475"/>
            <a:ext cx="3322774" cy="194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What was the person’s degree while in university?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How did the person say she felt about her first choice for her career pathway when she was in university?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What did the person actually want to do instead of what her parents wanted her to do?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How did the person say she felt about choosing her career pathway instead of choosing what her parents wanted her to do?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0" y="0"/>
            <a:ext cx="6000000" cy="5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Different Choices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There are many different choices we make when buying.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TASK 2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Explain what choices you would choose between and why: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 Apples/oranges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 Xbox/Playstation, legos/dolls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 Stocks/salary, wood house/brick house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you cannot find any of these locally, what else could you buy instead?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7402325" y="630525"/>
            <a:ext cx="16821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 </a:t>
            </a:r>
            <a:r>
              <a:rPr lang="en" sz="1200">
                <a:solidFill>
                  <a:schemeClr val="dk1"/>
                </a:solidFill>
              </a:rPr>
              <a:t>Sneakers/Sandals</a:t>
            </a:r>
            <a:r>
              <a:rPr lang="en" sz="1200">
                <a:solidFill>
                  <a:schemeClr val="dk1"/>
                </a:solidFill>
              </a:rPr>
              <a:t>      </a:t>
            </a:r>
            <a:r>
              <a:rPr lang="en">
                <a:solidFill>
                  <a:schemeClr val="dk1"/>
                </a:solidFill>
              </a:rPr>
              <a:t>                             </a:t>
            </a:r>
            <a:r>
              <a:rPr lang="en" sz="1800">
                <a:solidFill>
                  <a:srgbClr val="595959"/>
                </a:solidFill>
              </a:rPr>
              <a:t>       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3000000" y="6798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4300700" y="679900"/>
            <a:ext cx="355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   </a:t>
            </a:r>
            <a:r>
              <a:rPr lang="en" sz="1200"/>
              <a:t>Apples/Oranges</a:t>
            </a:r>
            <a:r>
              <a:rPr lang="en"/>
              <a:t>      </a:t>
            </a:r>
            <a:r>
              <a:rPr lang="en" sz="1200"/>
              <a:t>   </a:t>
            </a:r>
            <a:r>
              <a:rPr lang="en"/>
              <a:t>                                                                                                                                                                           </a:t>
            </a:r>
            <a:endParaRPr/>
          </a:p>
        </p:txBody>
      </p:sp>
      <p:sp>
        <p:nvSpPr>
          <p:cNvPr id="82" name="Google Shape;82;p16"/>
          <p:cNvSpPr txBox="1"/>
          <p:nvPr/>
        </p:nvSpPr>
        <p:spPr>
          <a:xfrm>
            <a:off x="3339924" y="1737875"/>
            <a:ext cx="877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4863500" y="1737875"/>
            <a:ext cx="646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5774150" y="1785088"/>
            <a:ext cx="19176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      Tablets/Laptops     </a:t>
            </a:r>
            <a:r>
              <a:rPr lang="en" sz="1200"/>
              <a:t>       </a:t>
            </a:r>
            <a:r>
              <a:rPr lang="en">
                <a:solidFill>
                  <a:schemeClr val="dk1"/>
                </a:solidFill>
              </a:rPr>
              <a:t>                           </a:t>
            </a:r>
            <a:r>
              <a:rPr lang="en">
                <a:solidFill>
                  <a:srgbClr val="595959"/>
                </a:solidFill>
              </a:rPr>
              <a:t>            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7084625" y="1737875"/>
            <a:ext cx="19998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      </a:t>
            </a:r>
            <a:r>
              <a:rPr lang="en"/>
              <a:t>        </a:t>
            </a:r>
            <a:r>
              <a:rPr lang="en" sz="1200"/>
              <a:t>Bus/Uber</a:t>
            </a:r>
            <a:r>
              <a:rPr lang="en" sz="1800">
                <a:solidFill>
                  <a:srgbClr val="595959"/>
                </a:solidFill>
              </a:rPr>
              <a:t>     </a:t>
            </a:r>
            <a:r>
              <a:rPr lang="en" sz="1200"/>
              <a:t>         </a:t>
            </a:r>
            <a:r>
              <a:rPr lang="en" sz="1800">
                <a:solidFill>
                  <a:srgbClr val="595959"/>
                </a:solidFill>
              </a:rPr>
              <a:t>                                                        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3360675" y="2687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4691300" y="2687200"/>
            <a:ext cx="31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6"/>
          <p:cNvSpPr txBox="1"/>
          <p:nvPr/>
        </p:nvSpPr>
        <p:spPr>
          <a:xfrm>
            <a:off x="5907200" y="2795875"/>
            <a:ext cx="31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Chocolates/Gummies</a:t>
            </a:r>
            <a:r>
              <a:rPr lang="en" sz="1200"/>
              <a:t>  </a:t>
            </a:r>
            <a:r>
              <a:rPr lang="en"/>
              <a:t>                  </a:t>
            </a:r>
            <a:endParaRPr/>
          </a:p>
        </p:txBody>
      </p:sp>
      <p:sp>
        <p:nvSpPr>
          <p:cNvPr id="89" name="Google Shape;89;p16"/>
          <p:cNvSpPr txBox="1"/>
          <p:nvPr/>
        </p:nvSpPr>
        <p:spPr>
          <a:xfrm>
            <a:off x="7506725" y="27958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    Stocks/Salary</a:t>
            </a:r>
            <a:r>
              <a:rPr lang="en"/>
              <a:t>                       </a:t>
            </a:r>
            <a:endParaRPr/>
          </a:p>
        </p:txBody>
      </p:sp>
      <p:sp>
        <p:nvSpPr>
          <p:cNvPr id="90" name="Google Shape;90;p16"/>
          <p:cNvSpPr txBox="1"/>
          <p:nvPr/>
        </p:nvSpPr>
        <p:spPr>
          <a:xfrm>
            <a:off x="2999988" y="3778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6"/>
          <p:cNvSpPr txBox="1"/>
          <p:nvPr/>
        </p:nvSpPr>
        <p:spPr>
          <a:xfrm>
            <a:off x="4774100" y="3778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6"/>
          <p:cNvSpPr txBox="1"/>
          <p:nvPr/>
        </p:nvSpPr>
        <p:spPr>
          <a:xfrm>
            <a:off x="5907200" y="3792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 Blue pen/Black pen</a:t>
            </a:r>
            <a:r>
              <a:rPr lang="en" sz="1200"/>
              <a:t>  </a:t>
            </a:r>
            <a:r>
              <a:rPr lang="en"/>
              <a:t>                           </a:t>
            </a:r>
            <a:endParaRPr/>
          </a:p>
        </p:txBody>
      </p:sp>
      <p:sp>
        <p:nvSpPr>
          <p:cNvPr id="93" name="Google Shape;93;p16"/>
          <p:cNvSpPr txBox="1"/>
          <p:nvPr/>
        </p:nvSpPr>
        <p:spPr>
          <a:xfrm>
            <a:off x="7402325" y="3714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Xbox/Playstation  </a:t>
            </a: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>
                <a:solidFill>
                  <a:schemeClr val="dk1"/>
                </a:solidFill>
              </a:rPr>
              <a:t>                        </a:t>
            </a:r>
            <a:r>
              <a:rPr lang="en" sz="1800">
                <a:solidFill>
                  <a:schemeClr val="dk2"/>
                </a:solidFill>
              </a:rPr>
              <a:t>         </a:t>
            </a:r>
            <a:endParaRPr/>
          </a:p>
        </p:txBody>
      </p:sp>
      <p:sp>
        <p:nvSpPr>
          <p:cNvPr id="94" name="Google Shape;94;p16"/>
          <p:cNvSpPr txBox="1"/>
          <p:nvPr/>
        </p:nvSpPr>
        <p:spPr>
          <a:xfrm>
            <a:off x="3291700" y="4694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/>
          <p:cNvSpPr txBox="1"/>
          <p:nvPr/>
        </p:nvSpPr>
        <p:spPr>
          <a:xfrm>
            <a:off x="4774100" y="4694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/>
          <p:cNvSpPr txBox="1"/>
          <p:nvPr/>
        </p:nvSpPr>
        <p:spPr>
          <a:xfrm>
            <a:off x="5797100" y="4694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Wood house/Brick house</a:t>
            </a:r>
            <a:r>
              <a:rPr lang="en" sz="1200"/>
              <a:t>       </a:t>
            </a:r>
            <a:r>
              <a:rPr lang="en"/>
              <a:t>                                          </a:t>
            </a:r>
            <a:endParaRPr/>
          </a:p>
        </p:txBody>
      </p:sp>
      <p:sp>
        <p:nvSpPr>
          <p:cNvPr id="97" name="Google Shape;97;p16"/>
          <p:cNvSpPr txBox="1"/>
          <p:nvPr/>
        </p:nvSpPr>
        <p:spPr>
          <a:xfrm>
            <a:off x="7506725" y="4694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      Legos/Dolls</a:t>
            </a:r>
            <a:r>
              <a:rPr lang="en" sz="1200"/>
              <a:t>     </a:t>
            </a:r>
            <a:r>
              <a:rPr lang="en"/>
              <a:t>                    </a:t>
            </a:r>
            <a:endParaRPr/>
          </a:p>
        </p:txBody>
      </p:sp>
      <p:pic>
        <p:nvPicPr>
          <p:cNvPr id="98" name="Google Shape;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000" y="97750"/>
            <a:ext cx="646500" cy="6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9525" y="97750"/>
            <a:ext cx="646502" cy="63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6975" y="97750"/>
            <a:ext cx="646500" cy="63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1775" y="97750"/>
            <a:ext cx="635301" cy="63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3375" y="1149800"/>
            <a:ext cx="646502" cy="6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86975" y="1149800"/>
            <a:ext cx="646500" cy="63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21775" y="1149800"/>
            <a:ext cx="635301" cy="6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00000" y="2284650"/>
            <a:ext cx="646500" cy="56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1309" y="2284650"/>
            <a:ext cx="631017" cy="56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00001" y="1149800"/>
            <a:ext cx="646502" cy="63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586975" y="2284650"/>
            <a:ext cx="646501" cy="5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21775" y="2284650"/>
            <a:ext cx="635300" cy="56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ack Pen On White Background Free Stock Photo - Public Domain ..." id="110" name="Google Shape;110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63563" y="3230400"/>
            <a:ext cx="646500" cy="56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999999" y="3330700"/>
            <a:ext cx="646502" cy="46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586975" y="3330700"/>
            <a:ext cx="6465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PlayStation.svg - Wikimedia Commons" id="113" name="Google Shape;113;p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341525" y="3330700"/>
            <a:ext cx="635302" cy="46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000001" y="4192600"/>
            <a:ext cx="646500" cy="533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ick House Images | Free Photos, PNG Stickers, Wallpapers ..." id="115" name="Google Shape;115;p1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789200" y="4192600"/>
            <a:ext cx="600676" cy="5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586975" y="4192600"/>
            <a:ext cx="646501" cy="5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376150" y="4192600"/>
            <a:ext cx="600675" cy="53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/>
          <p:nvPr>
            <p:ph type="title"/>
          </p:nvPr>
        </p:nvSpPr>
        <p:spPr>
          <a:xfrm>
            <a:off x="311700" y="102350"/>
            <a:ext cx="2808000" cy="4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3</a:t>
            </a:r>
            <a:endParaRPr/>
          </a:p>
        </p:txBody>
      </p:sp>
      <p:sp>
        <p:nvSpPr>
          <p:cNvPr id="123" name="Google Shape;123;p17"/>
          <p:cNvSpPr txBox="1"/>
          <p:nvPr>
            <p:ph idx="1" type="body"/>
          </p:nvPr>
        </p:nvSpPr>
        <p:spPr>
          <a:xfrm>
            <a:off x="226425" y="600950"/>
            <a:ext cx="8917500" cy="14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Using opportunity costs to analyse specific economic and financial missed opportunities can improve problem-solving and decision-making skills.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333333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Read the article at this </a:t>
            </a:r>
            <a:r>
              <a:rPr lang="en" sz="1400" u="sng">
                <a:solidFill>
                  <a:schemeClr val="hlink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  <a:hlinkClick r:id="rId3"/>
              </a:rPr>
              <a:t>link</a:t>
            </a:r>
            <a:r>
              <a:rPr lang="en" sz="1400">
                <a:solidFill>
                  <a:srgbClr val="333333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 about what is opportunity cost?</a:t>
            </a:r>
            <a:endParaRPr sz="1400">
              <a:solidFill>
                <a:srgbClr val="333333"/>
              </a:solidFill>
              <a:highlight>
                <a:schemeClr val="lt1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333333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Summarise in bullet points the main items in your Global </a:t>
            </a:r>
            <a:r>
              <a:rPr lang="en"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Studies books.</a:t>
            </a:r>
            <a:endParaRPr sz="1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Illustrate your bullet points as a drawing</a:t>
            </a:r>
            <a:r>
              <a:rPr lang="en" sz="1400">
                <a:solidFill>
                  <a:srgbClr val="333333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8425" y="2157825"/>
            <a:ext cx="4993512" cy="280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Opportunity Cost?</a:t>
            </a:r>
            <a:endParaRPr/>
          </a:p>
        </p:txBody>
      </p:sp>
      <p:sp>
        <p:nvSpPr>
          <p:cNvPr id="130" name="Google Shape;13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111111"/>
                </a:solidFill>
                <a:highlight>
                  <a:srgbClr val="FFFFFF"/>
                </a:highlight>
              </a:rPr>
              <a:t>While opportunity costs can't be predicted with total certainty, taking them into consideration can lead to better decision making.</a:t>
            </a:r>
            <a:endParaRPr sz="13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350"/>
              <a:buChar char="●"/>
            </a:pPr>
            <a:r>
              <a:rPr lang="en" sz="1350">
                <a:solidFill>
                  <a:srgbClr val="111111"/>
                </a:solidFill>
                <a:highlight>
                  <a:srgbClr val="FFFFFF"/>
                </a:highlight>
              </a:rPr>
              <a:t>Opportunity cost is the forgone benefit that would have been derived from an option other than the one that was chosen.</a:t>
            </a:r>
            <a:endParaRPr sz="13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350"/>
              <a:buChar char="●"/>
            </a:pPr>
            <a:r>
              <a:rPr lang="en" sz="1350">
                <a:solidFill>
                  <a:srgbClr val="111111"/>
                </a:solidFill>
                <a:highlight>
                  <a:srgbClr val="FFFFFF"/>
                </a:highlight>
              </a:rPr>
              <a:t>To properly evaluate these costs, the costs and benefits of every option available must be considered and weighed against the others.</a:t>
            </a:r>
            <a:endParaRPr sz="13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350"/>
              <a:buChar char="●"/>
            </a:pPr>
            <a:r>
              <a:rPr lang="en" sz="1350">
                <a:solidFill>
                  <a:srgbClr val="111111"/>
                </a:solidFill>
                <a:highlight>
                  <a:srgbClr val="FFFFFF"/>
                </a:highlight>
              </a:rPr>
              <a:t>Considering potential opportunity costs can guide individuals and organizations to more profitable decision making.</a:t>
            </a:r>
            <a:endParaRPr sz="13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350"/>
              <a:buChar char="●"/>
            </a:pPr>
            <a:r>
              <a:rPr lang="en" sz="1350">
                <a:solidFill>
                  <a:srgbClr val="111111"/>
                </a:solidFill>
                <a:highlight>
                  <a:srgbClr val="FFFFFF"/>
                </a:highlight>
              </a:rPr>
              <a:t>This cost of a lost benefit is a strictly internal measure used for strategic planning; it is not included in accounting profit or reflected in external financial reporting.</a:t>
            </a:r>
            <a:endParaRPr sz="13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350"/>
              <a:buChar char="●"/>
            </a:pPr>
            <a:r>
              <a:rPr lang="en" sz="1350">
                <a:solidFill>
                  <a:srgbClr val="111111"/>
                </a:solidFill>
                <a:highlight>
                  <a:srgbClr val="FFFFFF"/>
                </a:highlight>
              </a:rPr>
              <a:t>Examples of opportunity cost considerations include investing in a new manufacturing plant in Los Angeles as opposed to Mexico City, deciding to upgrade company equipment or hire additional workers, or buying stock A vs. stock B.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311700" y="1192525"/>
            <a:ext cx="8520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A4A4C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/>
          <p:nvPr>
            <p:ph type="title"/>
          </p:nvPr>
        </p:nvSpPr>
        <p:spPr>
          <a:xfrm>
            <a:off x="301850" y="122050"/>
            <a:ext cx="2808000" cy="50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</a:t>
            </a:r>
            <a:endParaRPr/>
          </a:p>
        </p:txBody>
      </p:sp>
      <p:sp>
        <p:nvSpPr>
          <p:cNvPr id="137" name="Google Shape;137;p19"/>
          <p:cNvSpPr txBox="1"/>
          <p:nvPr>
            <p:ph idx="1" type="body"/>
          </p:nvPr>
        </p:nvSpPr>
        <p:spPr>
          <a:xfrm>
            <a:off x="206875" y="630550"/>
            <a:ext cx="6424500" cy="3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</a:rPr>
              <a:t>We can’t have everything we want in life. Our wants are limited by supply, money, energy and time. And these, in turn, drive our choices.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Click on this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link</a:t>
            </a: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about examples of opportunity cost for kids</a:t>
            </a: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.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In your Global Studies book, write the date and the heading “Opportunity Cost For Kids.” 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In small groups, </a:t>
            </a:r>
            <a:r>
              <a:rPr lang="en" sz="1800">
                <a:solidFill>
                  <a:schemeClr val="dk1"/>
                </a:solidFill>
              </a:rPr>
              <a:t>choose one example of opportunity cost and write 10 reasons for why time and money should be spent on that choice </a:t>
            </a:r>
            <a:r>
              <a:rPr lang="en" sz="1800">
                <a:solidFill>
                  <a:schemeClr val="dk1"/>
                </a:solidFill>
              </a:rPr>
              <a:t>instead</a:t>
            </a:r>
            <a:r>
              <a:rPr lang="en" sz="1800">
                <a:solidFill>
                  <a:schemeClr val="dk1"/>
                </a:solidFill>
              </a:rPr>
              <a:t> of the other one.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3775" y="244350"/>
            <a:ext cx="2110450" cy="161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Opportunity Cost For Kids</a:t>
            </a:r>
            <a:endParaRPr/>
          </a:p>
        </p:txBody>
      </p:sp>
      <p:sp>
        <p:nvSpPr>
          <p:cNvPr id="144" name="Google Shape;14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350"/>
              <a:buChar char="●"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311700" y="1192525"/>
            <a:ext cx="85206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1B0E3D"/>
                </a:solidFill>
                <a:highlight>
                  <a:srgbClr val="FFFFFF"/>
                </a:highlight>
              </a:rPr>
              <a:t>Here are some examples for kids of opportunity cost in everyday life:</a:t>
            </a:r>
            <a:endParaRPr sz="1350">
              <a:solidFill>
                <a:srgbClr val="1B0E3D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0E3D"/>
              </a:buClr>
              <a:buSzPts val="1350"/>
              <a:buAutoNum type="arabicPeriod"/>
            </a:pPr>
            <a:r>
              <a:rPr lang="en" sz="1350">
                <a:solidFill>
                  <a:srgbClr val="1B0E3D"/>
                </a:solidFill>
                <a:highlight>
                  <a:srgbClr val="FFFFFF"/>
                </a:highlight>
              </a:rPr>
              <a:t>Choosing to play video games instead of doing homework — the opportunity cost is time lower grades and less free time later on.</a:t>
            </a:r>
            <a:endParaRPr sz="1350">
              <a:solidFill>
                <a:srgbClr val="1B0E3D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0E3D"/>
              </a:buClr>
              <a:buSzPts val="1350"/>
              <a:buAutoNum type="arabicPeriod"/>
            </a:pPr>
            <a:r>
              <a:rPr lang="en" sz="1350">
                <a:solidFill>
                  <a:srgbClr val="1B0E3D"/>
                </a:solidFill>
                <a:highlight>
                  <a:srgbClr val="FFFFFF"/>
                </a:highlight>
              </a:rPr>
              <a:t>Deciding to spend money on a toy instead of saving it — the opportunity cost is not having enough money to buy something more important or valuable later. </a:t>
            </a:r>
            <a:endParaRPr sz="1350">
              <a:solidFill>
                <a:srgbClr val="1B0E3D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0E3D"/>
              </a:buClr>
              <a:buSzPts val="1350"/>
              <a:buAutoNum type="arabicPeriod"/>
            </a:pPr>
            <a:r>
              <a:rPr lang="en" sz="1350">
                <a:solidFill>
                  <a:srgbClr val="1B0E3D"/>
                </a:solidFill>
                <a:highlight>
                  <a:srgbClr val="FFFFFF"/>
                </a:highlight>
              </a:rPr>
              <a:t>Choosing to watch TV instead of going outdoors to play: here, the opportunity cost is missing out on exercise, fresh air and socializing with your friends. </a:t>
            </a:r>
            <a:endParaRPr sz="1350">
              <a:solidFill>
                <a:srgbClr val="1B0E3D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0E3D"/>
              </a:buClr>
              <a:buSzPts val="1350"/>
              <a:buAutoNum type="arabicPeriod"/>
            </a:pPr>
            <a:r>
              <a:rPr lang="en" sz="1350">
                <a:solidFill>
                  <a:srgbClr val="1B0E3D"/>
                </a:solidFill>
                <a:highlight>
                  <a:srgbClr val="FFFFFF"/>
                </a:highlight>
              </a:rPr>
              <a:t>Deciding to eat junk food instead of healthy food: the opportunity cost is potentially poorer health and lower energy levels.</a:t>
            </a:r>
            <a:endParaRPr sz="1350">
              <a:solidFill>
                <a:srgbClr val="1B0E3D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0E3D"/>
              </a:buClr>
              <a:buSzPts val="1350"/>
              <a:buAutoNum type="arabicPeriod"/>
            </a:pPr>
            <a:r>
              <a:rPr lang="en" sz="1350">
                <a:solidFill>
                  <a:srgbClr val="1B0E3D"/>
                </a:solidFill>
                <a:highlight>
                  <a:srgbClr val="FFFFFF"/>
                </a:highlight>
              </a:rPr>
              <a:t>Choosing to stay up late instead of going to bed at a sensible time: feeling tired and less focused the next day is the opportunity cost. </a:t>
            </a:r>
            <a:endParaRPr sz="1350">
              <a:solidFill>
                <a:srgbClr val="1B0E3D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1B0E3D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1B0E3D"/>
                </a:solidFill>
                <a:highlight>
                  <a:srgbClr val="FFFFFF"/>
                </a:highlight>
              </a:rPr>
              <a:t>Think about the benefits and costs of each option.</a:t>
            </a:r>
            <a:endParaRPr sz="1350">
              <a:solidFill>
                <a:srgbClr val="1B0E3D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Flipgrid Video For Tasks</a:t>
            </a:r>
            <a:endParaRPr/>
          </a:p>
        </p:txBody>
      </p:sp>
      <p:sp>
        <p:nvSpPr>
          <p:cNvPr id="151" name="Google Shape;151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a video using </a:t>
            </a:r>
            <a:r>
              <a:rPr lang="en" u="sng">
                <a:solidFill>
                  <a:schemeClr val="hlink"/>
                </a:solidFill>
                <a:hlinkClick r:id="rId3"/>
              </a:rPr>
              <a:t>Flipgrid</a:t>
            </a:r>
            <a:r>
              <a:rPr lang="en"/>
              <a:t> to record the tasks that you did to help the others.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