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9144000"/>
  <p:notesSz cx="6858000" cy="9144000"/>
  <p:embeddedFontLst>
    <p:embeddedFont>
      <p:font typeface="Roboto"/>
      <p:regular r:id="rId21"/>
      <p:bold r:id="rId22"/>
      <p:italic r:id="rId23"/>
      <p:boldItalic r:id="rId24"/>
    </p:embeddedFont>
    <p:embeddedFont>
      <p:font typeface="Average"/>
      <p:regular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422FDA8-88C5-4696-9C99-C2BB971B7B6E}">
  <a:tblStyle styleId="{3422FDA8-88C5-4696-9C99-C2BB971B7B6E}" styleName="Table_0">
    <a:wholeTbl>
      <a:tcTxStyle b="off" i="off">
        <a:font>
          <a:latin typeface="Twinkl"/>
          <a:ea typeface="Twinkl"/>
          <a:cs typeface="Twink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E8EE"/>
          </a:solidFill>
        </a:fill>
      </a:tcStyle>
    </a:wholeTbl>
    <a:band1H>
      <a:tcTxStyle b="off" i="off"/>
      <a:tcStyle>
        <a:fill>
          <a:solidFill>
            <a:srgbClr val="F4CDDB"/>
          </a:solidFill>
        </a:fill>
      </a:tcStyle>
    </a:band1H>
    <a:band2H>
      <a:tcTxStyle b="off" i="off"/>
    </a:band2H>
    <a:band1V>
      <a:tcTxStyle b="off" i="off"/>
      <a:tcStyle>
        <a:fill>
          <a:solidFill>
            <a:srgbClr val="F4CDDB"/>
          </a:solidFill>
        </a:fill>
      </a:tcStyle>
    </a:band1V>
    <a:band2V>
      <a:tcTxStyle b="off" i="off"/>
    </a:band2V>
    <a:lastCol>
      <a:tcTxStyle b="on" i="off">
        <a:font>
          <a:latin typeface="Twinkl"/>
          <a:ea typeface="Twinkl"/>
          <a:cs typeface="Twinkl"/>
        </a:font>
        <a:schemeClr val="lt1"/>
      </a:tcTxStyle>
      <a:tcStyle>
        <a:fill>
          <a:solidFill>
            <a:schemeClr val="accent1"/>
          </a:solidFill>
        </a:fill>
      </a:tcStyle>
    </a:lastCol>
    <a:firstCol>
      <a:tcTxStyle b="on" i="off">
        <a:font>
          <a:latin typeface="Twinkl"/>
          <a:ea typeface="Twinkl"/>
          <a:cs typeface="Twinkl"/>
        </a:font>
        <a:schemeClr val="lt1"/>
      </a:tcTxStyle>
      <a:tcStyle>
        <a:fill>
          <a:solidFill>
            <a:schemeClr val="accent1"/>
          </a:solidFill>
        </a:fill>
      </a:tcStyle>
    </a:firstCol>
    <a:lastRow>
      <a:tcTxStyle b="on" i="off">
        <a:font>
          <a:latin typeface="Twinkl"/>
          <a:ea typeface="Twinkl"/>
          <a:cs typeface="Twink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Twinkl"/>
          <a:ea typeface="Twinkl"/>
          <a:cs typeface="Twink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40"/>
        <p:guide pos="3974" orient="horz"/>
        <p:guide pos="5420"/>
        <p:guide pos="346" orient="horz"/>
        <p:guide pos="476"/>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OpenSans-regular.fntdata"/><Relationship Id="rId25" Type="http://schemas.openxmlformats.org/officeDocument/2006/relationships/font" Target="fonts/Average-regular.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271a2bd07f8_2_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2" name="Google Shape;32;g271a2bd07f8_2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g271a2bd07f8_2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dc6b92abc2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2dc6b92abc2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71a2bd07f8_2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71a2bd07f8_2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71a2bd07f8_2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 name="Google Shape;3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 name="Google Shape;48;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 name="Google Shape;5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 name="Google Shape;73;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71a2bd07f8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9" name="Google Shape;79;g271a2bd07f8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271a2bd07f8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hyperlink" Target="https://www.twinkl.co.uk/"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 name="Shape 14"/>
        <p:cNvGrpSpPr/>
        <p:nvPr/>
      </p:nvGrpSpPr>
      <p:grpSpPr>
        <a:xfrm>
          <a:off x="0" y="0"/>
          <a:ext cx="0" cy="0"/>
          <a:chOff x="0" y="0"/>
          <a:chExt cx="0" cy="0"/>
        </a:xfrm>
      </p:grpSpPr>
      <p:pic>
        <p:nvPicPr>
          <p:cNvPr descr="A person sitting on a hill overlooking a city&#10;&#10;Description automatically generated with low confidence" id="15" name="Google Shape;15;p3"/>
          <p:cNvPicPr preferRelativeResize="0"/>
          <p:nvPr/>
        </p:nvPicPr>
        <p:blipFill rotWithShape="1">
          <a:blip r:embed="rId2">
            <a:alphaModFix/>
          </a:blip>
          <a:srcRect b="38133" l="0" r="0" t="0"/>
          <a:stretch/>
        </p:blipFill>
        <p:spPr>
          <a:xfrm>
            <a:off x="4567235" y="-61025"/>
            <a:ext cx="8953693" cy="6939027"/>
          </a:xfrm>
          <a:prstGeom prst="rect">
            <a:avLst/>
          </a:prstGeom>
          <a:noFill/>
          <a:ln>
            <a:noFill/>
          </a:ln>
        </p:spPr>
      </p:pic>
      <p:pic>
        <p:nvPicPr>
          <p:cNvPr descr="A group of palm trees&#10;&#10;Description automatically generated with medium confidence" id="16" name="Google Shape;16;p3"/>
          <p:cNvPicPr preferRelativeResize="0"/>
          <p:nvPr/>
        </p:nvPicPr>
        <p:blipFill rotWithShape="1">
          <a:blip r:embed="rId3">
            <a:alphaModFix/>
          </a:blip>
          <a:srcRect b="0" l="24730" r="0" t="0"/>
          <a:stretch/>
        </p:blipFill>
        <p:spPr>
          <a:xfrm flipH="1">
            <a:off x="-3218688" y="-114327"/>
            <a:ext cx="7883458" cy="6982356"/>
          </a:xfrm>
          <a:prstGeom prst="rect">
            <a:avLst/>
          </a:prstGeom>
          <a:noFill/>
          <a:ln>
            <a:noFill/>
          </a:ln>
        </p:spPr>
      </p:pic>
      <p:sp>
        <p:nvSpPr>
          <p:cNvPr id="17" name="Google Shape;17;p3"/>
          <p:cNvSpPr/>
          <p:nvPr/>
        </p:nvSpPr>
        <p:spPr>
          <a:xfrm>
            <a:off x="457198" y="438151"/>
            <a:ext cx="8220075" cy="5957887"/>
          </a:xfrm>
          <a:prstGeom prst="roundRect">
            <a:avLst>
              <a:gd fmla="val 2649"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 name="Google Shape;18;p3"/>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Shape&#10;&#10;Description automatically generated with low confidence" id="19" name="Google Shape;19;p3"/>
          <p:cNvPicPr preferRelativeResize="0"/>
          <p:nvPr/>
        </p:nvPicPr>
        <p:blipFill rotWithShape="1">
          <a:blip r:embed="rId4">
            <a:alphaModFix/>
          </a:blip>
          <a:srcRect b="0" l="0" r="0" t="0"/>
          <a:stretch/>
        </p:blipFill>
        <p:spPr>
          <a:xfrm>
            <a:off x="92770" y="0"/>
            <a:ext cx="9144000" cy="6858000"/>
          </a:xfrm>
          <a:prstGeom prst="rect">
            <a:avLst/>
          </a:prstGeom>
          <a:noFill/>
          <a:ln>
            <a:noFill/>
          </a:ln>
        </p:spPr>
      </p:pic>
      <p:pic>
        <p:nvPicPr>
          <p:cNvPr descr="A picture containing shape&#10;&#10;Description automatically generated" id="20" name="Google Shape;20;p3"/>
          <p:cNvPicPr preferRelativeResize="0"/>
          <p:nvPr/>
        </p:nvPicPr>
        <p:blipFill rotWithShape="1">
          <a:blip r:embed="rId5">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4">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23" name="Shape 23"/>
        <p:cNvGrpSpPr/>
        <p:nvPr/>
      </p:nvGrpSpPr>
      <p:grpSpPr>
        <a:xfrm>
          <a:off x="0" y="0"/>
          <a:ext cx="0" cy="0"/>
          <a:chOff x="0" y="0"/>
          <a:chExt cx="0" cy="0"/>
        </a:xfrm>
      </p:grpSpPr>
      <p:sp>
        <p:nvSpPr>
          <p:cNvPr id="24" name="Google Shape;24;p5"/>
          <p:cNvSpPr/>
          <p:nvPr/>
        </p:nvSpPr>
        <p:spPr>
          <a:xfrm>
            <a:off x="503239" y="2930434"/>
            <a:ext cx="8137524" cy="3414803"/>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5" name="Google Shape;25;p5"/>
          <p:cNvSpPr/>
          <p:nvPr/>
        </p:nvSpPr>
        <p:spPr>
          <a:xfrm>
            <a:off x="503239" y="512763"/>
            <a:ext cx="8137524" cy="2193019"/>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6" name="Google Shape;26;p5"/>
          <p:cNvSpPr/>
          <p:nvPr>
            <p:ph idx="1" type="body"/>
          </p:nvPr>
        </p:nvSpPr>
        <p:spPr>
          <a:xfrm>
            <a:off x="755651" y="1037017"/>
            <a:ext cx="7632699" cy="1469216"/>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5"/>
          <p:cNvSpPr/>
          <p:nvPr>
            <p:ph idx="2" type="body"/>
          </p:nvPr>
        </p:nvSpPr>
        <p:spPr>
          <a:xfrm>
            <a:off x="755651" y="3445623"/>
            <a:ext cx="7632699" cy="1469216"/>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
          <p:cNvSpPr/>
          <p:nvPr>
            <p:ph idx="3" type="body"/>
          </p:nvPr>
        </p:nvSpPr>
        <p:spPr>
          <a:xfrm>
            <a:off x="755650" y="512763"/>
            <a:ext cx="7632700" cy="503237"/>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4000"/>
              <a:buNone/>
              <a:defRPr b="1" sz="40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5"/>
          <p:cNvSpPr/>
          <p:nvPr>
            <p:ph idx="4" type="body"/>
          </p:nvPr>
        </p:nvSpPr>
        <p:spPr>
          <a:xfrm>
            <a:off x="755649" y="2930434"/>
            <a:ext cx="7632700" cy="503237"/>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4000"/>
              <a:buNone/>
              <a:defRPr b="1" sz="40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640">
          <p15:clr>
            <a:srgbClr val="F26B43"/>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A0DB"/>
        </a:solidFill>
      </p:bgPr>
    </p:bg>
    <p:spTree>
      <p:nvGrpSpPr>
        <p:cNvPr id="9" name="Shape 9"/>
        <p:cNvGrpSpPr/>
        <p:nvPr/>
      </p:nvGrpSpPr>
      <p:grpSpPr>
        <a:xfrm>
          <a:off x="0" y="0"/>
          <a:ext cx="0" cy="0"/>
          <a:chOff x="0" y="0"/>
          <a:chExt cx="0" cy="0"/>
        </a:xfrm>
      </p:grpSpPr>
      <p:sp>
        <p:nvSpPr>
          <p:cNvPr id="10" name="Google Shape;10;p1"/>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nvSpPr>
        <p:spPr>
          <a:xfrm>
            <a:off x="6303825" y="180100"/>
            <a:ext cx="2632500" cy="25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500">
                <a:solidFill>
                  <a:schemeClr val="lt1"/>
                </a:solidFill>
                <a:latin typeface="Average"/>
                <a:ea typeface="Average"/>
                <a:cs typeface="Average"/>
                <a:sym typeface="Average"/>
              </a:rPr>
              <a:t>Polynesian Panthers</a:t>
            </a:r>
            <a:endParaRPr sz="3500">
              <a:solidFill>
                <a:schemeClr val="lt1"/>
              </a:solidFill>
              <a:latin typeface="Average"/>
              <a:ea typeface="Average"/>
              <a:cs typeface="Average"/>
              <a:sym typeface="Average"/>
            </a:endParaRPr>
          </a:p>
          <a:p>
            <a:pPr indent="0" lvl="0" marL="0" rtl="0" algn="l">
              <a:spcBef>
                <a:spcPts val="0"/>
              </a:spcBef>
              <a:spcAft>
                <a:spcPts val="0"/>
              </a:spcAft>
              <a:buNone/>
            </a:pPr>
            <a:r>
              <a:rPr lang="en-GB" sz="3500">
                <a:solidFill>
                  <a:schemeClr val="lt1"/>
                </a:solidFill>
                <a:latin typeface="Average"/>
                <a:ea typeface="Average"/>
                <a:cs typeface="Average"/>
                <a:sym typeface="Average"/>
              </a:rPr>
              <a:t>&amp;</a:t>
            </a:r>
            <a:br>
              <a:rPr lang="en-GB" sz="3500">
                <a:solidFill>
                  <a:schemeClr val="lt1"/>
                </a:solidFill>
                <a:latin typeface="Average"/>
                <a:ea typeface="Average"/>
                <a:cs typeface="Average"/>
                <a:sym typeface="Average"/>
              </a:rPr>
            </a:br>
            <a:r>
              <a:rPr lang="en-GB" sz="3500">
                <a:solidFill>
                  <a:schemeClr val="lt1"/>
                </a:solidFill>
                <a:latin typeface="Average"/>
                <a:ea typeface="Average"/>
                <a:cs typeface="Average"/>
                <a:sym typeface="Average"/>
              </a:rPr>
              <a:t>Dawn Raids</a:t>
            </a:r>
            <a:br>
              <a:rPr lang="en-GB" sz="3500">
                <a:solidFill>
                  <a:schemeClr val="lt1"/>
                </a:solidFill>
                <a:latin typeface="Average"/>
                <a:ea typeface="Average"/>
                <a:cs typeface="Average"/>
                <a:sym typeface="Average"/>
              </a:rPr>
            </a:br>
            <a:r>
              <a:rPr lang="en-GB" sz="3200">
                <a:solidFill>
                  <a:schemeClr val="lt1"/>
                </a:solidFill>
                <a:latin typeface="Average"/>
                <a:ea typeface="Average"/>
                <a:cs typeface="Average"/>
                <a:sym typeface="Average"/>
              </a:rPr>
              <a:t>(1960s-1970s)</a:t>
            </a:r>
            <a:endParaRPr sz="3200">
              <a:solidFill>
                <a:schemeClr val="lt1"/>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nvSpPr>
        <p:spPr>
          <a:xfrm>
            <a:off x="636870" y="2760707"/>
            <a:ext cx="39303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In the 1950s and 1960s, Pacific Island workers had been welcomed into the country on visitor permits. With jobs so plentiful then, the government did not enforce immigration laws. But when the economy took a turn for the worse in the early 1970s, the Pacific Islanders found themselves targeted in a campaign of arrest and deportation. </a:t>
            </a:r>
            <a:endParaRPr b="0" i="0" sz="1400" u="none" cap="none" strike="noStrike">
              <a:solidFill>
                <a:srgbClr val="000000"/>
              </a:solidFill>
              <a:latin typeface="Arial"/>
              <a:ea typeface="Arial"/>
              <a:cs typeface="Arial"/>
              <a:sym typeface="Arial"/>
            </a:endParaRPr>
          </a:p>
        </p:txBody>
      </p:sp>
      <p:sp>
        <p:nvSpPr>
          <p:cNvPr id="108" name="Google Shape;108;p15"/>
          <p:cNvSpPr txBox="1"/>
          <p:nvPr/>
        </p:nvSpPr>
        <p:spPr>
          <a:xfrm>
            <a:off x="641636" y="1634917"/>
            <a:ext cx="785119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For the first time since the Great Depression of the 1930s, Aotearoa New Zealand experienced unemployment. In other words, there were not enough jobs for everyone. </a:t>
            </a:r>
            <a:endParaRPr b="0" i="0" sz="1400" u="none" cap="none" strike="noStrike">
              <a:solidFill>
                <a:srgbClr val="000000"/>
              </a:solidFill>
              <a:latin typeface="Arial"/>
              <a:ea typeface="Arial"/>
              <a:cs typeface="Arial"/>
              <a:sym typeface="Arial"/>
            </a:endParaRPr>
          </a:p>
        </p:txBody>
      </p:sp>
      <p:sp>
        <p:nvSpPr>
          <p:cNvPr id="109" name="Google Shape;109;p15"/>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Unemployment Rising</a:t>
            </a:r>
            <a:endParaRPr sz="2800">
              <a:latin typeface="Open Sans"/>
              <a:ea typeface="Open Sans"/>
              <a:cs typeface="Open Sans"/>
              <a:sym typeface="Open Sans"/>
            </a:endParaRPr>
          </a:p>
        </p:txBody>
      </p:sp>
      <p:pic>
        <p:nvPicPr>
          <p:cNvPr descr="A picture containing person, people&#10;&#10;Description automatically generated" id="110" name="Google Shape;110;p15"/>
          <p:cNvPicPr preferRelativeResize="0"/>
          <p:nvPr/>
        </p:nvPicPr>
        <p:blipFill rotWithShape="1">
          <a:blip r:embed="rId3">
            <a:alphaModFix/>
          </a:blip>
          <a:srcRect b="0" l="0" r="0" t="0"/>
          <a:stretch/>
        </p:blipFill>
        <p:spPr>
          <a:xfrm>
            <a:off x="4567170" y="2653157"/>
            <a:ext cx="4099056" cy="28979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6"/>
          <p:cNvSpPr txBox="1"/>
          <p:nvPr/>
        </p:nvSpPr>
        <p:spPr>
          <a:xfrm>
            <a:off x="636875" y="1432350"/>
            <a:ext cx="39303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The reality was that when things were booming, and labour was needed, the immigration status of the temporary Pacific Island workers was overlooked for the sake of the economy. Now that the country was under financial pressure and unemployment was a problem, the authorities began to enforce those laws.</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lang="en-GB" sz="1800">
                <a:solidFill>
                  <a:schemeClr val="dk1"/>
                </a:solidFill>
                <a:latin typeface="Open Sans"/>
                <a:ea typeface="Open Sans"/>
                <a:cs typeface="Open Sans"/>
                <a:sym typeface="Open Sans"/>
              </a:rPr>
              <a:t>Like Chinese miners before then, they were seen as expendable: when the white majority was threatened, the poorer labourers were left to suffer.</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p:txBody>
      </p:sp>
      <p:sp>
        <p:nvSpPr>
          <p:cNvPr id="116" name="Google Shape;116;p16"/>
          <p:cNvSpPr/>
          <p:nvPr>
            <p:ph type="title"/>
          </p:nvPr>
        </p:nvSpPr>
        <p:spPr>
          <a:xfrm>
            <a:off x="457198" y="438151"/>
            <a:ext cx="8220000" cy="994200"/>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Unemployment Rising</a:t>
            </a:r>
            <a:endParaRPr sz="2800">
              <a:latin typeface="Open Sans"/>
              <a:ea typeface="Open Sans"/>
              <a:cs typeface="Open Sans"/>
              <a:sym typeface="Open Sans"/>
            </a:endParaRPr>
          </a:p>
        </p:txBody>
      </p:sp>
      <p:pic>
        <p:nvPicPr>
          <p:cNvPr descr="A picture containing person, people&#10;&#10;Description automatically generated" id="117" name="Google Shape;117;p16"/>
          <p:cNvPicPr preferRelativeResize="0"/>
          <p:nvPr/>
        </p:nvPicPr>
        <p:blipFill rotWithShape="1">
          <a:blip r:embed="rId3">
            <a:alphaModFix/>
          </a:blip>
          <a:srcRect b="0" l="0" r="0" t="0"/>
          <a:stretch/>
        </p:blipFill>
        <p:spPr>
          <a:xfrm>
            <a:off x="4571995" y="3429007"/>
            <a:ext cx="4099056" cy="2897971"/>
          </a:xfrm>
          <a:prstGeom prst="rect">
            <a:avLst/>
          </a:prstGeom>
          <a:noFill/>
          <a:ln>
            <a:noFill/>
          </a:ln>
        </p:spPr>
      </p:pic>
      <p:sp>
        <p:nvSpPr>
          <p:cNvPr id="118" name="Google Shape;118;p16"/>
          <p:cNvSpPr txBox="1"/>
          <p:nvPr/>
        </p:nvSpPr>
        <p:spPr>
          <a:xfrm>
            <a:off x="4641275" y="1551700"/>
            <a:ext cx="3846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GB" sz="1600" cap="none" strike="noStrike">
                <a:solidFill>
                  <a:schemeClr val="dk1"/>
                </a:solidFill>
                <a:latin typeface="Open Sans"/>
                <a:ea typeface="Open Sans"/>
                <a:cs typeface="Open Sans"/>
                <a:sym typeface="Open Sans"/>
              </a:rPr>
              <a:t>They were now labelled by some as ‘overstayers’ and viewed as being in New Zealand illegally because their temporary visas had expired. They were being punished for the government</a:t>
            </a:r>
            <a:r>
              <a:rPr lang="en-GB" sz="1600">
                <a:solidFill>
                  <a:schemeClr val="dk1"/>
                </a:solidFill>
                <a:latin typeface="Open Sans"/>
                <a:ea typeface="Open Sans"/>
                <a:cs typeface="Open Sans"/>
                <a:sym typeface="Open Sans"/>
              </a:rPr>
              <a:t>’s own ignorance of laws.</a:t>
            </a:r>
            <a:endParaRPr sz="1200" cap="none" strike="noStrike">
              <a:solidFill>
                <a:srgbClr val="000000"/>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nvSpPr>
        <p:spPr>
          <a:xfrm>
            <a:off x="641636" y="1634917"/>
            <a:ext cx="7851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Undisguised discrimination and stereotyping were two further reasons Pacific Islanders were targeted in this way. </a:t>
            </a:r>
            <a:endParaRPr b="0" i="0" sz="1400" u="none" cap="none" strike="noStrike">
              <a:solidFill>
                <a:srgbClr val="000000"/>
              </a:solidFill>
              <a:latin typeface="Arial"/>
              <a:ea typeface="Arial"/>
              <a:cs typeface="Arial"/>
              <a:sym typeface="Arial"/>
            </a:endParaRPr>
          </a:p>
        </p:txBody>
      </p:sp>
      <p:sp>
        <p:nvSpPr>
          <p:cNvPr id="124" name="Google Shape;124;p17"/>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Discrimination and Stereotyping</a:t>
            </a:r>
            <a:endParaRPr sz="2800">
              <a:latin typeface="Open Sans"/>
              <a:ea typeface="Open Sans"/>
              <a:cs typeface="Open Sans"/>
              <a:sym typeface="Open Sans"/>
            </a:endParaRPr>
          </a:p>
        </p:txBody>
      </p:sp>
      <p:sp>
        <p:nvSpPr>
          <p:cNvPr id="125" name="Google Shape;125;p17"/>
          <p:cNvSpPr/>
          <p:nvPr/>
        </p:nvSpPr>
        <p:spPr>
          <a:xfrm rot="5400000">
            <a:off x="3559239" y="-886136"/>
            <a:ext cx="1374353" cy="8492835"/>
          </a:xfrm>
          <a:prstGeom prst="round2SameRect">
            <a:avLst>
              <a:gd fmla="val 16667" name="adj1"/>
              <a:gd fmla="val 0" name="adj2"/>
            </a:avLst>
          </a:prstGeom>
          <a:solidFill>
            <a:srgbClr val="84B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7"/>
          <p:cNvSpPr txBox="1"/>
          <p:nvPr/>
        </p:nvSpPr>
        <p:spPr>
          <a:xfrm>
            <a:off x="-25" y="2914200"/>
            <a:ext cx="8425800" cy="1200300"/>
          </a:xfrm>
          <a:prstGeom prst="rect">
            <a:avLst/>
          </a:prstGeom>
          <a:noFill/>
          <a:ln>
            <a:noFill/>
          </a:ln>
        </p:spPr>
        <p:txBody>
          <a:bodyPr anchorCtr="0" anchor="ctr" bIns="503975" lIns="108000" spcFirstLastPara="1" rIns="72000" wrap="square" tIns="45700">
            <a:noAutofit/>
          </a:bodyPr>
          <a:lstStyle/>
          <a:p>
            <a:pPr indent="0" lvl="0" marL="457200" marR="0" rtl="0" algn="l">
              <a:lnSpc>
                <a:spcPct val="100000"/>
              </a:lnSpc>
              <a:spcBef>
                <a:spcPts val="0"/>
              </a:spcBef>
              <a:spcAft>
                <a:spcPts val="0"/>
              </a:spcAft>
              <a:buNone/>
            </a:pPr>
            <a:r>
              <a:rPr b="0" i="0" lang="en-GB" sz="1800" u="none" cap="none" strike="noStrike">
                <a:solidFill>
                  <a:schemeClr val="lt1"/>
                </a:solidFill>
                <a:latin typeface="Open Sans"/>
                <a:ea typeface="Open Sans"/>
                <a:cs typeface="Open Sans"/>
                <a:sym typeface="Open Sans"/>
              </a:rPr>
              <a:t>Aotearoa New Zealand had, since the late 1800s, immigration laws and legislation that favoured white European immigrants who could assimilate easily over people from other countries who wouldn’t ‘fit in’. Rem</a:t>
            </a:r>
            <a:r>
              <a:rPr lang="en-GB" sz="1800">
                <a:solidFill>
                  <a:schemeClr val="lt1"/>
                </a:solidFill>
                <a:latin typeface="Open Sans"/>
                <a:ea typeface="Open Sans"/>
                <a:cs typeface="Open Sans"/>
                <a:sym typeface="Open Sans"/>
              </a:rPr>
              <a:t>ember the Poll tax? An essential part of White NZ policy.</a:t>
            </a:r>
            <a:endParaRPr b="0" i="0" sz="1400" u="none" cap="none" strike="noStrike">
              <a:solidFill>
                <a:srgbClr val="000000"/>
              </a:solidFill>
              <a:latin typeface="Arial"/>
              <a:ea typeface="Arial"/>
              <a:cs typeface="Arial"/>
              <a:sym typeface="Arial"/>
            </a:endParaRPr>
          </a:p>
        </p:txBody>
      </p:sp>
      <p:sp>
        <p:nvSpPr>
          <p:cNvPr id="127" name="Google Shape;127;p17"/>
          <p:cNvSpPr txBox="1"/>
          <p:nvPr/>
        </p:nvSpPr>
        <p:spPr>
          <a:xfrm>
            <a:off x="641625" y="4308777"/>
            <a:ext cx="78513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Anyone deemed ‘undesirable’ (mainly because they looked different, spoke a different language, had a different culture or had a different skin colour) was discriminated against in ways that other more ‘desirable’ immigrants were not</a:t>
            </a:r>
            <a:r>
              <a:rPr lang="en-GB" sz="1800">
                <a:solidFill>
                  <a:schemeClr val="dk1"/>
                </a:solidFill>
                <a:latin typeface="Open Sans"/>
                <a:ea typeface="Open Sans"/>
                <a:cs typeface="Open Sans"/>
                <a:sym typeface="Open Sans"/>
              </a:rPr>
              <a:t> - much like the attitude directed at Chinese immigrants.</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8"/>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Discrimination and Stereotyping</a:t>
            </a:r>
            <a:endParaRPr sz="2800">
              <a:latin typeface="Open Sans"/>
              <a:ea typeface="Open Sans"/>
              <a:cs typeface="Open Sans"/>
              <a:sym typeface="Open Sans"/>
            </a:endParaRPr>
          </a:p>
        </p:txBody>
      </p:sp>
      <p:sp>
        <p:nvSpPr>
          <p:cNvPr id="133" name="Google Shape;133;p18"/>
          <p:cNvSpPr/>
          <p:nvPr/>
        </p:nvSpPr>
        <p:spPr>
          <a:xfrm rot="5400000">
            <a:off x="3338612" y="-1562925"/>
            <a:ext cx="1815611" cy="8492835"/>
          </a:xfrm>
          <a:prstGeom prst="round2SameRect">
            <a:avLst>
              <a:gd fmla="val 16667" name="adj1"/>
              <a:gd fmla="val 0" name="adj2"/>
            </a:avLst>
          </a:prstGeom>
          <a:solidFill>
            <a:srgbClr val="84B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8"/>
          <p:cNvSpPr txBox="1"/>
          <p:nvPr/>
        </p:nvSpPr>
        <p:spPr>
          <a:xfrm>
            <a:off x="-12" y="1864318"/>
            <a:ext cx="8404204" cy="1638349"/>
          </a:xfrm>
          <a:prstGeom prst="rect">
            <a:avLst/>
          </a:prstGeom>
          <a:noFill/>
          <a:ln>
            <a:noFill/>
          </a:ln>
        </p:spPr>
        <p:txBody>
          <a:bodyPr anchorCtr="0" anchor="ctr" bIns="503975" lIns="108000" spcFirstLastPara="1" rIns="72000" wrap="square" tIns="45700">
            <a:noAutofit/>
          </a:bodyPr>
          <a:lstStyle/>
          <a:p>
            <a:pPr indent="0" lvl="0" marL="457200" marR="0" rtl="0" algn="l">
              <a:lnSpc>
                <a:spcPct val="100000"/>
              </a:lnSpc>
              <a:spcBef>
                <a:spcPts val="0"/>
              </a:spcBef>
              <a:spcAft>
                <a:spcPts val="0"/>
              </a:spcAft>
              <a:buNone/>
            </a:pPr>
            <a:r>
              <a:rPr b="0" i="0" lang="en-GB" sz="1800" u="none" cap="none" strike="noStrike">
                <a:solidFill>
                  <a:schemeClr val="lt1"/>
                </a:solidFill>
                <a:latin typeface="Open Sans"/>
                <a:ea typeface="Open Sans"/>
                <a:cs typeface="Open Sans"/>
                <a:sym typeface="Open Sans"/>
              </a:rPr>
              <a:t>Even though they were a very small part of the total population by the 1970s, Pacific Islanders were stereotyped in the media and by some politicians as a threat and not ‘fitting in’. </a:t>
            </a:r>
            <a:r>
              <a:rPr lang="en-GB" sz="1800">
                <a:solidFill>
                  <a:schemeClr val="lt1"/>
                </a:solidFill>
                <a:latin typeface="Open Sans"/>
                <a:ea typeface="Open Sans"/>
                <a:cs typeface="Open Sans"/>
                <a:sym typeface="Open Sans"/>
              </a:rPr>
              <a:t>Pakeha New Zealanders had a very ingrained habit of rejecting those who were remotely different from them.</a:t>
            </a:r>
            <a:endParaRPr b="0" i="0" sz="1400" u="none" cap="none" strike="noStrike">
              <a:solidFill>
                <a:srgbClr val="000000"/>
              </a:solidFill>
              <a:latin typeface="Arial"/>
              <a:ea typeface="Arial"/>
              <a:cs typeface="Arial"/>
              <a:sym typeface="Arial"/>
            </a:endParaRPr>
          </a:p>
        </p:txBody>
      </p:sp>
      <p:sp>
        <p:nvSpPr>
          <p:cNvPr id="135" name="Google Shape;135;p18"/>
          <p:cNvSpPr txBox="1"/>
          <p:nvPr/>
        </p:nvSpPr>
        <p:spPr>
          <a:xfrm>
            <a:off x="549416" y="3934528"/>
            <a:ext cx="80355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typical picture painted was that Pacific Islanders were: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Not able to speak English well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Taking the jobs of New Zealanders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Putting a strain on public resources like housing, education and welfare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A reason crime was increasing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Overstayers</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Questions</a:t>
            </a:r>
            <a:endParaRPr/>
          </a:p>
        </p:txBody>
      </p:sp>
      <p:sp>
        <p:nvSpPr>
          <p:cNvPr id="142" name="Google Shape;142;p19"/>
          <p:cNvSpPr txBox="1"/>
          <p:nvPr/>
        </p:nvSpPr>
        <p:spPr>
          <a:xfrm>
            <a:off x="637300" y="1371600"/>
            <a:ext cx="7751100" cy="4821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1800">
                <a:solidFill>
                  <a:srgbClr val="1C1C1C"/>
                </a:solidFill>
              </a:rPr>
              <a:t>What economic issues hit New Zealand in the 1970s? How did these challenges affect the country? Describe the two main issues in your own words.</a:t>
            </a:r>
            <a:br>
              <a:rPr lang="en-GB" sz="1800">
                <a:solidFill>
                  <a:srgbClr val="1C1C1C"/>
                </a:solidFill>
              </a:rPr>
            </a:br>
            <a:br>
              <a:rPr lang="en-GB" sz="1800">
                <a:solidFill>
                  <a:srgbClr val="1C1C1C"/>
                </a:solidFill>
              </a:rPr>
            </a:br>
            <a:r>
              <a:rPr lang="en-GB" sz="1800">
                <a:solidFill>
                  <a:srgbClr val="1C1C1C"/>
                </a:solidFill>
              </a:rPr>
              <a:t>Answer here:</a:t>
            </a: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How were Pacific Islanders stereotyped in NZ? Do people still use those stereotypes today?</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p7"/>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After World War Two</a:t>
            </a:r>
            <a:endParaRPr sz="2800">
              <a:latin typeface="Open Sans"/>
              <a:ea typeface="Open Sans"/>
              <a:cs typeface="Open Sans"/>
              <a:sym typeface="Open Sans"/>
            </a:endParaRPr>
          </a:p>
        </p:txBody>
      </p:sp>
      <p:sp>
        <p:nvSpPr>
          <p:cNvPr id="41" name="Google Shape;41;p7"/>
          <p:cNvSpPr txBox="1"/>
          <p:nvPr/>
        </p:nvSpPr>
        <p:spPr>
          <a:xfrm>
            <a:off x="911225" y="1432450"/>
            <a:ext cx="73119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Post-war Aotearoa New Zealand was considered to be the land of ‘milk and honey’, meaning it was a land of plenty. The economy was booming, but there weren't enough people to do the work, so Pacific Island migrants were heavily encouraged by the government and employers to come and join the growing workforce.</a:t>
            </a:r>
            <a:endParaRPr b="0" i="0" sz="1800" u="none" cap="none" strike="noStrike">
              <a:solidFill>
                <a:schemeClr val="dk1"/>
              </a:solidFill>
              <a:latin typeface="Open Sans"/>
              <a:ea typeface="Open Sans"/>
              <a:cs typeface="Open Sans"/>
              <a:sym typeface="Open Sans"/>
            </a:endParaRPr>
          </a:p>
        </p:txBody>
      </p:sp>
      <p:sp>
        <p:nvSpPr>
          <p:cNvPr id="42" name="Google Shape;42;p7"/>
          <p:cNvSpPr txBox="1"/>
          <p:nvPr/>
        </p:nvSpPr>
        <p:spPr>
          <a:xfrm>
            <a:off x="911223" y="3194486"/>
            <a:ext cx="7312024" cy="923330"/>
          </a:xfrm>
          <a:prstGeom prst="rect">
            <a:avLst/>
          </a:prstGeom>
          <a:solidFill>
            <a:srgbClr val="84BE3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Open Sans"/>
                <a:ea typeface="Open Sans"/>
                <a:cs typeface="Open Sans"/>
                <a:sym typeface="Open Sans"/>
              </a:rPr>
              <a:t>Pacific Island people were recruited to work in factories and fill low-wage, low-skilled jobs that New Zealanders couldn't or didn't want to do.</a:t>
            </a:r>
            <a:endParaRPr b="0" i="0" sz="1800" u="none" cap="none" strike="noStrike">
              <a:solidFill>
                <a:schemeClr val="lt1"/>
              </a:solidFill>
              <a:latin typeface="Open Sans"/>
              <a:ea typeface="Open Sans"/>
              <a:cs typeface="Open Sans"/>
              <a:sym typeface="Open Sans"/>
            </a:endParaRPr>
          </a:p>
        </p:txBody>
      </p:sp>
      <p:sp>
        <p:nvSpPr>
          <p:cNvPr id="43" name="Google Shape;43;p7"/>
          <p:cNvSpPr txBox="1"/>
          <p:nvPr/>
        </p:nvSpPr>
        <p:spPr>
          <a:xfrm>
            <a:off x="911223" y="4232466"/>
            <a:ext cx="48753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They came for three main reasons: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GB" sz="1800" u="none" cap="none" strike="noStrike">
                <a:solidFill>
                  <a:schemeClr val="dk1"/>
                </a:solidFill>
                <a:latin typeface="Open Sans"/>
                <a:ea typeface="Open Sans"/>
                <a:cs typeface="Open Sans"/>
                <a:sym typeface="Open Sans"/>
              </a:rPr>
              <a:t>Job opportunities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GB" sz="1800" u="none" cap="none" strike="noStrike">
                <a:solidFill>
                  <a:schemeClr val="dk1"/>
                </a:solidFill>
                <a:latin typeface="Open Sans"/>
                <a:ea typeface="Open Sans"/>
                <a:cs typeface="Open Sans"/>
                <a:sym typeface="Open Sans"/>
              </a:rPr>
              <a:t>Money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GB" sz="1800" u="none" cap="none" strike="noStrike">
                <a:solidFill>
                  <a:schemeClr val="dk1"/>
                </a:solidFill>
                <a:latin typeface="Open Sans"/>
                <a:ea typeface="Open Sans"/>
                <a:cs typeface="Open Sans"/>
                <a:sym typeface="Open Sans"/>
              </a:rPr>
              <a:t>Educational opportunities for their children (which many regarded as the key to success)</a:t>
            </a:r>
            <a:endParaRPr b="0" i="0" sz="1400" u="none" cap="none" strike="noStrike">
              <a:solidFill>
                <a:srgbClr val="000000"/>
              </a:solidFill>
              <a:latin typeface="Arial"/>
              <a:ea typeface="Arial"/>
              <a:cs typeface="Arial"/>
              <a:sym typeface="Arial"/>
            </a:endParaRPr>
          </a:p>
        </p:txBody>
      </p:sp>
      <p:sp>
        <p:nvSpPr>
          <p:cNvPr id="44" name="Google Shape;44;p7"/>
          <p:cNvSpPr txBox="1"/>
          <p:nvPr/>
        </p:nvSpPr>
        <p:spPr>
          <a:xfrm>
            <a:off x="3000127" y="6026862"/>
            <a:ext cx="3143747" cy="20005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dk1"/>
                </a:solidFill>
                <a:latin typeface="Roboto"/>
                <a:ea typeface="Roboto"/>
                <a:cs typeface="Roboto"/>
                <a:sym typeface="Roboto"/>
              </a:rPr>
              <a:t>“A3893 - Westfield Freezing Works”, by Archives New Zealand, CC BY 2.0.</a:t>
            </a:r>
            <a:endParaRPr b="0" i="0" sz="1400" u="none" cap="none" strike="noStrike">
              <a:solidFill>
                <a:srgbClr val="000000"/>
              </a:solidFill>
              <a:latin typeface="Arial"/>
              <a:ea typeface="Arial"/>
              <a:cs typeface="Arial"/>
              <a:sym typeface="Arial"/>
            </a:endParaRPr>
          </a:p>
        </p:txBody>
      </p:sp>
      <p:pic>
        <p:nvPicPr>
          <p:cNvPr descr="A picture containing sky, road, outdoor, street&#10;&#10;Description automatically generated" id="45" name="Google Shape;45;p7"/>
          <p:cNvPicPr preferRelativeResize="0"/>
          <p:nvPr/>
        </p:nvPicPr>
        <p:blipFill rotWithShape="1">
          <a:blip r:embed="rId3">
            <a:alphaModFix/>
          </a:blip>
          <a:srcRect b="0" l="0" r="0" t="0"/>
          <a:stretch/>
        </p:blipFill>
        <p:spPr>
          <a:xfrm>
            <a:off x="6030924" y="4235711"/>
            <a:ext cx="2192323" cy="17225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8"/>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Pacific Island Migration</a:t>
            </a:r>
            <a:endParaRPr sz="2800">
              <a:latin typeface="Open Sans"/>
              <a:ea typeface="Open Sans"/>
              <a:cs typeface="Open Sans"/>
              <a:sym typeface="Open Sans"/>
            </a:endParaRPr>
          </a:p>
        </p:txBody>
      </p:sp>
      <p:sp>
        <p:nvSpPr>
          <p:cNvPr id="51" name="Google Shape;51;p8"/>
          <p:cNvSpPr txBox="1"/>
          <p:nvPr/>
        </p:nvSpPr>
        <p:spPr>
          <a:xfrm>
            <a:off x="630194" y="1674674"/>
            <a:ext cx="7821900" cy="115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2300" u="none" cap="none" strike="noStrike">
                <a:solidFill>
                  <a:schemeClr val="dk1"/>
                </a:solidFill>
                <a:latin typeface="Open Sans"/>
                <a:ea typeface="Open Sans"/>
                <a:cs typeface="Open Sans"/>
                <a:sym typeface="Open Sans"/>
              </a:rPr>
              <a:t>Migrants came to New Zealand mainly from Samoa, Fiji and Tonga and needed temporary work permits to enter the country. </a:t>
            </a:r>
            <a:endParaRPr b="0" i="0" sz="2300" u="none" cap="none" strike="noStrike">
              <a:solidFill>
                <a:schemeClr val="dk1"/>
              </a:solidFill>
              <a:latin typeface="Open Sans"/>
              <a:ea typeface="Open Sans"/>
              <a:cs typeface="Open Sans"/>
              <a:sym typeface="Open Sans"/>
            </a:endParaRPr>
          </a:p>
        </p:txBody>
      </p:sp>
      <p:sp>
        <p:nvSpPr>
          <p:cNvPr id="52" name="Google Shape;52;p8"/>
          <p:cNvSpPr txBox="1"/>
          <p:nvPr/>
        </p:nvSpPr>
        <p:spPr>
          <a:xfrm>
            <a:off x="661050" y="2770900"/>
            <a:ext cx="7821900" cy="178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2200" u="none" cap="none" strike="noStrike">
                <a:solidFill>
                  <a:schemeClr val="dk1"/>
                </a:solidFill>
                <a:latin typeface="Open Sans"/>
                <a:ea typeface="Open Sans"/>
                <a:cs typeface="Open Sans"/>
                <a:sym typeface="Open Sans"/>
              </a:rPr>
              <a:t>People from other smaller island nations like Niue, Tokelau and the Cook Islands also came for work opportunities, education and to find a better life. In their case, they were taking advantage of their right to New Zealand citizenship. </a:t>
            </a:r>
            <a:endParaRPr b="0" i="0" sz="2200" u="none" cap="none" strike="noStrike">
              <a:solidFill>
                <a:schemeClr val="dk1"/>
              </a:solidFill>
              <a:latin typeface="Open Sans"/>
              <a:ea typeface="Open Sans"/>
              <a:cs typeface="Open Sans"/>
              <a:sym typeface="Open Sans"/>
            </a:endParaRPr>
          </a:p>
        </p:txBody>
      </p:sp>
      <p:sp>
        <p:nvSpPr>
          <p:cNvPr id="53" name="Google Shape;53;p8"/>
          <p:cNvSpPr txBox="1"/>
          <p:nvPr/>
        </p:nvSpPr>
        <p:spPr>
          <a:xfrm>
            <a:off x="3306976" y="6406122"/>
            <a:ext cx="2530047" cy="20005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00"/>
              <a:buFont typeface="Arial"/>
              <a:buNone/>
            </a:pPr>
            <a:r>
              <a:rPr b="0" i="0" lang="en-GB" sz="700" u="none" cap="none" strike="noStrike">
                <a:solidFill>
                  <a:schemeClr val="dk1"/>
                </a:solidFill>
                <a:latin typeface="Roboto"/>
                <a:ea typeface="Roboto"/>
                <a:cs typeface="Roboto"/>
                <a:sym typeface="Roboto"/>
              </a:rPr>
              <a:t>“A Tokelauan family, 1966”, by Archives NZ, CC BY 3.0 NZ.</a:t>
            </a:r>
            <a:endParaRPr b="0" i="0" sz="1400" u="none" cap="none" strike="noStrike">
              <a:solidFill>
                <a:srgbClr val="000000"/>
              </a:solidFill>
              <a:latin typeface="Arial"/>
              <a:ea typeface="Arial"/>
              <a:cs typeface="Arial"/>
              <a:sym typeface="Arial"/>
            </a:endParaRPr>
          </a:p>
        </p:txBody>
      </p:sp>
      <p:sp>
        <p:nvSpPr>
          <p:cNvPr id="54" name="Google Shape;54;p8"/>
          <p:cNvSpPr txBox="1"/>
          <p:nvPr/>
        </p:nvSpPr>
        <p:spPr>
          <a:xfrm>
            <a:off x="872825" y="4710550"/>
            <a:ext cx="7273800" cy="14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Remember freedom from &amp; freedom to:</a:t>
            </a:r>
            <a:br>
              <a:rPr lang="en-GB" sz="1800">
                <a:solidFill>
                  <a:srgbClr val="1C1C1C"/>
                </a:solidFill>
              </a:rPr>
            </a:br>
            <a:r>
              <a:rPr lang="en-GB" sz="1800">
                <a:solidFill>
                  <a:srgbClr val="1C1C1C"/>
                </a:solidFill>
              </a:rPr>
              <a:t>Freedom </a:t>
            </a:r>
            <a:r>
              <a:rPr i="1" lang="en-GB" sz="1800">
                <a:solidFill>
                  <a:srgbClr val="1C1C1C"/>
                </a:solidFill>
              </a:rPr>
              <a:t>from </a:t>
            </a:r>
            <a:r>
              <a:rPr lang="en-GB" sz="1800">
                <a:solidFill>
                  <a:srgbClr val="1C1C1C"/>
                </a:solidFill>
              </a:rPr>
              <a:t>obstacles to </a:t>
            </a:r>
            <a:r>
              <a:rPr lang="en-GB" sz="1800">
                <a:solidFill>
                  <a:srgbClr val="1C1C1C"/>
                </a:solidFill>
              </a:rPr>
              <a:t>gaining</a:t>
            </a:r>
            <a:r>
              <a:rPr lang="en-GB" sz="1800">
                <a:solidFill>
                  <a:srgbClr val="1C1C1C"/>
                </a:solidFill>
              </a:rPr>
              <a:t> lawful citizenship</a:t>
            </a:r>
            <a:br>
              <a:rPr lang="en-GB" sz="1800">
                <a:solidFill>
                  <a:srgbClr val="1C1C1C"/>
                </a:solidFill>
              </a:rPr>
            </a:br>
            <a:r>
              <a:rPr lang="en-GB" sz="1800">
                <a:solidFill>
                  <a:srgbClr val="1C1C1C"/>
                </a:solidFill>
              </a:rPr>
              <a:t>Freedom </a:t>
            </a:r>
            <a:r>
              <a:rPr i="1" lang="en-GB" sz="1800">
                <a:solidFill>
                  <a:srgbClr val="1C1C1C"/>
                </a:solidFill>
              </a:rPr>
              <a:t>to </a:t>
            </a:r>
            <a:r>
              <a:rPr lang="en-GB" sz="1800">
                <a:solidFill>
                  <a:srgbClr val="1C1C1C"/>
                </a:solidFill>
              </a:rPr>
              <a:t>migrate to lands of better opportunity</a:t>
            </a:r>
            <a:endParaRPr sz="1800">
              <a:solidFill>
                <a:srgbClr val="1C1C1C"/>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9"/>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Pacific Island Migration</a:t>
            </a:r>
            <a:endParaRPr sz="2800">
              <a:latin typeface="Open Sans"/>
              <a:ea typeface="Open Sans"/>
              <a:cs typeface="Open Sans"/>
              <a:sym typeface="Open Sans"/>
            </a:endParaRPr>
          </a:p>
        </p:txBody>
      </p:sp>
      <p:sp>
        <p:nvSpPr>
          <p:cNvPr id="60" name="Google Shape;60;p9"/>
          <p:cNvSpPr txBox="1"/>
          <p:nvPr/>
        </p:nvSpPr>
        <p:spPr>
          <a:xfrm>
            <a:off x="656320" y="1693868"/>
            <a:ext cx="7821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This flow of Pacific Island workers reached its peak at the end of the 1960s. Compare these population figures from the 1945 and 1971 census. </a:t>
            </a:r>
            <a:r>
              <a:rPr b="1" i="0" lang="en-GB" sz="1800" u="none" cap="none" strike="noStrike">
                <a:solidFill>
                  <a:schemeClr val="dk1"/>
                </a:solidFill>
                <a:latin typeface="Open Sans"/>
                <a:ea typeface="Open Sans"/>
                <a:cs typeface="Open Sans"/>
                <a:sym typeface="Open Sans"/>
              </a:rPr>
              <a:t>What do you notice about them?</a:t>
            </a:r>
            <a:br>
              <a:rPr b="1" i="0" lang="en-GB" sz="1800" u="none" cap="none" strike="noStrike">
                <a:solidFill>
                  <a:schemeClr val="dk1"/>
                </a:solidFill>
                <a:latin typeface="Open Sans"/>
                <a:ea typeface="Open Sans"/>
                <a:cs typeface="Open Sans"/>
                <a:sym typeface="Open Sans"/>
              </a:rPr>
            </a:br>
            <a:endParaRPr b="1"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1" lang="en-GB" sz="1800">
                <a:solidFill>
                  <a:schemeClr val="dk1"/>
                </a:solidFill>
                <a:latin typeface="Open Sans"/>
                <a:ea typeface="Open Sans"/>
                <a:cs typeface="Open Sans"/>
                <a:sym typeface="Open Sans"/>
              </a:rPr>
              <a:t>Answer here:</a:t>
            </a:r>
            <a:endParaRPr b="1" sz="1800">
              <a:solidFill>
                <a:schemeClr val="dk1"/>
              </a:solidFill>
              <a:latin typeface="Open Sans"/>
              <a:ea typeface="Open Sans"/>
              <a:cs typeface="Open Sans"/>
              <a:sym typeface="Open Sans"/>
            </a:endParaRPr>
          </a:p>
        </p:txBody>
      </p:sp>
      <p:graphicFrame>
        <p:nvGraphicFramePr>
          <p:cNvPr id="61" name="Google Shape;61;p9"/>
          <p:cNvGraphicFramePr/>
          <p:nvPr/>
        </p:nvGraphicFramePr>
        <p:xfrm>
          <a:off x="1519247" y="3781010"/>
          <a:ext cx="3000000" cy="3000000"/>
        </p:xfrm>
        <a:graphic>
          <a:graphicData uri="http://schemas.openxmlformats.org/drawingml/2006/table">
            <a:tbl>
              <a:tblPr bandRow="1" firstRow="1">
                <a:noFill/>
                <a:tableStyleId>{3422FDA8-88C5-4696-9C99-C2BB971B7B6E}</a:tableStyleId>
              </a:tblPr>
              <a:tblGrid>
                <a:gridCol w="1524000"/>
                <a:gridCol w="1524000"/>
                <a:gridCol w="1524000"/>
                <a:gridCol w="1524000"/>
              </a:tblGrid>
              <a:tr h="1236550">
                <a:tc>
                  <a:txBody>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Open Sans"/>
                          <a:ea typeface="Open Sans"/>
                          <a:cs typeface="Open Sans"/>
                          <a:sym typeface="Open Sans"/>
                        </a:rPr>
                        <a:t>Year</a:t>
                      </a:r>
                      <a:endParaRPr sz="1600" u="none" cap="none" strike="noStrike">
                        <a:solidFill>
                          <a:srgbClr val="FFFFFF"/>
                        </a:solidFill>
                        <a:latin typeface="Open Sans"/>
                        <a:ea typeface="Open Sans"/>
                        <a:cs typeface="Open Sans"/>
                        <a:sym typeface="Open Sans"/>
                      </a:endParaRPr>
                    </a:p>
                  </a:txBody>
                  <a:tcPr marT="95250" marB="95250" marR="95250" marL="95250">
                    <a:solidFill>
                      <a:srgbClr val="84BE3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Open Sans"/>
                          <a:ea typeface="Open Sans"/>
                          <a:cs typeface="Open Sans"/>
                          <a:sym typeface="Open Sans"/>
                        </a:rPr>
                        <a:t>Total Population</a:t>
                      </a:r>
                      <a:endParaRPr sz="1600" u="none" cap="none" strike="noStrike">
                        <a:solidFill>
                          <a:srgbClr val="FFFFFF"/>
                        </a:solidFill>
                        <a:latin typeface="Open Sans"/>
                        <a:ea typeface="Open Sans"/>
                        <a:cs typeface="Open Sans"/>
                        <a:sym typeface="Open Sans"/>
                      </a:endParaRPr>
                    </a:p>
                  </a:txBody>
                  <a:tcPr marT="95250" marB="95250" marR="95250" marL="95250">
                    <a:solidFill>
                      <a:srgbClr val="84BE3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Open Sans"/>
                          <a:ea typeface="Open Sans"/>
                          <a:cs typeface="Open Sans"/>
                          <a:sym typeface="Open Sans"/>
                        </a:rPr>
                        <a:t>Pacific Islanders living in NZ</a:t>
                      </a:r>
                      <a:endParaRPr sz="1600" u="none" cap="none" strike="noStrike">
                        <a:solidFill>
                          <a:srgbClr val="FFFFFF"/>
                        </a:solidFill>
                        <a:latin typeface="Open Sans"/>
                        <a:ea typeface="Open Sans"/>
                        <a:cs typeface="Open Sans"/>
                        <a:sym typeface="Open Sans"/>
                      </a:endParaRPr>
                    </a:p>
                  </a:txBody>
                  <a:tcPr marT="95250" marB="95250" marR="95250" marL="95250">
                    <a:solidFill>
                      <a:srgbClr val="84BE3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Open Sans"/>
                          <a:ea typeface="Open Sans"/>
                          <a:cs typeface="Open Sans"/>
                          <a:sym typeface="Open Sans"/>
                        </a:rPr>
                        <a:t>Percentage of Total Population</a:t>
                      </a:r>
                      <a:endParaRPr sz="1600" u="none" cap="none" strike="noStrike">
                        <a:solidFill>
                          <a:srgbClr val="FFFFFF"/>
                        </a:solidFill>
                        <a:latin typeface="Open Sans"/>
                        <a:ea typeface="Open Sans"/>
                        <a:cs typeface="Open Sans"/>
                        <a:sym typeface="Open Sans"/>
                      </a:endParaRPr>
                    </a:p>
                  </a:txBody>
                  <a:tcPr marT="95250" marB="95250" marR="95250" marL="95250">
                    <a:solidFill>
                      <a:srgbClr val="84BE32"/>
                    </a:solidFill>
                  </a:tcPr>
                </a:tc>
              </a:tr>
              <a:tr h="582500">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1945</a:t>
                      </a:r>
                      <a:endParaRPr sz="1600" u="none" cap="none" strike="noStrike">
                        <a:latin typeface="Open Sans"/>
                        <a:ea typeface="Open Sans"/>
                        <a:cs typeface="Open Sans"/>
                        <a:sym typeface="Open Sans"/>
                      </a:endParaRPr>
                    </a:p>
                  </a:txBody>
                  <a:tcPr marT="95250" marB="95250" marR="95250" marL="95250">
                    <a:solidFill>
                      <a:srgbClr val="CFE19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1.69 million</a:t>
                      </a:r>
                      <a:endParaRPr sz="1600" u="none" cap="none" strike="noStrike">
                        <a:latin typeface="Open Sans"/>
                        <a:ea typeface="Open Sans"/>
                        <a:cs typeface="Open Sans"/>
                        <a:sym typeface="Open Sans"/>
                      </a:endParaRPr>
                    </a:p>
                  </a:txBody>
                  <a:tcPr marT="95250" marB="95250" marR="95250" marL="95250">
                    <a:solidFill>
                      <a:srgbClr val="CFE19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2159</a:t>
                      </a:r>
                      <a:endParaRPr sz="1600" u="none" cap="none" strike="noStrike">
                        <a:latin typeface="Open Sans"/>
                        <a:ea typeface="Open Sans"/>
                        <a:cs typeface="Open Sans"/>
                        <a:sym typeface="Open Sans"/>
                      </a:endParaRPr>
                    </a:p>
                  </a:txBody>
                  <a:tcPr marT="95250" marB="95250" marR="95250" marL="95250">
                    <a:solidFill>
                      <a:srgbClr val="CFE19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0.1%</a:t>
                      </a:r>
                      <a:endParaRPr sz="1600" u="none" cap="none" strike="noStrike">
                        <a:latin typeface="Open Sans"/>
                        <a:ea typeface="Open Sans"/>
                        <a:cs typeface="Open Sans"/>
                        <a:sym typeface="Open Sans"/>
                      </a:endParaRPr>
                    </a:p>
                  </a:txBody>
                  <a:tcPr marT="95250" marB="95250" marR="95250" marL="95250">
                    <a:solidFill>
                      <a:srgbClr val="CFE19B"/>
                    </a:solidFill>
                  </a:tcPr>
                </a:tc>
              </a:tr>
              <a:tr h="582500">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1971</a:t>
                      </a:r>
                      <a:endParaRPr sz="1600" u="none" cap="none" strike="noStrike">
                        <a:latin typeface="Open Sans"/>
                        <a:ea typeface="Open Sans"/>
                        <a:cs typeface="Open Sans"/>
                        <a:sym typeface="Open Sans"/>
                      </a:endParaRPr>
                    </a:p>
                  </a:txBody>
                  <a:tcPr marT="95250" marB="95250" marR="95250" marL="95250">
                    <a:solidFill>
                      <a:srgbClr val="CFE19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2.85 million</a:t>
                      </a:r>
                      <a:endParaRPr sz="1600" u="none" cap="none" strike="noStrike">
                        <a:latin typeface="Open Sans"/>
                        <a:ea typeface="Open Sans"/>
                        <a:cs typeface="Open Sans"/>
                        <a:sym typeface="Open Sans"/>
                      </a:endParaRPr>
                    </a:p>
                  </a:txBody>
                  <a:tcPr marT="95250" marB="95250" marR="95250" marL="95250">
                    <a:solidFill>
                      <a:srgbClr val="CFE19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43,752</a:t>
                      </a:r>
                      <a:endParaRPr sz="1600" u="none" cap="none" strike="noStrike">
                        <a:latin typeface="Open Sans"/>
                        <a:ea typeface="Open Sans"/>
                        <a:cs typeface="Open Sans"/>
                        <a:sym typeface="Open Sans"/>
                      </a:endParaRPr>
                    </a:p>
                  </a:txBody>
                  <a:tcPr marT="95250" marB="95250" marR="95250" marL="95250">
                    <a:solidFill>
                      <a:srgbClr val="CFE19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pen Sans"/>
                          <a:ea typeface="Open Sans"/>
                          <a:cs typeface="Open Sans"/>
                          <a:sym typeface="Open Sans"/>
                        </a:rPr>
                        <a:t>1.5%</a:t>
                      </a:r>
                      <a:endParaRPr sz="1600" u="none" cap="none" strike="noStrike">
                        <a:latin typeface="Open Sans"/>
                        <a:ea typeface="Open Sans"/>
                        <a:cs typeface="Open Sans"/>
                        <a:sym typeface="Open Sans"/>
                      </a:endParaRPr>
                    </a:p>
                  </a:txBody>
                  <a:tcPr marT="95250" marB="95250" marR="95250" marL="95250">
                    <a:solidFill>
                      <a:srgbClr val="CFE19B"/>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0"/>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Cultural Change</a:t>
            </a:r>
            <a:endParaRPr sz="2800">
              <a:latin typeface="Open Sans"/>
              <a:ea typeface="Open Sans"/>
              <a:cs typeface="Open Sans"/>
              <a:sym typeface="Open Sans"/>
            </a:endParaRPr>
          </a:p>
        </p:txBody>
      </p:sp>
      <p:sp>
        <p:nvSpPr>
          <p:cNvPr id="68" name="Google Shape;68;p10"/>
          <p:cNvSpPr txBox="1"/>
          <p:nvPr/>
        </p:nvSpPr>
        <p:spPr>
          <a:xfrm>
            <a:off x="630194" y="1608414"/>
            <a:ext cx="7718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It was a huge step for Pacific Islanders to come from the much smaller towns, cities and villages of their island homes to the cities of Aotearoa New Zealand</a:t>
            </a:r>
            <a:r>
              <a:rPr lang="en-GB" sz="1800">
                <a:solidFill>
                  <a:schemeClr val="dk1"/>
                </a:solidFill>
                <a:latin typeface="Open Sans"/>
                <a:ea typeface="Open Sans"/>
                <a:cs typeface="Open Sans"/>
                <a:sym typeface="Open Sans"/>
              </a:rPr>
              <a:t>, especially Auckland. </a:t>
            </a:r>
            <a:r>
              <a:rPr b="0" i="0" lang="en-GB" sz="1800" u="none" cap="none" strike="noStrike">
                <a:solidFill>
                  <a:schemeClr val="dk1"/>
                </a:solidFill>
                <a:latin typeface="Open Sans"/>
                <a:ea typeface="Open Sans"/>
                <a:cs typeface="Open Sans"/>
                <a:sym typeface="Open Sans"/>
              </a:rPr>
              <a:t>They slowly began to adapt to this new way of life.  </a:t>
            </a:r>
            <a:endParaRPr b="0" i="0" sz="1800" u="none" cap="none" strike="noStrike">
              <a:solidFill>
                <a:schemeClr val="dk1"/>
              </a:solidFill>
              <a:latin typeface="Open Sans"/>
              <a:ea typeface="Open Sans"/>
              <a:cs typeface="Open Sans"/>
              <a:sym typeface="Open Sans"/>
            </a:endParaRPr>
          </a:p>
        </p:txBody>
      </p:sp>
      <p:pic>
        <p:nvPicPr>
          <p:cNvPr descr="An aerial view of a city&#10;&#10;Description automatically generated" id="69" name="Google Shape;69;p10"/>
          <p:cNvPicPr preferRelativeResize="0"/>
          <p:nvPr/>
        </p:nvPicPr>
        <p:blipFill rotWithShape="1">
          <a:blip r:embed="rId3">
            <a:alphaModFix/>
          </a:blip>
          <a:srcRect b="0" l="0" r="0" t="0"/>
          <a:stretch/>
        </p:blipFill>
        <p:spPr>
          <a:xfrm>
            <a:off x="630194" y="2868076"/>
            <a:ext cx="2815076" cy="3440649"/>
          </a:xfrm>
          <a:prstGeom prst="rect">
            <a:avLst/>
          </a:prstGeom>
          <a:noFill/>
          <a:ln>
            <a:noFill/>
          </a:ln>
        </p:spPr>
      </p:pic>
      <p:sp>
        <p:nvSpPr>
          <p:cNvPr id="70" name="Google Shape;70;p10"/>
          <p:cNvSpPr txBox="1"/>
          <p:nvPr/>
        </p:nvSpPr>
        <p:spPr>
          <a:xfrm>
            <a:off x="3806898" y="2654288"/>
            <a:ext cx="4691400" cy="2862900"/>
          </a:xfrm>
          <a:prstGeom prst="rect">
            <a:avLst/>
          </a:prstGeom>
          <a:noFill/>
          <a:ln cap="flat" cmpd="sng" w="9525">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Moving to a new country wasn’t all easy. There were many challenges like: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Finding a place to live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Accessing education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Learning and speaking a new language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Developing new social and community networks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…all while adapting to a different culture.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1"/>
          <p:cNvSpPr txBox="1"/>
          <p:nvPr/>
        </p:nvSpPr>
        <p:spPr>
          <a:xfrm>
            <a:off x="630194" y="1674674"/>
            <a:ext cx="7821900" cy="480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One benefit was that although many migrants were working in low-paying jobs, the pay rates in Aotearoa New Zealand were much higher than in the Pacific Islands.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People found they could earn enough money to support their entire family back in the islands. Many family homes were renovated or built due to the money earned. In fact, the economies of some Pacific islands relied heavily (and some still do) on money sent from family working in New Zealand and Australia.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Most of the Pacific Island community lived in the inner suburbs of Auckland, such as Ponsonby, Grey Lynn, Newton and Freemans Bay. Housing in these suburbs was older, therefore more affordable, and there were good public transport connections to factories and workplaces.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p:txBody>
      </p:sp>
      <p:sp>
        <p:nvSpPr>
          <p:cNvPr id="76" name="Google Shape;76;p11"/>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Benefits and Challenges</a:t>
            </a:r>
            <a:endParaRPr sz="2800">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2"/>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Questions</a:t>
            </a:r>
            <a:endParaRPr/>
          </a:p>
        </p:txBody>
      </p:sp>
      <p:sp>
        <p:nvSpPr>
          <p:cNvPr id="83" name="Google Shape;83;p12"/>
          <p:cNvSpPr txBox="1"/>
          <p:nvPr/>
        </p:nvSpPr>
        <p:spPr>
          <a:xfrm>
            <a:off x="609600" y="1427025"/>
            <a:ext cx="7883100" cy="4793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2000">
                <a:solidFill>
                  <a:srgbClr val="1C1C1C"/>
                </a:solidFill>
              </a:rPr>
              <a:t>Have any of you experienced moving to or living in another country or culture? What were the challenges?  What were the positives?</a:t>
            </a:r>
            <a:br>
              <a:rPr lang="en-GB" sz="1800">
                <a:solidFill>
                  <a:srgbClr val="1C1C1C"/>
                </a:solidFill>
              </a:rPr>
            </a:br>
            <a:br>
              <a:rPr lang="en-GB" sz="1800">
                <a:solidFill>
                  <a:srgbClr val="1C1C1C"/>
                </a:solidFill>
              </a:rPr>
            </a:br>
            <a:r>
              <a:rPr lang="en-GB" sz="1800">
                <a:solidFill>
                  <a:srgbClr val="1C1C1C"/>
                </a:solidFill>
              </a:rPr>
              <a:t>Answer here:</a:t>
            </a: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2000">
                <a:solidFill>
                  <a:srgbClr val="1C1C1C"/>
                </a:solidFill>
              </a:rPr>
              <a:t>What do you think were the perspectives of those moving here? Imagine you are in their shoes, think about what thoughts or opinions they might have had.</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nvSpPr>
        <p:spPr>
          <a:xfrm>
            <a:off x="630200" y="1551700"/>
            <a:ext cx="7821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During the 1970s, the global economy underwent significant changes. As a result, hard times hit everywhere.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In 1973, two international events had a specific impact on Aotearoa New Zealand:</a:t>
            </a:r>
            <a:endParaRPr b="0" i="0" sz="1400" u="none" cap="none" strike="noStrike">
              <a:solidFill>
                <a:srgbClr val="000000"/>
              </a:solidFill>
              <a:latin typeface="Arial"/>
              <a:ea typeface="Arial"/>
              <a:cs typeface="Arial"/>
              <a:sym typeface="Arial"/>
            </a:endParaRPr>
          </a:p>
        </p:txBody>
      </p:sp>
      <p:sp>
        <p:nvSpPr>
          <p:cNvPr id="89" name="Google Shape;89;p13"/>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1970s</a:t>
            </a:r>
            <a:endParaRPr sz="2800">
              <a:latin typeface="Open Sans"/>
              <a:ea typeface="Open Sans"/>
              <a:cs typeface="Open Sans"/>
              <a:sym typeface="Open Sans"/>
            </a:endParaRPr>
          </a:p>
        </p:txBody>
      </p:sp>
      <p:sp>
        <p:nvSpPr>
          <p:cNvPr id="90" name="Google Shape;90;p13"/>
          <p:cNvSpPr/>
          <p:nvPr/>
        </p:nvSpPr>
        <p:spPr>
          <a:xfrm rot="5400000">
            <a:off x="1367325" y="1736175"/>
            <a:ext cx="3295200" cy="6029700"/>
          </a:xfrm>
          <a:prstGeom prst="round2SameRect">
            <a:avLst>
              <a:gd fmla="val 16667" name="adj1"/>
              <a:gd fmla="val 0" name="adj2"/>
            </a:avLst>
          </a:prstGeom>
          <a:solidFill>
            <a:srgbClr val="84B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
          <p:cNvSpPr txBox="1"/>
          <p:nvPr/>
        </p:nvSpPr>
        <p:spPr>
          <a:xfrm>
            <a:off x="0" y="3934526"/>
            <a:ext cx="5883900" cy="2317800"/>
          </a:xfrm>
          <a:prstGeom prst="rect">
            <a:avLst/>
          </a:prstGeom>
          <a:noFill/>
          <a:ln>
            <a:noFill/>
          </a:ln>
        </p:spPr>
        <p:txBody>
          <a:bodyPr anchorCtr="0" anchor="ctr" bIns="503975" lIns="108000" spcFirstLastPara="1" rIns="72000" wrap="square" tIns="45700">
            <a:noAutofit/>
          </a:bodyPr>
          <a:lstStyle/>
          <a:p>
            <a:pPr indent="-342900" lvl="0" marL="457200" marR="0" rtl="0" algn="l">
              <a:lnSpc>
                <a:spcPct val="100000"/>
              </a:lnSpc>
              <a:spcBef>
                <a:spcPts val="0"/>
              </a:spcBef>
              <a:spcAft>
                <a:spcPts val="0"/>
              </a:spcAft>
              <a:buClr>
                <a:schemeClr val="lt1"/>
              </a:buClr>
              <a:buSzPts val="1800"/>
              <a:buFont typeface="Open Sans"/>
              <a:buAutoNum type="arabicPeriod"/>
            </a:pPr>
            <a:r>
              <a:rPr b="0" i="0" lang="en-GB" sz="1800" u="none" cap="none" strike="noStrike">
                <a:solidFill>
                  <a:schemeClr val="lt1"/>
                </a:solidFill>
                <a:latin typeface="Open Sans"/>
                <a:ea typeface="Open Sans"/>
                <a:cs typeface="Open Sans"/>
                <a:sym typeface="Open Sans"/>
              </a:rPr>
              <a:t>The United Kingdom joined the European Union, which meant they had to follow new rules about importing goods from other countries. Until then, the United Kingdom had been a major trading partner, and New Zealand exported huge amounts of products such as milk, butter, cheese and meat to them. Sending fewer exports meant Aotearoa New Zealand earned less money, putting pressure on producers and the local economy. NZ perception was that the UK were </a:t>
            </a:r>
            <a:r>
              <a:rPr b="1" i="0" lang="en-GB" sz="1800" u="none" cap="none" strike="noStrike">
                <a:solidFill>
                  <a:schemeClr val="lt1"/>
                </a:solidFill>
                <a:latin typeface="Open Sans"/>
                <a:ea typeface="Open Sans"/>
                <a:cs typeface="Open Sans"/>
                <a:sym typeface="Open Sans"/>
              </a:rPr>
              <a:t>traitors.</a:t>
            </a:r>
            <a:endParaRPr b="1" i="0" sz="1400" u="none" cap="none" strike="noStrike">
              <a:solidFill>
                <a:srgbClr val="000000"/>
              </a:solidFill>
            </a:endParaRPr>
          </a:p>
        </p:txBody>
      </p:sp>
      <p:pic>
        <p:nvPicPr>
          <p:cNvPr descr="A picture containing text, outdoor, parked, black&#10;&#10;Description automatically generated" id="92" name="Google Shape;92;p13"/>
          <p:cNvPicPr preferRelativeResize="0"/>
          <p:nvPr/>
        </p:nvPicPr>
        <p:blipFill rotWithShape="1">
          <a:blip r:embed="rId3">
            <a:alphaModFix/>
          </a:blip>
          <a:srcRect b="0" l="0" r="0" t="0"/>
          <a:stretch/>
        </p:blipFill>
        <p:spPr>
          <a:xfrm>
            <a:off x="6135792" y="3430439"/>
            <a:ext cx="2422247" cy="1752887"/>
          </a:xfrm>
          <a:prstGeom prst="rect">
            <a:avLst/>
          </a:prstGeom>
          <a:noFill/>
          <a:ln>
            <a:noFill/>
          </a:ln>
        </p:spPr>
      </p:pic>
      <p:sp>
        <p:nvSpPr>
          <p:cNvPr id="93" name="Google Shape;93;p13"/>
          <p:cNvSpPr txBox="1"/>
          <p:nvPr/>
        </p:nvSpPr>
        <p:spPr>
          <a:xfrm>
            <a:off x="6135792" y="5307874"/>
            <a:ext cx="2189524"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dk1"/>
                </a:solidFill>
                <a:latin typeface="Roboto"/>
                <a:ea typeface="Roboto"/>
                <a:cs typeface="Roboto"/>
                <a:sym typeface="Roboto"/>
              </a:rPr>
              <a:t>“637.132 - Stratford Farmers Butter Factory”, by Archives New Zealand, CC BY 2.0.</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4"/>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1970s</a:t>
            </a:r>
            <a:endParaRPr sz="2800">
              <a:latin typeface="Open Sans"/>
              <a:ea typeface="Open Sans"/>
              <a:cs typeface="Open Sans"/>
              <a:sym typeface="Open Sans"/>
            </a:endParaRPr>
          </a:p>
        </p:txBody>
      </p:sp>
      <p:sp>
        <p:nvSpPr>
          <p:cNvPr id="99" name="Google Shape;99;p14"/>
          <p:cNvSpPr/>
          <p:nvPr/>
        </p:nvSpPr>
        <p:spPr>
          <a:xfrm rot="5400000">
            <a:off x="3574625" y="-1313750"/>
            <a:ext cx="1895700" cy="7881000"/>
          </a:xfrm>
          <a:prstGeom prst="round2SameRect">
            <a:avLst>
              <a:gd fmla="val 16667" name="adj1"/>
              <a:gd fmla="val 0" name="adj2"/>
            </a:avLst>
          </a:prstGeom>
          <a:solidFill>
            <a:srgbClr val="84B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4"/>
          <p:cNvSpPr txBox="1"/>
          <p:nvPr/>
        </p:nvSpPr>
        <p:spPr>
          <a:xfrm>
            <a:off x="622425" y="1959350"/>
            <a:ext cx="7755900" cy="1697100"/>
          </a:xfrm>
          <a:prstGeom prst="rect">
            <a:avLst/>
          </a:prstGeom>
          <a:noFill/>
          <a:ln>
            <a:noFill/>
          </a:ln>
        </p:spPr>
        <p:txBody>
          <a:bodyPr anchorCtr="0" anchor="ctr" bIns="503975" lIns="108000" spcFirstLastPara="1" rIns="72000" wrap="square" tIns="45700">
            <a:noAutofit/>
          </a:bodyPr>
          <a:lstStyle/>
          <a:p>
            <a:pPr indent="0" lvl="0" marL="0" marR="0" rtl="0" algn="l">
              <a:lnSpc>
                <a:spcPct val="100000"/>
              </a:lnSpc>
              <a:spcBef>
                <a:spcPts val="0"/>
              </a:spcBef>
              <a:spcAft>
                <a:spcPts val="0"/>
              </a:spcAft>
              <a:buNone/>
            </a:pPr>
            <a:r>
              <a:rPr b="0" i="0" lang="en-GB" sz="1800" u="none" cap="none" strike="noStrike">
                <a:solidFill>
                  <a:schemeClr val="lt1"/>
                </a:solidFill>
                <a:latin typeface="Open Sans"/>
                <a:ea typeface="Open Sans"/>
                <a:cs typeface="Open Sans"/>
                <a:sym typeface="Open Sans"/>
              </a:rPr>
              <a:t>Middle Eastern oil producers slashed production. Crude oil prices went from US$3 to US$20 a barrel almost overnight. Most industrialised countries, such as New Zealand, relied heavily on oil imports. As a result, economies all over the world (including New Zealand) suffered severe consequences. New</a:t>
            </a:r>
            <a:r>
              <a:rPr lang="en-GB" sz="1800">
                <a:solidFill>
                  <a:schemeClr val="lt1"/>
                </a:solidFill>
                <a:latin typeface="Open Sans"/>
                <a:ea typeface="Open Sans"/>
                <a:cs typeface="Open Sans"/>
                <a:sym typeface="Open Sans"/>
              </a:rPr>
              <a:t> Zealand </a:t>
            </a:r>
            <a:r>
              <a:rPr lang="en-GB" sz="1800">
                <a:solidFill>
                  <a:schemeClr val="lt1"/>
                </a:solidFill>
                <a:latin typeface="Open Sans"/>
                <a:ea typeface="Open Sans"/>
                <a:cs typeface="Open Sans"/>
                <a:sym typeface="Open Sans"/>
              </a:rPr>
              <a:t>famously</a:t>
            </a:r>
            <a:r>
              <a:rPr lang="en-GB" sz="1800">
                <a:solidFill>
                  <a:schemeClr val="lt1"/>
                </a:solidFill>
                <a:latin typeface="Open Sans"/>
                <a:ea typeface="Open Sans"/>
                <a:cs typeface="Open Sans"/>
                <a:sym typeface="Open Sans"/>
              </a:rPr>
              <a:t> introduced ‘carless days’ to try offset some of the damage caused by the oil crisis.</a:t>
            </a:r>
            <a:endParaRPr b="0" i="0" sz="1400" u="none" cap="none" strike="noStrike">
              <a:solidFill>
                <a:srgbClr val="000000"/>
              </a:solidFill>
              <a:latin typeface="Arial"/>
              <a:ea typeface="Arial"/>
              <a:cs typeface="Arial"/>
              <a:sym typeface="Arial"/>
            </a:endParaRPr>
          </a:p>
        </p:txBody>
      </p:sp>
      <p:pic>
        <p:nvPicPr>
          <p:cNvPr id="101" name="Google Shape;101;p14"/>
          <p:cNvPicPr preferRelativeResize="0"/>
          <p:nvPr/>
        </p:nvPicPr>
        <p:blipFill rotWithShape="1">
          <a:blip r:embed="rId3">
            <a:alphaModFix/>
          </a:blip>
          <a:srcRect b="0" l="0" r="0" t="0"/>
          <a:stretch/>
        </p:blipFill>
        <p:spPr>
          <a:xfrm>
            <a:off x="622425" y="3656410"/>
            <a:ext cx="4103000" cy="2735593"/>
          </a:xfrm>
          <a:prstGeom prst="rect">
            <a:avLst/>
          </a:prstGeom>
          <a:noFill/>
          <a:ln>
            <a:noFill/>
          </a:ln>
        </p:spPr>
      </p:pic>
      <p:sp>
        <p:nvSpPr>
          <p:cNvPr id="102" name="Google Shape;102;p14"/>
          <p:cNvSpPr/>
          <p:nvPr/>
        </p:nvSpPr>
        <p:spPr>
          <a:xfrm>
            <a:off x="3922644" y="5516610"/>
            <a:ext cx="4781134" cy="1366148"/>
          </a:xfrm>
          <a:prstGeom prst="round2SameRect">
            <a:avLst>
              <a:gd fmla="val 16667" name="adj1"/>
              <a:gd fmla="val 0" name="adj2"/>
            </a:avLst>
          </a:prstGeom>
          <a:solidFill>
            <a:srgbClr val="84BE32"/>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Open Sans"/>
                <a:ea typeface="Open Sans"/>
                <a:cs typeface="Open Sans"/>
                <a:sym typeface="Open Sans"/>
              </a:rPr>
              <a:t>What do you think might have been the knock-on effects of these higher oil and petrol prices on everyday life?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