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Raleway"/>
      <p:regular r:id="rId17"/>
      <p:bold r:id="rId18"/>
      <p:italic r:id="rId19"/>
      <p:boldItalic r:id="rId20"/>
    </p:embeddedFont>
    <p:embeddedFont>
      <p:font typeface="Roboto"/>
      <p:regular r:id="rId21"/>
      <p:bold r:id="rId22"/>
      <p:italic r:id="rId23"/>
      <p:boldItalic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45338C6-E416-4D1F-853F-7A4E5B1C59CE}">
  <a:tblStyle styleId="{545338C6-E416-4D1F-853F-7A4E5B1C59C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aleway-regular.fntdata"/><Relationship Id="rId16" Type="http://schemas.openxmlformats.org/officeDocument/2006/relationships/slide" Target="slides/slide10.xml"/><Relationship Id="rId19" Type="http://schemas.openxmlformats.org/officeDocument/2006/relationships/font" Target="fonts/Raleway-italic.fntdata"/><Relationship Id="rId18" Type="http://schemas.openxmlformats.org/officeDocument/2006/relationships/font" Target="fonts/Ralew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c171b53f69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c171b53f69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c171b53f6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c171b53f6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c171b53f69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c171b53f69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c171b53f69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c171b53f6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c171b53f69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c171b53f69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c171b53f6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c171b53f6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c171b53f69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c171b53f69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c171b53f69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c171b53f69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c171b53f69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c171b53f69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rtBvQj2k6xo"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Justice Slideshow</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495057"/>
                </a:solidFill>
                <a:highlight>
                  <a:srgbClr val="FFFFFF"/>
                </a:highlight>
                <a:latin typeface="Roboto"/>
                <a:ea typeface="Roboto"/>
                <a:cs typeface="Roboto"/>
                <a:sym typeface="Roboto"/>
              </a:rPr>
              <a:t>L.I: We are FOCUSING on justice by </a:t>
            </a:r>
            <a:r>
              <a:rPr i="1" lang="en" sz="1400">
                <a:solidFill>
                  <a:srgbClr val="495057"/>
                </a:solidFill>
                <a:highlight>
                  <a:srgbClr val="FFFFFF"/>
                </a:highlight>
                <a:latin typeface="Roboto"/>
                <a:ea typeface="Roboto"/>
                <a:cs typeface="Roboto"/>
                <a:sym typeface="Roboto"/>
              </a:rPr>
              <a:t>describing</a:t>
            </a:r>
            <a:r>
              <a:rPr lang="en" sz="1400">
                <a:solidFill>
                  <a:srgbClr val="495057"/>
                </a:solidFill>
                <a:highlight>
                  <a:srgbClr val="FFFFFF"/>
                </a:highlight>
                <a:latin typeface="Roboto"/>
                <a:ea typeface="Roboto"/>
                <a:cs typeface="Roboto"/>
                <a:sym typeface="Roboto"/>
              </a:rPr>
              <a:t> the perspectives of iwi at the time.</a:t>
            </a:r>
            <a:endParaRPr sz="1400"/>
          </a:p>
        </p:txBody>
      </p:sp>
      <p:pic>
        <p:nvPicPr>
          <p:cNvPr id="88" name="Google Shape;88;p13"/>
          <p:cNvPicPr preferRelativeResize="0"/>
          <p:nvPr/>
        </p:nvPicPr>
        <p:blipFill>
          <a:blip r:embed="rId3">
            <a:alphaModFix/>
          </a:blip>
          <a:stretch>
            <a:fillRect/>
          </a:stretch>
        </p:blipFill>
        <p:spPr>
          <a:xfrm>
            <a:off x="5665725" y="699600"/>
            <a:ext cx="3214850" cy="2287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43" name="Google Shape;143;p22"/>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Create a poster which illustrates and outlines the points from slide 9 about the petition to Britain.</a:t>
            </a:r>
            <a:endParaRPr/>
          </a:p>
        </p:txBody>
      </p:sp>
      <p:pic>
        <p:nvPicPr>
          <p:cNvPr id="144" name="Google Shape;144;p22"/>
          <p:cNvPicPr preferRelativeResize="0"/>
          <p:nvPr/>
        </p:nvPicPr>
        <p:blipFill>
          <a:blip r:embed="rId3">
            <a:alphaModFix/>
          </a:blip>
          <a:stretch>
            <a:fillRect/>
          </a:stretch>
        </p:blipFill>
        <p:spPr>
          <a:xfrm>
            <a:off x="4022125" y="635200"/>
            <a:ext cx="4808300" cy="43703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Social Justice</a:t>
            </a:r>
            <a:endParaRPr/>
          </a:p>
        </p:txBody>
      </p:sp>
      <p:sp>
        <p:nvSpPr>
          <p:cNvPr id="94" name="Google Shape;94;p14"/>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a:t>
            </a:r>
            <a:r>
              <a:rPr lang="en"/>
              <a:t> </a:t>
            </a:r>
            <a:r>
              <a:rPr lang="en" u="sng">
                <a:solidFill>
                  <a:schemeClr val="hlink"/>
                </a:solidFill>
                <a:hlinkClick r:id="rId3"/>
              </a:rPr>
              <a:t>this video</a:t>
            </a:r>
            <a:r>
              <a:rPr lang="en"/>
              <a:t> about social justice?</a:t>
            </a:r>
            <a:endParaRPr/>
          </a:p>
        </p:txBody>
      </p:sp>
      <p:pic>
        <p:nvPicPr>
          <p:cNvPr id="95" name="Google Shape;95;p14"/>
          <p:cNvPicPr preferRelativeResize="0"/>
          <p:nvPr/>
        </p:nvPicPr>
        <p:blipFill>
          <a:blip r:embed="rId4">
            <a:alphaModFix/>
          </a:blip>
          <a:stretch>
            <a:fillRect/>
          </a:stretch>
        </p:blipFill>
        <p:spPr>
          <a:xfrm>
            <a:off x="4995700" y="2226875"/>
            <a:ext cx="3995901" cy="2626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graphicFrame>
        <p:nvGraphicFramePr>
          <p:cNvPr id="100" name="Google Shape;100;p15"/>
          <p:cNvGraphicFramePr/>
          <p:nvPr/>
        </p:nvGraphicFramePr>
        <p:xfrm>
          <a:off x="952500" y="194550"/>
          <a:ext cx="3000000" cy="3000000"/>
        </p:xfrm>
        <a:graphic>
          <a:graphicData uri="http://schemas.openxmlformats.org/drawingml/2006/table">
            <a:tbl>
              <a:tblPr>
                <a:noFill/>
                <a:tableStyleId>{545338C6-E416-4D1F-853F-7A4E5B1C59CE}</a:tableStyleId>
              </a:tblPr>
              <a:tblGrid>
                <a:gridCol w="5383250"/>
                <a:gridCol w="1855750"/>
              </a:tblGrid>
              <a:tr h="381000">
                <a:tc>
                  <a:txBody>
                    <a:bodyPr/>
                    <a:lstStyle/>
                    <a:p>
                      <a:pPr indent="0" lvl="0" marL="0" rtl="0" algn="l">
                        <a:spcBef>
                          <a:spcPts val="0"/>
                        </a:spcBef>
                        <a:spcAft>
                          <a:spcPts val="0"/>
                        </a:spcAft>
                        <a:buNone/>
                      </a:pPr>
                      <a:r>
                        <a:rPr lang="en"/>
                        <a:t>It’s illegal to share your Netflix password with anybody</a:t>
                      </a:r>
                      <a:endParaRPr/>
                    </a:p>
                  </a:txBody>
                  <a:tcPr marT="91425" marB="91425" marR="91425" marL="91425"/>
                </a:tc>
                <a:tc>
                  <a:txBody>
                    <a:bodyPr/>
                    <a:lstStyle/>
                    <a:p>
                      <a:pPr indent="0" lvl="0" marL="0" rtl="0" algn="l">
                        <a:spcBef>
                          <a:spcPts val="0"/>
                        </a:spcBef>
                        <a:spcAft>
                          <a:spcPts val="0"/>
                        </a:spcAft>
                        <a:buNone/>
                      </a:pPr>
                      <a:r>
                        <a:rPr lang="en"/>
                        <a:t>North Carolina</a:t>
                      </a:r>
                      <a:endParaRPr/>
                    </a:p>
                  </a:txBody>
                  <a:tcPr marT="91425" marB="91425" marR="91425" marL="91425"/>
                </a:tc>
              </a:tr>
              <a:tr h="381000">
                <a:tc>
                  <a:txBody>
                    <a:bodyPr/>
                    <a:lstStyle/>
                    <a:p>
                      <a:pPr indent="0" lvl="0" marL="0" rtl="0" algn="l">
                        <a:spcBef>
                          <a:spcPts val="0"/>
                        </a:spcBef>
                        <a:spcAft>
                          <a:spcPts val="0"/>
                        </a:spcAft>
                        <a:buNone/>
                      </a:pPr>
                      <a:r>
                        <a:rPr lang="en"/>
                        <a:t>It’s illegal to play Pinball when you’re less than 18</a:t>
                      </a:r>
                      <a:endParaRPr/>
                    </a:p>
                  </a:txBody>
                  <a:tcPr marT="91425" marB="91425" marR="91425" marL="91425"/>
                </a:tc>
                <a:tc>
                  <a:txBody>
                    <a:bodyPr/>
                    <a:lstStyle/>
                    <a:p>
                      <a:pPr indent="0" lvl="0" marL="0" rtl="0" algn="l">
                        <a:spcBef>
                          <a:spcPts val="0"/>
                        </a:spcBef>
                        <a:spcAft>
                          <a:spcPts val="0"/>
                        </a:spcAft>
                        <a:buNone/>
                      </a:pPr>
                      <a:r>
                        <a:rPr lang="en"/>
                        <a:t>Vermont</a:t>
                      </a:r>
                      <a:endParaRPr/>
                    </a:p>
                  </a:txBody>
                  <a:tcPr marT="91425" marB="91425" marR="91425" marL="91425"/>
                </a:tc>
              </a:tr>
              <a:tr h="381000">
                <a:tc>
                  <a:txBody>
                    <a:bodyPr/>
                    <a:lstStyle/>
                    <a:p>
                      <a:pPr indent="0" lvl="0" marL="0" rtl="0" algn="l">
                        <a:spcBef>
                          <a:spcPts val="0"/>
                        </a:spcBef>
                        <a:spcAft>
                          <a:spcPts val="0"/>
                        </a:spcAft>
                        <a:buNone/>
                      </a:pPr>
                      <a:r>
                        <a:rPr lang="en"/>
                        <a:t>It’s illegal to hunt in cemeteries</a:t>
                      </a:r>
                      <a:endParaRPr/>
                    </a:p>
                  </a:txBody>
                  <a:tcPr marT="91425" marB="91425" marR="91425" marL="91425"/>
                </a:tc>
                <a:tc>
                  <a:txBody>
                    <a:bodyPr/>
                    <a:lstStyle/>
                    <a:p>
                      <a:pPr indent="0" lvl="0" marL="0" rtl="0" algn="l">
                        <a:spcBef>
                          <a:spcPts val="0"/>
                        </a:spcBef>
                        <a:spcAft>
                          <a:spcPts val="0"/>
                        </a:spcAft>
                        <a:buNone/>
                      </a:pPr>
                      <a:r>
                        <a:rPr lang="en"/>
                        <a:t>California</a:t>
                      </a:r>
                      <a:endParaRPr/>
                    </a:p>
                  </a:txBody>
                  <a:tcPr marT="91425" marB="91425" marR="91425" marL="91425"/>
                </a:tc>
              </a:tr>
              <a:tr h="381000">
                <a:tc>
                  <a:txBody>
                    <a:bodyPr/>
                    <a:lstStyle/>
                    <a:p>
                      <a:pPr indent="0" lvl="0" marL="0" rtl="0" algn="l">
                        <a:spcBef>
                          <a:spcPts val="0"/>
                        </a:spcBef>
                        <a:spcAft>
                          <a:spcPts val="0"/>
                        </a:spcAft>
                        <a:buNone/>
                      </a:pPr>
                      <a:r>
                        <a:rPr lang="en"/>
                        <a:t>It’s illegal to collect seaweed from beaches</a:t>
                      </a:r>
                      <a:endParaRPr/>
                    </a:p>
                  </a:txBody>
                  <a:tcPr marT="91425" marB="91425" marR="91425" marL="91425"/>
                </a:tc>
                <a:tc>
                  <a:txBody>
                    <a:bodyPr/>
                    <a:lstStyle/>
                    <a:p>
                      <a:pPr indent="0" lvl="0" marL="0" rtl="0" algn="l">
                        <a:spcBef>
                          <a:spcPts val="0"/>
                        </a:spcBef>
                        <a:spcAft>
                          <a:spcPts val="0"/>
                        </a:spcAft>
                        <a:buNone/>
                      </a:pPr>
                      <a:r>
                        <a:rPr lang="en"/>
                        <a:t>Georgia</a:t>
                      </a:r>
                      <a:endParaRPr/>
                    </a:p>
                  </a:txBody>
                  <a:tcPr marT="91425" marB="91425" marR="91425" marL="91425"/>
                </a:tc>
              </a:tr>
              <a:tr h="381000">
                <a:tc>
                  <a:txBody>
                    <a:bodyPr/>
                    <a:lstStyle/>
                    <a:p>
                      <a:pPr indent="0" lvl="0" marL="0" rtl="0" algn="l">
                        <a:spcBef>
                          <a:spcPts val="0"/>
                        </a:spcBef>
                        <a:spcAft>
                          <a:spcPts val="0"/>
                        </a:spcAft>
                        <a:buNone/>
                      </a:pPr>
                      <a:r>
                        <a:rPr lang="en"/>
                        <a:t>It’s illegal to have kangaroos in barber shops</a:t>
                      </a:r>
                      <a:endParaRPr/>
                    </a:p>
                  </a:txBody>
                  <a:tcPr marT="91425" marB="91425" marR="91425" marL="91425"/>
                </a:tc>
                <a:tc>
                  <a:txBody>
                    <a:bodyPr/>
                    <a:lstStyle/>
                    <a:p>
                      <a:pPr indent="0" lvl="0" marL="0" rtl="0" algn="l">
                        <a:spcBef>
                          <a:spcPts val="0"/>
                        </a:spcBef>
                        <a:spcAft>
                          <a:spcPts val="0"/>
                        </a:spcAft>
                        <a:buNone/>
                      </a:pPr>
                      <a:r>
                        <a:rPr lang="en"/>
                        <a:t>Alabama</a:t>
                      </a:r>
                      <a:endParaRPr/>
                    </a:p>
                  </a:txBody>
                  <a:tcPr marT="91425" marB="91425" marR="91425" marL="91425"/>
                </a:tc>
              </a:tr>
              <a:tr h="381000">
                <a:tc>
                  <a:txBody>
                    <a:bodyPr/>
                    <a:lstStyle/>
                    <a:p>
                      <a:pPr indent="0" lvl="0" marL="0" rtl="0" algn="l">
                        <a:spcBef>
                          <a:spcPts val="0"/>
                        </a:spcBef>
                        <a:spcAft>
                          <a:spcPts val="0"/>
                        </a:spcAft>
                        <a:buNone/>
                      </a:pPr>
                      <a:r>
                        <a:rPr lang="en"/>
                        <a:t>It’s illegal to wrestle bears</a:t>
                      </a:r>
                      <a:endParaRPr/>
                    </a:p>
                  </a:txBody>
                  <a:tcPr marT="91425" marB="91425" marR="91425" marL="91425"/>
                </a:tc>
                <a:tc>
                  <a:txBody>
                    <a:bodyPr/>
                    <a:lstStyle/>
                    <a:p>
                      <a:pPr indent="0" lvl="0" marL="0" rtl="0" algn="l">
                        <a:spcBef>
                          <a:spcPts val="0"/>
                        </a:spcBef>
                        <a:spcAft>
                          <a:spcPts val="0"/>
                        </a:spcAft>
                        <a:buNone/>
                      </a:pPr>
                      <a:r>
                        <a:rPr lang="en"/>
                        <a:t>Alaska</a:t>
                      </a:r>
                      <a:endParaRPr/>
                    </a:p>
                  </a:txBody>
                  <a:tcPr marT="91425" marB="91425" marR="91425" marL="91425"/>
                </a:tc>
              </a:tr>
              <a:tr h="381000">
                <a:tc>
                  <a:txBody>
                    <a:bodyPr/>
                    <a:lstStyle/>
                    <a:p>
                      <a:pPr indent="0" lvl="0" marL="0" rtl="0" algn="l">
                        <a:spcBef>
                          <a:spcPts val="0"/>
                        </a:spcBef>
                        <a:spcAft>
                          <a:spcPts val="0"/>
                        </a:spcAft>
                        <a:buNone/>
                      </a:pPr>
                      <a:r>
                        <a:rPr lang="en"/>
                        <a:t>It’s illegal to do horse racing</a:t>
                      </a:r>
                      <a:endParaRPr/>
                    </a:p>
                  </a:txBody>
                  <a:tcPr marT="91425" marB="91425" marR="91425" marL="91425"/>
                </a:tc>
                <a:tc>
                  <a:txBody>
                    <a:bodyPr/>
                    <a:lstStyle/>
                    <a:p>
                      <a:pPr indent="0" lvl="0" marL="0" rtl="0" algn="l">
                        <a:spcBef>
                          <a:spcPts val="0"/>
                        </a:spcBef>
                        <a:spcAft>
                          <a:spcPts val="0"/>
                        </a:spcAft>
                        <a:buNone/>
                      </a:pPr>
                      <a:r>
                        <a:rPr lang="en"/>
                        <a:t>New Hampshire</a:t>
                      </a:r>
                      <a:endParaRPr/>
                    </a:p>
                  </a:txBody>
                  <a:tcPr marT="91425" marB="91425" marR="91425" marL="91425"/>
                </a:tc>
              </a:tr>
              <a:tr h="381000">
                <a:tc>
                  <a:txBody>
                    <a:bodyPr/>
                    <a:lstStyle/>
                    <a:p>
                      <a:pPr indent="0" lvl="0" marL="0" rtl="0" algn="l">
                        <a:spcBef>
                          <a:spcPts val="0"/>
                        </a:spcBef>
                        <a:spcAft>
                          <a:spcPts val="0"/>
                        </a:spcAft>
                        <a:buNone/>
                      </a:pPr>
                      <a:r>
                        <a:rPr lang="en"/>
                        <a:t>It’s illegal to let donkeys sleep inside bathtubs</a:t>
                      </a:r>
                      <a:endParaRPr/>
                    </a:p>
                  </a:txBody>
                  <a:tcPr marT="91425" marB="91425" marR="91425" marL="91425"/>
                </a:tc>
                <a:tc>
                  <a:txBody>
                    <a:bodyPr/>
                    <a:lstStyle/>
                    <a:p>
                      <a:pPr indent="0" lvl="0" marL="0" rtl="0" algn="l">
                        <a:spcBef>
                          <a:spcPts val="0"/>
                        </a:spcBef>
                        <a:spcAft>
                          <a:spcPts val="0"/>
                        </a:spcAft>
                        <a:buNone/>
                      </a:pPr>
                      <a:r>
                        <a:rPr lang="en"/>
                        <a:t>Oregon</a:t>
                      </a:r>
                      <a:endParaRPr/>
                    </a:p>
                  </a:txBody>
                  <a:tcPr marT="91425" marB="91425" marR="91425" marL="91425"/>
                </a:tc>
              </a:tr>
              <a:tr h="381000">
                <a:tc>
                  <a:txBody>
                    <a:bodyPr/>
                    <a:lstStyle/>
                    <a:p>
                      <a:pPr indent="0" lvl="0" marL="0" rtl="0" algn="l">
                        <a:spcBef>
                          <a:spcPts val="0"/>
                        </a:spcBef>
                        <a:spcAft>
                          <a:spcPts val="0"/>
                        </a:spcAft>
                        <a:buNone/>
                      </a:pPr>
                      <a:r>
                        <a:rPr lang="en"/>
                        <a:t>It’s illegal for a bingo game to last more than 5 hours</a:t>
                      </a:r>
                      <a:endParaRPr/>
                    </a:p>
                  </a:txBody>
                  <a:tcPr marT="91425" marB="91425" marR="91425" marL="91425"/>
                </a:tc>
                <a:tc>
                  <a:txBody>
                    <a:bodyPr/>
                    <a:lstStyle/>
                    <a:p>
                      <a:pPr indent="0" lvl="0" marL="0" rtl="0" algn="l">
                        <a:spcBef>
                          <a:spcPts val="0"/>
                        </a:spcBef>
                        <a:spcAft>
                          <a:spcPts val="0"/>
                        </a:spcAft>
                        <a:buNone/>
                      </a:pPr>
                      <a:r>
                        <a:rPr lang="en"/>
                        <a:t>South Carolina</a:t>
                      </a:r>
                      <a:endParaRPr/>
                    </a:p>
                  </a:txBody>
                  <a:tcPr marT="91425" marB="91425" marR="91425" marL="91425"/>
                </a:tc>
              </a:tr>
              <a:tr h="381000">
                <a:tc>
                  <a:txBody>
                    <a:bodyPr/>
                    <a:lstStyle/>
                    <a:p>
                      <a:pPr indent="0" lvl="0" marL="0" rtl="0" algn="l">
                        <a:spcBef>
                          <a:spcPts val="0"/>
                        </a:spcBef>
                        <a:spcAft>
                          <a:spcPts val="0"/>
                        </a:spcAft>
                        <a:buNone/>
                      </a:pPr>
                      <a:r>
                        <a:rPr lang="en"/>
                        <a:t>It’s illegal to whistle for lost canaries before 7 am</a:t>
                      </a:r>
                      <a:endParaRPr/>
                    </a:p>
                  </a:txBody>
                  <a:tcPr marT="91425" marB="91425" marR="91425" marL="91425"/>
                </a:tc>
                <a:tc>
                  <a:txBody>
                    <a:bodyPr/>
                    <a:lstStyle/>
                    <a:p>
                      <a:pPr indent="0" lvl="0" marL="0" rtl="0" algn="l">
                        <a:spcBef>
                          <a:spcPts val="0"/>
                        </a:spcBef>
                        <a:spcAft>
                          <a:spcPts val="0"/>
                        </a:spcAft>
                        <a:buNone/>
                      </a:pPr>
                      <a:r>
                        <a:rPr lang="en"/>
                        <a:t>Indiana</a:t>
                      </a:r>
                      <a:endParaRPr/>
                    </a:p>
                  </a:txBody>
                  <a:tcPr marT="91425" marB="91425" marR="91425" marL="91425"/>
                </a:tc>
              </a:tr>
              <a:tr h="381000">
                <a:tc>
                  <a:txBody>
                    <a:bodyPr/>
                    <a:lstStyle/>
                    <a:p>
                      <a:pPr indent="0" lvl="0" marL="0" rtl="0" algn="l">
                        <a:spcBef>
                          <a:spcPts val="0"/>
                        </a:spcBef>
                        <a:spcAft>
                          <a:spcPts val="0"/>
                        </a:spcAft>
                        <a:buNone/>
                      </a:pPr>
                      <a:r>
                        <a:rPr lang="en"/>
                        <a:t>It’s illegal to tie a giraffe to a telephone pole or street lamp</a:t>
                      </a:r>
                      <a:endParaRPr/>
                    </a:p>
                  </a:txBody>
                  <a:tcPr marT="91425" marB="91425" marR="91425" marL="91425"/>
                </a:tc>
                <a:tc>
                  <a:txBody>
                    <a:bodyPr/>
                    <a:lstStyle/>
                    <a:p>
                      <a:pPr indent="0" lvl="0" marL="0" rtl="0" algn="l">
                        <a:spcBef>
                          <a:spcPts val="0"/>
                        </a:spcBef>
                        <a:spcAft>
                          <a:spcPts val="0"/>
                        </a:spcAft>
                        <a:buNone/>
                      </a:pPr>
                      <a:r>
                        <a:rPr lang="en"/>
                        <a:t>Arizona</a:t>
                      </a:r>
                      <a:endParaRPr/>
                    </a:p>
                  </a:txBody>
                  <a:tcPr marT="91425" marB="91425" marR="91425" marL="91425"/>
                </a:tc>
              </a:tr>
              <a:tr h="381000">
                <a:tc>
                  <a:txBody>
                    <a:bodyPr/>
                    <a:lstStyle/>
                    <a:p>
                      <a:pPr indent="0" lvl="0" marL="0" rtl="0" algn="l">
                        <a:spcBef>
                          <a:spcPts val="0"/>
                        </a:spcBef>
                        <a:spcAft>
                          <a:spcPts val="0"/>
                        </a:spcAft>
                        <a:buNone/>
                      </a:pPr>
                      <a:r>
                        <a:rPr lang="en"/>
                        <a:t>It’s illegal to paint horses</a:t>
                      </a:r>
                      <a:endParaRPr/>
                    </a:p>
                  </a:txBody>
                  <a:tcPr marT="91425" marB="91425" marR="91425" marL="91425"/>
                </a:tc>
                <a:tc>
                  <a:txBody>
                    <a:bodyPr/>
                    <a:lstStyle/>
                    <a:p>
                      <a:pPr indent="0" lvl="0" marL="0" rtl="0" algn="l">
                        <a:spcBef>
                          <a:spcPts val="0"/>
                        </a:spcBef>
                        <a:spcAft>
                          <a:spcPts val="0"/>
                        </a:spcAft>
                        <a:buNone/>
                      </a:pPr>
                      <a:r>
                        <a:rPr lang="en"/>
                        <a:t>Tennessee</a:t>
                      </a:r>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nvSpPr>
        <p:spPr>
          <a:xfrm>
            <a:off x="68975" y="49275"/>
            <a:ext cx="8986500" cy="504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u="sng">
                <a:solidFill>
                  <a:schemeClr val="accent1"/>
                </a:solidFill>
                <a:latin typeface="Lato"/>
                <a:ea typeface="Lato"/>
                <a:cs typeface="Lato"/>
                <a:sym typeface="Lato"/>
              </a:rPr>
              <a:t>Captain Stewart gets into trouble</a:t>
            </a:r>
            <a:endParaRPr b="1" sz="3000" u="sng">
              <a:solidFill>
                <a:schemeClr val="accent1"/>
              </a:solidFill>
              <a:latin typeface="Lato"/>
              <a:ea typeface="Lato"/>
              <a:cs typeface="Lato"/>
              <a:sym typeface="Lato"/>
            </a:endParaRPr>
          </a:p>
          <a:p>
            <a:pPr indent="0" lvl="0" marL="0" rtl="0" algn="l">
              <a:spcBef>
                <a:spcPts val="0"/>
              </a:spcBef>
              <a:spcAft>
                <a:spcPts val="0"/>
              </a:spcAft>
              <a:buNone/>
            </a:pPr>
            <a:r>
              <a:t/>
            </a:r>
            <a:endParaRPr>
              <a:solidFill>
                <a:schemeClr val="accent1"/>
              </a:solidFill>
              <a:latin typeface="Lato"/>
              <a:ea typeface="Lato"/>
              <a:cs typeface="Lato"/>
              <a:sym typeface="Lato"/>
            </a:endParaRPr>
          </a:p>
          <a:p>
            <a:pPr indent="0" lvl="0" marL="0" rtl="0" algn="l">
              <a:spcBef>
                <a:spcPts val="0"/>
              </a:spcBef>
              <a:spcAft>
                <a:spcPts val="0"/>
              </a:spcAft>
              <a:buNone/>
            </a:pPr>
            <a:r>
              <a:rPr lang="en">
                <a:solidFill>
                  <a:schemeClr val="accent1"/>
                </a:solidFill>
                <a:latin typeface="Lato"/>
                <a:ea typeface="Lato"/>
                <a:cs typeface="Lato"/>
                <a:sym typeface="Lato"/>
              </a:rPr>
              <a:t>In 1830 Captain Stewart’</a:t>
            </a:r>
            <a:r>
              <a:rPr lang="en">
                <a:solidFill>
                  <a:schemeClr val="accent1"/>
                </a:solidFill>
                <a:latin typeface="Lato"/>
                <a:ea typeface="Lato"/>
                <a:cs typeface="Lato"/>
                <a:sym typeface="Lato"/>
              </a:rPr>
              <a:t> of the ship </a:t>
            </a:r>
            <a:r>
              <a:rPr lang="en">
                <a:solidFill>
                  <a:schemeClr val="accent1"/>
                </a:solidFill>
                <a:latin typeface="Lato"/>
                <a:ea typeface="Lato"/>
                <a:cs typeface="Lato"/>
                <a:sym typeface="Lato"/>
              </a:rPr>
              <a:t>“Elizabeth” was in NZ waters making a deal. For a cargo of 50 tons of flax, he would take Te Rauparaha, leader of Ngati Toa at Kapiti Island, and a war party of about 100 warriors, from Kapiti to Akaroa. Te Rauparaha had unfinished business with his enemy Tamaiharanui of Ngai Tahu down there.</a:t>
            </a:r>
            <a:endParaRPr>
              <a:solidFill>
                <a:schemeClr val="accent1"/>
              </a:solidFill>
              <a:latin typeface="Lato"/>
              <a:ea typeface="Lato"/>
              <a:cs typeface="Lato"/>
              <a:sym typeface="Lato"/>
            </a:endParaRPr>
          </a:p>
          <a:p>
            <a:pPr indent="0" lvl="0" marL="0" rtl="0" algn="l">
              <a:spcBef>
                <a:spcPts val="0"/>
              </a:spcBef>
              <a:spcAft>
                <a:spcPts val="0"/>
              </a:spcAft>
              <a:buNone/>
            </a:pPr>
            <a:r>
              <a:rPr lang="en">
                <a:solidFill>
                  <a:schemeClr val="accent1"/>
                </a:solidFill>
                <a:latin typeface="Lato"/>
                <a:ea typeface="Lato"/>
                <a:cs typeface="Lato"/>
                <a:sym typeface="Lato"/>
              </a:rPr>
              <a:t>The ship sailed to Akaroa and anchored in the harbour. The 100 warriors hid on board. Captain Stewart sent messages to Tamaiharanui that a ship had arrived to trade guns for flax. Tamaiharanui came aboard with his wife and 11-year-old daughter Nga Roimata. Te Rauparaha and his warriors leaped out of their hiding places and captured Tamaiharanui. They went ashore and burned and sacked his village, killing all the people they could find.</a:t>
            </a:r>
            <a:endParaRPr>
              <a:solidFill>
                <a:schemeClr val="accent1"/>
              </a:solidFill>
              <a:latin typeface="Lato"/>
              <a:ea typeface="Lato"/>
              <a:cs typeface="Lato"/>
              <a:sym typeface="Lato"/>
            </a:endParaRPr>
          </a:p>
          <a:p>
            <a:pPr indent="0" lvl="0" marL="0" rtl="0" algn="l">
              <a:spcBef>
                <a:spcPts val="0"/>
              </a:spcBef>
              <a:spcAft>
                <a:spcPts val="0"/>
              </a:spcAft>
              <a:buNone/>
            </a:pPr>
            <a:r>
              <a:rPr lang="en">
                <a:solidFill>
                  <a:schemeClr val="accent1"/>
                </a:solidFill>
                <a:latin typeface="Lato"/>
                <a:ea typeface="Lato"/>
                <a:cs typeface="Lato"/>
                <a:sym typeface="Lato"/>
              </a:rPr>
              <a:t>The “Elizabeth” sailed back to Kapiti with 50 prisoners including Tamaiharanui and his wife and daughter. There are several versions of what happened on this voyage. One says that Tamaiharanui strangled his daughter and threw her into the sea so she would escape slavery. Another version says his wife dived overboard.</a:t>
            </a:r>
            <a:endParaRPr>
              <a:solidFill>
                <a:schemeClr val="accent1"/>
              </a:solidFill>
              <a:latin typeface="Lato"/>
              <a:ea typeface="Lato"/>
              <a:cs typeface="Lato"/>
              <a:sym typeface="Lato"/>
            </a:endParaRPr>
          </a:p>
          <a:p>
            <a:pPr indent="0" lvl="0" marL="0" rtl="0" algn="l">
              <a:spcBef>
                <a:spcPts val="0"/>
              </a:spcBef>
              <a:spcAft>
                <a:spcPts val="0"/>
              </a:spcAft>
              <a:buNone/>
            </a:pPr>
            <a:r>
              <a:rPr lang="en">
                <a:solidFill>
                  <a:schemeClr val="accent1"/>
                </a:solidFill>
                <a:latin typeface="Lato"/>
                <a:ea typeface="Lato"/>
                <a:cs typeface="Lato"/>
                <a:sym typeface="Lato"/>
              </a:rPr>
              <a:t>Captain Stewart reached Kapiti and kept Tamaiharanui on board for another five weeks until he gave up hope of getting any more flax from Ngati Toa. He handed Tamaiharanui over to Ngati Toa. Most versions agree the wives of Ngati Toa chiefs tortured Tamaiharanui to death.</a:t>
            </a:r>
            <a:endParaRPr>
              <a:solidFill>
                <a:schemeClr val="accent1"/>
              </a:solidFill>
              <a:latin typeface="Lato"/>
              <a:ea typeface="Lato"/>
              <a:cs typeface="Lato"/>
              <a:sym typeface="Lato"/>
            </a:endParaRPr>
          </a:p>
          <a:p>
            <a:pPr indent="0" lvl="0" marL="0" rtl="0" algn="l">
              <a:spcBef>
                <a:spcPts val="0"/>
              </a:spcBef>
              <a:spcAft>
                <a:spcPts val="0"/>
              </a:spcAft>
              <a:buNone/>
            </a:pPr>
            <a:r>
              <a:rPr lang="en">
                <a:solidFill>
                  <a:schemeClr val="accent1"/>
                </a:solidFill>
                <a:latin typeface="Lato"/>
                <a:ea typeface="Lato"/>
                <a:cs typeface="Lato"/>
                <a:sym typeface="Lato"/>
              </a:rPr>
              <a:t>There was no British court in NZ. Pakeha who committed crimes in NZ could be charged in New South Wales but when Captain Stewart was charged in a Sydney court with helping Te Rauparaha, all the witnesses had gone and so that was the end of the case.</a:t>
            </a:r>
            <a:endParaRPr>
              <a:solidFill>
                <a:schemeClr val="accent1"/>
              </a:solidFill>
              <a:latin typeface="Lato"/>
              <a:ea typeface="Lato"/>
              <a:cs typeface="Lato"/>
              <a:sym typeface="Lato"/>
            </a:endParaRPr>
          </a:p>
          <a:p>
            <a:pPr indent="0" lvl="0" marL="0" rtl="0" algn="l">
              <a:spcBef>
                <a:spcPts val="0"/>
              </a:spcBef>
              <a:spcAft>
                <a:spcPts val="0"/>
              </a:spcAft>
              <a:buNone/>
            </a:pPr>
            <a:r>
              <a:rPr lang="en">
                <a:solidFill>
                  <a:schemeClr val="accent1"/>
                </a:solidFill>
                <a:latin typeface="Lato"/>
                <a:ea typeface="Lato"/>
                <a:cs typeface="Lato"/>
                <a:sym typeface="Lato"/>
              </a:rPr>
              <a:t>The Rauparaha and Tamaiharanui had acted how Maori expected them to act. But a Pakeha had got involved. Events such as this and the general lawlessness of Pakeha in NZ made Maori chiefs worry.</a:t>
            </a:r>
            <a:endParaRPr>
              <a:solidFill>
                <a:schemeClr val="accent1"/>
              </a:solidFill>
              <a:latin typeface="Lato"/>
              <a:ea typeface="Lato"/>
              <a:cs typeface="Lato"/>
              <a:sym typeface="Lato"/>
            </a:endParaRPr>
          </a:p>
          <a:p>
            <a:pPr indent="0" lvl="0" marL="0" rtl="0" algn="l">
              <a:spcBef>
                <a:spcPts val="0"/>
              </a:spcBef>
              <a:spcAft>
                <a:spcPts val="0"/>
              </a:spcAft>
              <a:buNone/>
            </a:pPr>
            <a:r>
              <a:rPr lang="en">
                <a:solidFill>
                  <a:schemeClr val="accent1"/>
                </a:solidFill>
                <a:latin typeface="Lato"/>
                <a:ea typeface="Lato"/>
                <a:cs typeface="Lato"/>
                <a:sym typeface="Lato"/>
              </a:rPr>
              <a:t>In 1831, 13 northern chiefs met at Kerikeri and signed a petition to send to Britain. A petition is a request written on paper and presented to someone in authority. This was an early ask for social justice.</a:t>
            </a:r>
            <a:endParaRPr>
              <a:solidFill>
                <a:schemeClr val="accen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11" name="Google Shape;111;p1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Imagine that you are a judge.  Describe your own form of punishment you would give to Captain Stewart from what he did in slide 4 or write if you would prove him innocent and why. Then draw and colour a picture of what the scenario looks like.</a:t>
            </a:r>
            <a:endParaRPr/>
          </a:p>
        </p:txBody>
      </p:sp>
      <p:pic>
        <p:nvPicPr>
          <p:cNvPr id="112" name="Google Shape;112;p17"/>
          <p:cNvPicPr preferRelativeResize="0"/>
          <p:nvPr/>
        </p:nvPicPr>
        <p:blipFill>
          <a:blip r:embed="rId3">
            <a:alphaModFix/>
          </a:blip>
          <a:stretch>
            <a:fillRect/>
          </a:stretch>
        </p:blipFill>
        <p:spPr>
          <a:xfrm>
            <a:off x="4236975" y="798125"/>
            <a:ext cx="4542450" cy="402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18"/>
          <p:cNvPicPr preferRelativeResize="0"/>
          <p:nvPr/>
        </p:nvPicPr>
        <p:blipFill>
          <a:blip r:embed="rId3">
            <a:alphaModFix/>
          </a:blip>
          <a:stretch>
            <a:fillRect/>
          </a:stretch>
        </p:blipFill>
        <p:spPr>
          <a:xfrm>
            <a:off x="152400" y="152400"/>
            <a:ext cx="8824100" cy="4843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James Busby’s House</a:t>
            </a:r>
            <a:endParaRPr/>
          </a:p>
        </p:txBody>
      </p:sp>
      <p:sp>
        <p:nvSpPr>
          <p:cNvPr id="123" name="Google Shape;123;p19"/>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James Busby built the house on slide 6 at Waitangi in 1834. It stood on a small rise that had amazing views of the ocean and looked down on Paihia. Today it is called the Treaty House because this where the treaty was signed. James brought in several hundred sheep and two bullocks; he made a vineyard, big vegetable gardens and a forest nursery.</a:t>
            </a:r>
            <a:endParaRPr/>
          </a:p>
        </p:txBody>
      </p:sp>
      <p:sp>
        <p:nvSpPr>
          <p:cNvPr id="124" name="Google Shape;124;p19"/>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t>James lost his job in 1840 with the signing of the Treaty of Waitangi because NZ no longer needed a British Resident. He kept his house but during a war in the Bay of Islands between some Maori chiefs and British soldiers, the house was wrecked. James fixed it up after he left NZ in 1871 sheep camped in it and shearers used the front of it to shear in. In 1932 Governor-General Lord Bledisloe bought the house and grounds and gave it to the people of NZ.</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30" name="Google Shape;130;p20"/>
          <p:cNvSpPr txBox="1"/>
          <p:nvPr>
            <p:ph idx="1" type="body"/>
          </p:nvPr>
        </p:nvSpPr>
        <p:spPr>
          <a:xfrm>
            <a:off x="721225" y="2781725"/>
            <a:ext cx="3300900" cy="15975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en"/>
              <a:t>Draw, colour and label a house that you would like to live in if you were James Busby in your global studies books. Then write what you would do in the house and why. Draw and colour James Busby’s house too. Do all the drawings to </a:t>
            </a:r>
            <a:r>
              <a:rPr b="1" lang="en" sz="1800" u="sng">
                <a:solidFill>
                  <a:srgbClr val="1C1C1C"/>
                </a:solidFill>
                <a:latin typeface="Arial"/>
                <a:ea typeface="Arial"/>
                <a:cs typeface="Arial"/>
                <a:sym typeface="Arial"/>
              </a:rPr>
              <a:t>AT LEAST A YEAR SEVEN STANDARD.</a:t>
            </a:r>
            <a:endParaRPr/>
          </a:p>
        </p:txBody>
      </p:sp>
      <p:pic>
        <p:nvPicPr>
          <p:cNvPr id="131" name="Google Shape;131;p20"/>
          <p:cNvPicPr preferRelativeResize="0"/>
          <p:nvPr/>
        </p:nvPicPr>
        <p:blipFill>
          <a:blip r:embed="rId3">
            <a:alphaModFix/>
          </a:blip>
          <a:stretch>
            <a:fillRect/>
          </a:stretch>
        </p:blipFill>
        <p:spPr>
          <a:xfrm>
            <a:off x="4079325" y="645075"/>
            <a:ext cx="4759874" cy="43407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petition said to Britain:</a:t>
            </a:r>
            <a:endParaRPr/>
          </a:p>
        </p:txBody>
      </p:sp>
      <p:sp>
        <p:nvSpPr>
          <p:cNvPr id="137" name="Google Shape;137;p2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You be our friend and guardian</a:t>
            </a:r>
            <a:endParaRPr sz="1800"/>
          </a:p>
          <a:p>
            <a:pPr indent="-342900" lvl="0" marL="457200" rtl="0" algn="l">
              <a:spcBef>
                <a:spcPts val="0"/>
              </a:spcBef>
              <a:spcAft>
                <a:spcPts val="0"/>
              </a:spcAft>
              <a:buSzPts val="1800"/>
              <a:buChar char="●"/>
            </a:pPr>
            <a:r>
              <a:rPr lang="en" sz="1800"/>
              <a:t>Save us from </a:t>
            </a:r>
            <a:r>
              <a:rPr lang="en" sz="1800"/>
              <a:t>foreign</a:t>
            </a:r>
            <a:r>
              <a:rPr lang="en" sz="1800"/>
              <a:t> threat (many French and American ships visited NZ)</a:t>
            </a:r>
            <a:endParaRPr sz="1800"/>
          </a:p>
          <a:p>
            <a:pPr indent="-342900" lvl="0" marL="457200" rtl="0" algn="l">
              <a:spcBef>
                <a:spcPts val="0"/>
              </a:spcBef>
              <a:spcAft>
                <a:spcPts val="0"/>
              </a:spcAft>
              <a:buSzPts val="1800"/>
              <a:buChar char="●"/>
            </a:pPr>
            <a:r>
              <a:rPr lang="en" sz="1800"/>
              <a:t>Save us from the teasing of other tribes</a:t>
            </a:r>
            <a:endParaRPr sz="1800"/>
          </a:p>
          <a:p>
            <a:pPr indent="-342900" lvl="0" marL="457200" rtl="0" algn="l">
              <a:spcBef>
                <a:spcPts val="0"/>
              </a:spcBef>
              <a:spcAft>
                <a:spcPts val="0"/>
              </a:spcAft>
              <a:buSzPts val="1800"/>
              <a:buChar char="●"/>
            </a:pPr>
            <a:r>
              <a:rPr lang="en" sz="1800"/>
              <a:t>Save us from the bad behaviour of British people who live in and visit NZ</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