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y="5143500" cx="9144000"/>
  <p:notesSz cx="6858000" cy="9144000"/>
  <p:embeddedFontLst>
    <p:embeddedFont>
      <p:font typeface="Arial Black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Black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4597c75f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144597c75fa_0_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4597c75fa_2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144597c75fa_2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4597c75fa_2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144597c75fa_2_3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4597c75fa_2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44597c75fa_2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4597c75f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44597c75fa_0_1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4597c75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44597c75fa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44597c75fa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44597c75fa_1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4597c75fa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Plate boundaries worksheet</a:t>
            </a:r>
            <a:endParaRPr/>
          </a:p>
        </p:txBody>
      </p:sp>
      <p:sp>
        <p:nvSpPr>
          <p:cNvPr id="140" name="Google Shape;140;g144597c75fa_1_1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4597c75f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44597c75fa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4597c75fa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144597c75fa_2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4597c75fa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44597c75fa_2_1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44597c75fa_2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44597c75fa_2_2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9" name="Google Shape;59;p17"/>
          <p:cNvSpPr/>
          <p:nvPr>
            <p:ph type="ctrTitle"/>
          </p:nvPr>
        </p:nvSpPr>
        <p:spPr>
          <a:xfrm>
            <a:off x="466725" y="841772"/>
            <a:ext cx="8201100" cy="1790700"/>
          </a:xfrm>
          <a:prstGeom prst="roundRect">
            <a:avLst>
              <a:gd fmla="val 9639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/>
          <p:nvPr>
            <p:ph idx="1" type="subTitle"/>
          </p:nvPr>
        </p:nvSpPr>
        <p:spPr>
          <a:xfrm>
            <a:off x="466725" y="2701529"/>
            <a:ext cx="8201100" cy="1241700"/>
          </a:xfrm>
          <a:prstGeom prst="roundRect">
            <a:avLst>
              <a:gd fmla="val 2583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ole Class Icon">
  <p:cSld name="Whole Class Ic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3" name="Google Shape;6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0300" y="459581"/>
            <a:ext cx="928687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ividual Icon">
  <p:cSld name="Individual Ic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6" name="Google Shape;6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8891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irs Icon">
  <p:cSld name="Pairs Icon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9" name="Google Shape;6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8891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lking Partners Icon">
  <p:cSld name="Talking Partners Ic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2" name="Google Shape;7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8891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oups Icon">
  <p:cSld name="Groups Ic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5" name="Google Shape;7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8891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ntal and Oral Starter Icon">
  <p:cSld name="Mental and Oral Starter Icon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8" name="Google Shape;7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77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ssesment Icon">
  <p:cSld name="Assesment Ic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2649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1" name="Google Shape;8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459581"/>
            <a:ext cx="648891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4"/>
          <p:cNvSpPr/>
          <p:nvPr>
            <p:ph idx="1" type="body"/>
          </p:nvPr>
        </p:nvSpPr>
        <p:spPr>
          <a:xfrm>
            <a:off x="457197" y="1615015"/>
            <a:ext cx="8220000" cy="3181800"/>
          </a:xfrm>
          <a:prstGeom prst="roundRect">
            <a:avLst>
              <a:gd fmla="val 2583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4"/>
          <p:cNvSpPr/>
          <p:nvPr>
            <p:ph type="title"/>
          </p:nvPr>
        </p:nvSpPr>
        <p:spPr>
          <a:xfrm>
            <a:off x="457198" y="364330"/>
            <a:ext cx="8220000" cy="1196700"/>
          </a:xfrm>
          <a:prstGeom prst="roundRect">
            <a:avLst>
              <a:gd fmla="val 9639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/>
          <p:nvPr>
            <p:ph type="title"/>
          </p:nvPr>
        </p:nvSpPr>
        <p:spPr>
          <a:xfrm>
            <a:off x="476249" y="411956"/>
            <a:ext cx="8181900" cy="994200"/>
          </a:xfrm>
          <a:prstGeom prst="roundRect">
            <a:avLst>
              <a:gd fmla="val 9639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/>
          <p:nvPr>
            <p:ph idx="1" type="body"/>
          </p:nvPr>
        </p:nvSpPr>
        <p:spPr>
          <a:xfrm>
            <a:off x="481012" y="1510903"/>
            <a:ext cx="8181900" cy="3263400"/>
          </a:xfrm>
          <a:prstGeom prst="roundRect">
            <a:avLst>
              <a:gd fmla="val 2583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nit Title Slide">
  <p:cSld name="Planit Title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/>
          <p:nvPr>
            <p:ph type="title"/>
          </p:nvPr>
        </p:nvSpPr>
        <p:spPr>
          <a:xfrm>
            <a:off x="539750" y="1769276"/>
            <a:ext cx="8064600" cy="491400"/>
          </a:xfrm>
          <a:prstGeom prst="roundRect">
            <a:avLst>
              <a:gd fmla="val 9639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6"/>
          <p:cNvSpPr/>
          <p:nvPr>
            <p:ph idx="1" type="body"/>
          </p:nvPr>
        </p:nvSpPr>
        <p:spPr>
          <a:xfrm>
            <a:off x="1654969" y="2399963"/>
            <a:ext cx="5834100" cy="408000"/>
          </a:xfrm>
          <a:prstGeom prst="roundRect">
            <a:avLst>
              <a:gd fmla="val 2583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 txBox="1"/>
          <p:nvPr>
            <p:ph idx="10" type="dt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7"/>
          <p:cNvSpPr txBox="1"/>
          <p:nvPr>
            <p:ph idx="11" type="ftr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9"/>
          <p:cNvSpPr/>
          <p:nvPr>
            <p:ph type="title"/>
          </p:nvPr>
        </p:nvSpPr>
        <p:spPr>
          <a:xfrm>
            <a:off x="457198" y="359171"/>
            <a:ext cx="8220000" cy="745800"/>
          </a:xfrm>
          <a:prstGeom prst="roundRect">
            <a:avLst>
              <a:gd fmla="val 2082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>
            <p:ph type="title"/>
          </p:nvPr>
        </p:nvSpPr>
        <p:spPr>
          <a:xfrm>
            <a:off x="490538" y="521494"/>
            <a:ext cx="8163000" cy="863100"/>
          </a:xfrm>
          <a:prstGeom prst="roundRect">
            <a:avLst>
              <a:gd fmla="val 9639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/>
          <p:nvPr>
            <p:ph idx="1" type="body"/>
          </p:nvPr>
        </p:nvSpPr>
        <p:spPr>
          <a:xfrm>
            <a:off x="490538" y="1468041"/>
            <a:ext cx="8163000" cy="3290700"/>
          </a:xfrm>
          <a:prstGeom prst="roundRect">
            <a:avLst>
              <a:gd fmla="val 2583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/>
          <p:nvPr/>
        </p:nvSpPr>
        <p:spPr>
          <a:xfrm>
            <a:off x="457200" y="328613"/>
            <a:ext cx="8220000" cy="4468500"/>
          </a:xfrm>
          <a:prstGeom prst="roundRect">
            <a:avLst>
              <a:gd fmla="val 572" name="adj"/>
            </a:avLst>
          </a:prstGeom>
          <a:solidFill>
            <a:schemeClr val="lt1">
              <a:alpha val="89800"/>
            </a:schemeClr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6" name="Google Shape;96;p28"/>
          <p:cNvSpPr/>
          <p:nvPr>
            <p:ph type="title"/>
          </p:nvPr>
        </p:nvSpPr>
        <p:spPr>
          <a:xfrm>
            <a:off x="490537" y="521494"/>
            <a:ext cx="8163000" cy="863100"/>
          </a:xfrm>
          <a:prstGeom prst="roundRect">
            <a:avLst>
              <a:gd fmla="val 2082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8"/>
          <p:cNvSpPr/>
          <p:nvPr>
            <p:ph idx="1" type="body"/>
          </p:nvPr>
        </p:nvSpPr>
        <p:spPr>
          <a:xfrm>
            <a:off x="490537" y="1468040"/>
            <a:ext cx="8163000" cy="3290700"/>
          </a:xfrm>
          <a:prstGeom prst="roundRect">
            <a:avLst>
              <a:gd fmla="val 558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1xfMcsErM_s" TargetMode="External"/><Relationship Id="rId4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aQTfFCMYEI4" TargetMode="External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0"/>
          <p:cNvSpPr/>
          <p:nvPr/>
        </p:nvSpPr>
        <p:spPr>
          <a:xfrm>
            <a:off x="2434800" y="471000"/>
            <a:ext cx="660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</a:rPr>
              <a:t>What’s inside the Earth?</a:t>
            </a:r>
            <a:endParaRPr b="1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night, outdoor, outdoor object, star&#10;&#10;Description automatically generated" id="105" name="Google Shape;105;p30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06" name="Google Shape;10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4835" y="2634645"/>
            <a:ext cx="1916722" cy="1914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107" name="Google Shape;10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409" y="715653"/>
            <a:ext cx="1916722" cy="191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0"/>
          <p:cNvSpPr/>
          <p:nvPr/>
        </p:nvSpPr>
        <p:spPr>
          <a:xfrm>
            <a:off x="4535498" y="1153661"/>
            <a:ext cx="3657600" cy="3297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CAAC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" sz="2900">
                <a:solidFill>
                  <a:schemeClr val="dk1"/>
                </a:solidFill>
              </a:rPr>
              <a:t> earth has </a:t>
            </a:r>
            <a:r>
              <a:rPr lang="en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five layers – the crust, the upper mantle, the mantle, the outer core, and the inner core. </a:t>
            </a:r>
            <a:endParaRPr sz="2500"/>
          </a:p>
        </p:txBody>
      </p:sp>
      <p:sp>
        <p:nvSpPr>
          <p:cNvPr id="109" name="Google Shape;109;p30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1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/>
        </p:nvSpPr>
        <p:spPr>
          <a:xfrm>
            <a:off x="755650" y="544115"/>
            <a:ext cx="7632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New Zealand and Volcanoes…</a:t>
            </a:r>
            <a:endParaRPr/>
          </a:p>
        </p:txBody>
      </p:sp>
      <p:sp>
        <p:nvSpPr>
          <p:cNvPr id="204" name="Google Shape;204;p39"/>
          <p:cNvSpPr txBox="1"/>
          <p:nvPr/>
        </p:nvSpPr>
        <p:spPr>
          <a:xfrm>
            <a:off x="762000" y="2539603"/>
            <a:ext cx="1746300" cy="234600"/>
          </a:xfrm>
          <a:prstGeom prst="rect">
            <a:avLst/>
          </a:prstGeom>
          <a:solidFill>
            <a:srgbClr val="FFC000">
              <a:alpha val="7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 txBox="1"/>
          <p:nvPr/>
        </p:nvSpPr>
        <p:spPr>
          <a:xfrm>
            <a:off x="683000" y="951994"/>
            <a:ext cx="7560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The Pacific plate plunges under the Australian plate near the North Island - 4cm every year.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962" y="1719938"/>
            <a:ext cx="4758732" cy="357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/>
        </p:nvSpPr>
        <p:spPr>
          <a:xfrm>
            <a:off x="755650" y="544115"/>
            <a:ext cx="7632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New Zealand and Volcanoes…</a:t>
            </a:r>
            <a:endParaRPr/>
          </a:p>
        </p:txBody>
      </p:sp>
      <p:sp>
        <p:nvSpPr>
          <p:cNvPr id="212" name="Google Shape;212;p40"/>
          <p:cNvSpPr txBox="1"/>
          <p:nvPr/>
        </p:nvSpPr>
        <p:spPr>
          <a:xfrm>
            <a:off x="762000" y="2539603"/>
            <a:ext cx="1746300" cy="234600"/>
          </a:xfrm>
          <a:prstGeom prst="rect">
            <a:avLst/>
          </a:prstGeom>
          <a:solidFill>
            <a:srgbClr val="FFC000">
              <a:alpha val="7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0"/>
          <p:cNvSpPr txBox="1"/>
          <p:nvPr/>
        </p:nvSpPr>
        <p:spPr>
          <a:xfrm>
            <a:off x="583000" y="990750"/>
            <a:ext cx="39525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Pressure builds.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Rocks melt.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Hot magma rises and feeds a long chain of volcanoes across the North Island…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40"/>
          <p:cNvPicPr preferRelativeResize="0"/>
          <p:nvPr/>
        </p:nvPicPr>
        <p:blipFill rotWithShape="1">
          <a:blip r:embed="rId3">
            <a:alphaModFix/>
          </a:blip>
          <a:srcRect b="0" l="25568" r="16322" t="0"/>
          <a:stretch/>
        </p:blipFill>
        <p:spPr>
          <a:xfrm>
            <a:off x="4535625" y="1144875"/>
            <a:ext cx="4382876" cy="37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48" y="3300094"/>
            <a:ext cx="2964374" cy="129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/>
        </p:nvSpPr>
        <p:spPr>
          <a:xfrm>
            <a:off x="755650" y="544115"/>
            <a:ext cx="76326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 Different Parts of a Volcano?</a:t>
            </a:r>
            <a:endParaRPr/>
          </a:p>
        </p:txBody>
      </p:sp>
      <p:pic>
        <p:nvPicPr>
          <p:cNvPr id="221" name="Google Shape;221;p41"/>
          <p:cNvPicPr preferRelativeResize="0"/>
          <p:nvPr/>
        </p:nvPicPr>
        <p:blipFill rotWithShape="1">
          <a:blip r:embed="rId3">
            <a:alphaModFix/>
          </a:blip>
          <a:srcRect b="9513" l="7033" r="9536" t="4782"/>
          <a:stretch/>
        </p:blipFill>
        <p:spPr>
          <a:xfrm>
            <a:off x="1717675" y="1231106"/>
            <a:ext cx="5708651" cy="33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1"/>
          <p:cNvSpPr txBox="1"/>
          <p:nvPr/>
        </p:nvSpPr>
        <p:spPr>
          <a:xfrm>
            <a:off x="7335837" y="1699022"/>
            <a:ext cx="893700" cy="246300"/>
          </a:xfrm>
          <a:prstGeom prst="rect">
            <a:avLst/>
          </a:prstGeom>
          <a:solidFill>
            <a:schemeClr val="lt1">
              <a:alpha val="7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41"/>
          <p:cNvCxnSpPr/>
          <p:nvPr/>
        </p:nvCxnSpPr>
        <p:spPr>
          <a:xfrm>
            <a:off x="2120900" y="3103959"/>
            <a:ext cx="2311500" cy="2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224" name="Google Shape;224;p41"/>
          <p:cNvCxnSpPr/>
          <p:nvPr/>
        </p:nvCxnSpPr>
        <p:spPr>
          <a:xfrm>
            <a:off x="2505075" y="1549003"/>
            <a:ext cx="1695600" cy="688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25" name="Google Shape;225;p41"/>
          <p:cNvSpPr/>
          <p:nvPr/>
        </p:nvSpPr>
        <p:spPr>
          <a:xfrm>
            <a:off x="4273550" y="3052763"/>
            <a:ext cx="158700" cy="120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6" name="Google Shape;226;p41"/>
          <p:cNvCxnSpPr/>
          <p:nvPr/>
        </p:nvCxnSpPr>
        <p:spPr>
          <a:xfrm flipH="1">
            <a:off x="4878249" y="1988344"/>
            <a:ext cx="1020900" cy="102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27" name="Google Shape;227;p41"/>
          <p:cNvSpPr/>
          <p:nvPr/>
        </p:nvSpPr>
        <p:spPr>
          <a:xfrm>
            <a:off x="4060825" y="2149078"/>
            <a:ext cx="160200" cy="120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1"/>
          <p:cNvSpPr/>
          <p:nvPr/>
        </p:nvSpPr>
        <p:spPr>
          <a:xfrm>
            <a:off x="4878387" y="2025253"/>
            <a:ext cx="160200" cy="120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41"/>
          <p:cNvCxnSpPr/>
          <p:nvPr/>
        </p:nvCxnSpPr>
        <p:spPr>
          <a:xfrm flipH="1">
            <a:off x="4221062" y="2738438"/>
            <a:ext cx="2768700" cy="14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30" name="Google Shape;230;p41"/>
          <p:cNvSpPr/>
          <p:nvPr/>
        </p:nvSpPr>
        <p:spPr>
          <a:xfrm>
            <a:off x="4203700" y="2689622"/>
            <a:ext cx="160200" cy="120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 txBox="1"/>
          <p:nvPr/>
        </p:nvSpPr>
        <p:spPr>
          <a:xfrm>
            <a:off x="1127166" y="1351350"/>
            <a:ext cx="1398600" cy="495300"/>
          </a:xfrm>
          <a:prstGeom prst="rect">
            <a:avLst/>
          </a:prstGeom>
          <a:solidFill>
            <a:srgbClr val="D3EDFE">
              <a:alpha val="780"/>
            </a:srgbClr>
          </a:solidFill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/>
              <a:t>main </a:t>
            </a: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</a:t>
            </a:r>
            <a:endParaRPr/>
          </a:p>
        </p:txBody>
      </p:sp>
      <p:sp>
        <p:nvSpPr>
          <p:cNvPr id="232" name="Google Shape;232;p41"/>
          <p:cNvSpPr txBox="1"/>
          <p:nvPr/>
        </p:nvSpPr>
        <p:spPr>
          <a:xfrm>
            <a:off x="3597275" y="1316831"/>
            <a:ext cx="13986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ash cloud</a:t>
            </a:r>
            <a:endParaRPr/>
          </a:p>
        </p:txBody>
      </p:sp>
      <p:sp>
        <p:nvSpPr>
          <p:cNvPr id="233" name="Google Shape;233;p41"/>
          <p:cNvSpPr txBox="1"/>
          <p:nvPr/>
        </p:nvSpPr>
        <p:spPr>
          <a:xfrm>
            <a:off x="5840412" y="1759744"/>
            <a:ext cx="1089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crater</a:t>
            </a:r>
            <a:endParaRPr/>
          </a:p>
        </p:txBody>
      </p:sp>
      <p:sp>
        <p:nvSpPr>
          <p:cNvPr id="234" name="Google Shape;234;p41"/>
          <p:cNvSpPr txBox="1"/>
          <p:nvPr/>
        </p:nvSpPr>
        <p:spPr>
          <a:xfrm>
            <a:off x="6875462" y="2531269"/>
            <a:ext cx="1089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throat</a:t>
            </a:r>
            <a:endParaRPr/>
          </a:p>
        </p:txBody>
      </p:sp>
      <p:sp>
        <p:nvSpPr>
          <p:cNvPr id="235" name="Google Shape;235;p41"/>
          <p:cNvSpPr txBox="1"/>
          <p:nvPr/>
        </p:nvSpPr>
        <p:spPr>
          <a:xfrm>
            <a:off x="1039812" y="2900363"/>
            <a:ext cx="11097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conduit</a:t>
            </a:r>
            <a:endParaRPr/>
          </a:p>
        </p:txBody>
      </p:sp>
      <p:sp>
        <p:nvSpPr>
          <p:cNvPr id="236" name="Google Shape;236;p41"/>
          <p:cNvSpPr txBox="1"/>
          <p:nvPr/>
        </p:nvSpPr>
        <p:spPr>
          <a:xfrm>
            <a:off x="3500421" y="4191000"/>
            <a:ext cx="27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magma reservoir/chamber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1"/>
          <p:cNvSpPr/>
          <p:nvPr/>
        </p:nvSpPr>
        <p:spPr>
          <a:xfrm>
            <a:off x="891725" y="573881"/>
            <a:ext cx="753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Crust and tectonic plates</a:t>
            </a:r>
            <a:endParaRPr/>
          </a:p>
        </p:txBody>
      </p:sp>
      <p:pic>
        <p:nvPicPr>
          <p:cNvPr descr="A picture containing night, outdoor, outdoor object, star&#10;&#10;Description automatically generated" id="115" name="Google Shape;115;p31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1"/>
          <p:cNvSpPr/>
          <p:nvPr/>
        </p:nvSpPr>
        <p:spPr>
          <a:xfrm>
            <a:off x="4771025" y="1265615"/>
            <a:ext cx="3657600" cy="3336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CAAC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The crust is the solid rocky top layer that we live on. 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It is broken up into tectonic plates.</a:t>
            </a:r>
            <a:endParaRPr b="1" sz="30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dk1"/>
              </a:solidFill>
            </a:endParaRPr>
          </a:p>
        </p:txBody>
      </p:sp>
      <p:sp>
        <p:nvSpPr>
          <p:cNvPr id="117" name="Google Shape;117;p31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dailygalaxy.com/.a/6a00d8341bf7f753ef01538fb4c4ff970b-pi" id="118" name="Google Shape;118;p31"/>
          <p:cNvPicPr preferRelativeResize="0"/>
          <p:nvPr/>
        </p:nvPicPr>
        <p:blipFill rotWithShape="1">
          <a:blip r:embed="rId4">
            <a:alphaModFix/>
          </a:blip>
          <a:srcRect b="7300" l="0" r="0" t="7902"/>
          <a:stretch/>
        </p:blipFill>
        <p:spPr>
          <a:xfrm>
            <a:off x="755648" y="1471968"/>
            <a:ext cx="4035549" cy="284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/>
          <p:nvPr/>
        </p:nvSpPr>
        <p:spPr>
          <a:xfrm>
            <a:off x="430875" y="573881"/>
            <a:ext cx="856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</a:rPr>
              <a:t>What causes the plates to move?</a:t>
            </a:r>
            <a:endParaRPr sz="600"/>
          </a:p>
        </p:txBody>
      </p:sp>
      <p:pic>
        <p:nvPicPr>
          <p:cNvPr descr="A picture containing night, outdoor, outdoor object, star&#10;&#10;Description automatically generated" id="124" name="Google Shape;124;p32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2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2"/>
          <p:cNvPicPr preferRelativeResize="0"/>
          <p:nvPr/>
        </p:nvPicPr>
        <p:blipFill rotWithShape="1">
          <a:blip r:embed="rId4">
            <a:alphaModFix/>
          </a:blip>
          <a:srcRect b="17348" l="0" r="0" t="0"/>
          <a:stretch/>
        </p:blipFill>
        <p:spPr>
          <a:xfrm>
            <a:off x="521275" y="2708869"/>
            <a:ext cx="8383300" cy="2923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2"/>
          <p:cNvSpPr txBox="1"/>
          <p:nvPr/>
        </p:nvSpPr>
        <p:spPr>
          <a:xfrm>
            <a:off x="755650" y="1559756"/>
            <a:ext cx="2557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FFFF"/>
                </a:solidFill>
              </a:rPr>
              <a:t>Convection!</a:t>
            </a:r>
            <a:endParaRPr b="1" sz="3100">
              <a:solidFill>
                <a:srgbClr val="FFFFFF"/>
              </a:solidFill>
            </a:endParaRPr>
          </a:p>
        </p:txBody>
      </p:sp>
      <p:sp>
        <p:nvSpPr>
          <p:cNvPr id="128" name="Google Shape;128;p32"/>
          <p:cNvSpPr txBox="1"/>
          <p:nvPr/>
        </p:nvSpPr>
        <p:spPr>
          <a:xfrm>
            <a:off x="3497900" y="1139175"/>
            <a:ext cx="48903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The rock inside the mantle is slowly moving in circular convection currents - heated rock rises to the surface, cools, sinks, heats, and rises again.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/>
          <p:nvPr/>
        </p:nvSpPr>
        <p:spPr>
          <a:xfrm>
            <a:off x="430875" y="573881"/>
            <a:ext cx="856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</a:rPr>
              <a:t>Why do the tectonic plates move?</a:t>
            </a:r>
            <a:endParaRPr sz="600"/>
          </a:p>
        </p:txBody>
      </p:sp>
      <p:pic>
        <p:nvPicPr>
          <p:cNvPr descr="A picture containing night, outdoor, outdoor object, star&#10;&#10;Description automatically generated" id="134" name="Google Shape;134;p33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3"/>
          <p:cNvSpPr/>
          <p:nvPr/>
        </p:nvSpPr>
        <p:spPr>
          <a:xfrm>
            <a:off x="4805325" y="1035581"/>
            <a:ext cx="3657600" cy="3619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CAAC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The </a:t>
            </a:r>
            <a:r>
              <a:rPr b="1" lang="en" sz="2500">
                <a:solidFill>
                  <a:schemeClr val="dk1"/>
                </a:solidFill>
              </a:rPr>
              <a:t>convection currents</a:t>
            </a:r>
            <a:r>
              <a:rPr lang="en" sz="2500">
                <a:solidFill>
                  <a:schemeClr val="dk1"/>
                </a:solidFill>
              </a:rPr>
              <a:t> cause the tectonic plates sitting on top of the mantle to move.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The plates move at about 3-4 cm per year.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36" name="Google Shape;136;p33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100" y="1623656"/>
            <a:ext cx="3004800" cy="2003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night, outdoor, outdoor object, star&#10;&#10;Description automatically generated" id="142" name="Google Shape;142;p34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4"/>
          <p:cNvSpPr/>
          <p:nvPr/>
        </p:nvSpPr>
        <p:spPr>
          <a:xfrm>
            <a:off x="170775" y="138019"/>
            <a:ext cx="6839100" cy="47214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CAAC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PLATE BOUNDARIES </a:t>
            </a:r>
            <a:endParaRPr b="1" sz="22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Tectonic plates move in three different ways at the boundaries between them.</a:t>
            </a:r>
            <a:r>
              <a:rPr lang="en" sz="2900">
                <a:solidFill>
                  <a:schemeClr val="dk1"/>
                </a:solidFill>
              </a:rPr>
              <a:t> </a:t>
            </a:r>
            <a:endParaRPr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Diverging boundaries</a:t>
            </a:r>
            <a:r>
              <a:rPr lang="en" sz="2900">
                <a:solidFill>
                  <a:schemeClr val="dk1"/>
                </a:solidFill>
              </a:rPr>
              <a:t> – where the plates are moving apart from each other</a:t>
            </a:r>
            <a:endParaRPr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Converging boundaries</a:t>
            </a:r>
            <a:r>
              <a:rPr lang="en" sz="2900">
                <a:solidFill>
                  <a:schemeClr val="dk1"/>
                </a:solidFill>
              </a:rPr>
              <a:t> – where the plates are colliding with each other</a:t>
            </a:r>
            <a:endParaRPr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Transform boundaries</a:t>
            </a:r>
            <a:r>
              <a:rPr lang="en" sz="2900">
                <a:solidFill>
                  <a:schemeClr val="dk1"/>
                </a:solidFill>
              </a:rPr>
              <a:t> – where the plates are sliding past each other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144" name="Google Shape;1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050" y="1378050"/>
            <a:ext cx="1489823" cy="1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175" y="2699737"/>
            <a:ext cx="1783725" cy="108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2475" y="3841856"/>
            <a:ext cx="1869843" cy="113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night, outdoor, outdoor object, star&#10;&#10;Description automatically generated" id="151" name="Google Shape;151;p35"/>
          <p:cNvPicPr preferRelativeResize="0"/>
          <p:nvPr/>
        </p:nvPicPr>
        <p:blipFill rotWithShape="1">
          <a:blip r:embed="rId3">
            <a:alphaModFix/>
          </a:blip>
          <a:srcRect b="7751" l="9008" r="0" t="14578"/>
          <a:stretch/>
        </p:blipFill>
        <p:spPr>
          <a:xfrm>
            <a:off x="755650" y="1114274"/>
            <a:ext cx="7632701" cy="345534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5"/>
          <p:cNvSpPr/>
          <p:nvPr/>
        </p:nvSpPr>
        <p:spPr>
          <a:xfrm>
            <a:off x="351275" y="399075"/>
            <a:ext cx="3866400" cy="42690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CAAC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02124"/>
                </a:solidFill>
                <a:highlight>
                  <a:srgbClr val="FFFFFF"/>
                </a:highlight>
              </a:rPr>
              <a:t>New Zealand is on the boundary between the Australian and Pacific tectonic plates</a:t>
            </a:r>
            <a:r>
              <a:rPr lang="en" sz="2600">
                <a:solidFill>
                  <a:srgbClr val="202124"/>
                </a:solidFill>
                <a:highlight>
                  <a:srgbClr val="FFFFFF"/>
                </a:highlight>
              </a:rPr>
              <a:t>. These two plates are being pushed towards each other, but with different results in different parts of New Zealand. </a:t>
            </a:r>
            <a:endParaRPr sz="3400">
              <a:solidFill>
                <a:schemeClr val="dk1"/>
              </a:solidFill>
            </a:endParaRPr>
          </a:p>
        </p:txBody>
      </p:sp>
      <p:pic>
        <p:nvPicPr>
          <p:cNvPr id="153" name="Google Shape;1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375" y="93125"/>
            <a:ext cx="5065625" cy="49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ew Zealand is located on the boundary of two of the world’s major tectonic plates – the Pacific Plate and the Australian Plate, this animation shows how the plates interact.&#10;---------------------------------------------&#10;Full script:&#10;In New Zealand, the Australian and Pacific Plates push against each other along a curving boundary.&#10;How they meet each other changes along this boundary.&#10;&#10;At the southern end of the South Island, the Australian Plate dives down below the Pacific Plate.&#10;In the North Island the opposite situation occurs with the Pacific Plate being pushed under by the Australian Plate.&#10;&#10;In between, through most of the South Island, the two plates grind past each other along the Alpine Fault." id="159" name="Google Shape;159;p36" title="New Zealand's Plate bounda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699" y="-182425"/>
            <a:ext cx="6987150" cy="5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/>
          <p:nvPr/>
        </p:nvSpPr>
        <p:spPr>
          <a:xfrm>
            <a:off x="2663301" y="4569619"/>
            <a:ext cx="5724900" cy="1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elvin Berryman explains how the tectonic plate boundary creates faults and earthquakes in New Zealand" id="165" name="Google Shape;165;p37" title="New Zealand: Where Two Tectonic Plates Collid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263" y="346006"/>
            <a:ext cx="6098981" cy="457423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7"/>
          <p:cNvSpPr/>
          <p:nvPr/>
        </p:nvSpPr>
        <p:spPr>
          <a:xfrm>
            <a:off x="431700" y="1846925"/>
            <a:ext cx="21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</a:rPr>
              <a:t>Earthquakes and volcanoes</a:t>
            </a:r>
            <a:endParaRPr sz="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BFB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8"/>
          <p:cNvSpPr txBox="1"/>
          <p:nvPr/>
        </p:nvSpPr>
        <p:spPr>
          <a:xfrm>
            <a:off x="395288" y="195263"/>
            <a:ext cx="820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b="1" i="0" lang="en" sz="2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are earthquakes measured?</a:t>
            </a:r>
            <a:endParaRPr/>
          </a:p>
        </p:txBody>
      </p:sp>
      <p:sp>
        <p:nvSpPr>
          <p:cNvPr id="172" name="Google Shape;172;p38"/>
          <p:cNvSpPr/>
          <p:nvPr/>
        </p:nvSpPr>
        <p:spPr>
          <a:xfrm>
            <a:off x="533400" y="3705225"/>
            <a:ext cx="6324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3" name="Google Shape;173;p38"/>
          <p:cNvGrpSpPr/>
          <p:nvPr/>
        </p:nvGrpSpPr>
        <p:grpSpPr>
          <a:xfrm>
            <a:off x="6896100" y="844153"/>
            <a:ext cx="1994297" cy="3000375"/>
            <a:chOff x="4848" y="912"/>
            <a:chExt cx="300" cy="1800"/>
          </a:xfrm>
        </p:grpSpPr>
        <p:sp>
          <p:nvSpPr>
            <p:cNvPr id="174" name="Google Shape;174;p38"/>
            <p:cNvSpPr/>
            <p:nvPr/>
          </p:nvSpPr>
          <p:spPr>
            <a:xfrm>
              <a:off x="4848" y="912"/>
              <a:ext cx="300" cy="1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cxnSp>
          <p:nvCxnSpPr>
            <p:cNvPr id="175" name="Google Shape;175;p38"/>
            <p:cNvCxnSpPr/>
            <p:nvPr/>
          </p:nvCxnSpPr>
          <p:spPr>
            <a:xfrm>
              <a:off x="4848" y="1056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6" name="Google Shape;176;p38"/>
            <p:cNvCxnSpPr/>
            <p:nvPr/>
          </p:nvCxnSpPr>
          <p:spPr>
            <a:xfrm>
              <a:off x="4848" y="1200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7" name="Google Shape;177;p38"/>
            <p:cNvCxnSpPr/>
            <p:nvPr/>
          </p:nvCxnSpPr>
          <p:spPr>
            <a:xfrm>
              <a:off x="4848" y="1344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8" name="Google Shape;178;p38"/>
            <p:cNvCxnSpPr/>
            <p:nvPr/>
          </p:nvCxnSpPr>
          <p:spPr>
            <a:xfrm>
              <a:off x="4848" y="1488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9" name="Google Shape;179;p38"/>
            <p:cNvCxnSpPr/>
            <p:nvPr/>
          </p:nvCxnSpPr>
          <p:spPr>
            <a:xfrm>
              <a:off x="4848" y="1632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0" name="Google Shape;180;p38"/>
            <p:cNvCxnSpPr/>
            <p:nvPr/>
          </p:nvCxnSpPr>
          <p:spPr>
            <a:xfrm>
              <a:off x="4848" y="1776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1" name="Google Shape;181;p38"/>
            <p:cNvCxnSpPr/>
            <p:nvPr/>
          </p:nvCxnSpPr>
          <p:spPr>
            <a:xfrm>
              <a:off x="4848" y="1920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2" name="Google Shape;182;p38"/>
            <p:cNvCxnSpPr/>
            <p:nvPr/>
          </p:nvCxnSpPr>
          <p:spPr>
            <a:xfrm>
              <a:off x="4848" y="2064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3" name="Google Shape;183;p38"/>
            <p:cNvCxnSpPr/>
            <p:nvPr/>
          </p:nvCxnSpPr>
          <p:spPr>
            <a:xfrm>
              <a:off x="4848" y="2208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4" name="Google Shape;184;p38"/>
            <p:cNvCxnSpPr/>
            <p:nvPr/>
          </p:nvCxnSpPr>
          <p:spPr>
            <a:xfrm>
              <a:off x="4848" y="2352"/>
              <a:ext cx="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5" name="Google Shape;185;p38"/>
            <p:cNvSpPr txBox="1"/>
            <p:nvPr/>
          </p:nvSpPr>
          <p:spPr>
            <a:xfrm>
              <a:off x="4848" y="960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</a:t>
              </a:r>
              <a:endParaRPr/>
            </a:p>
          </p:txBody>
        </p:sp>
        <p:sp>
          <p:nvSpPr>
            <p:cNvPr id="186" name="Google Shape;186;p38"/>
            <p:cNvSpPr txBox="1"/>
            <p:nvPr/>
          </p:nvSpPr>
          <p:spPr>
            <a:xfrm>
              <a:off x="4848" y="11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/>
            </a:p>
          </p:txBody>
        </p:sp>
        <p:sp>
          <p:nvSpPr>
            <p:cNvPr id="187" name="Google Shape;187;p38"/>
            <p:cNvSpPr txBox="1"/>
            <p:nvPr/>
          </p:nvSpPr>
          <p:spPr>
            <a:xfrm>
              <a:off x="4848" y="1248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endParaRPr/>
            </a:p>
          </p:txBody>
        </p:sp>
        <p:sp>
          <p:nvSpPr>
            <p:cNvPr id="188" name="Google Shape;188;p38"/>
            <p:cNvSpPr txBox="1"/>
            <p:nvPr/>
          </p:nvSpPr>
          <p:spPr>
            <a:xfrm>
              <a:off x="4848" y="1392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endParaRPr/>
            </a:p>
          </p:txBody>
        </p:sp>
        <p:sp>
          <p:nvSpPr>
            <p:cNvPr id="189" name="Google Shape;189;p38"/>
            <p:cNvSpPr txBox="1"/>
            <p:nvPr/>
          </p:nvSpPr>
          <p:spPr>
            <a:xfrm>
              <a:off x="4848" y="1680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6</a:t>
              </a:r>
              <a:endParaRPr/>
            </a:p>
          </p:txBody>
        </p:sp>
        <p:sp>
          <p:nvSpPr>
            <p:cNvPr id="190" name="Google Shape;190;p38"/>
            <p:cNvSpPr txBox="1"/>
            <p:nvPr/>
          </p:nvSpPr>
          <p:spPr>
            <a:xfrm>
              <a:off x="4848" y="1536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5</a:t>
              </a:r>
              <a:endParaRPr/>
            </a:p>
          </p:txBody>
        </p:sp>
        <p:sp>
          <p:nvSpPr>
            <p:cNvPr id="191" name="Google Shape;191;p38"/>
            <p:cNvSpPr txBox="1"/>
            <p:nvPr/>
          </p:nvSpPr>
          <p:spPr>
            <a:xfrm>
              <a:off x="4848" y="2112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9</a:t>
              </a:r>
              <a:endParaRPr/>
            </a:p>
          </p:txBody>
        </p:sp>
        <p:sp>
          <p:nvSpPr>
            <p:cNvPr id="192" name="Google Shape;192;p38"/>
            <p:cNvSpPr txBox="1"/>
            <p:nvPr/>
          </p:nvSpPr>
          <p:spPr>
            <a:xfrm>
              <a:off x="4848" y="1968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8</a:t>
              </a:r>
              <a:endParaRPr/>
            </a:p>
          </p:txBody>
        </p:sp>
        <p:sp>
          <p:nvSpPr>
            <p:cNvPr id="193" name="Google Shape;193;p38"/>
            <p:cNvSpPr txBox="1"/>
            <p:nvPr/>
          </p:nvSpPr>
          <p:spPr>
            <a:xfrm>
              <a:off x="4848" y="182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7</a:t>
              </a:r>
              <a:endParaRPr/>
            </a:p>
          </p:txBody>
        </p:sp>
        <p:sp>
          <p:nvSpPr>
            <p:cNvPr id="194" name="Google Shape;194;p38"/>
            <p:cNvSpPr txBox="1"/>
            <p:nvPr/>
          </p:nvSpPr>
          <p:spPr>
            <a:xfrm>
              <a:off x="4848" y="2256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omic Sans MS"/>
                <a:buNone/>
              </a:pPr>
              <a:r>
                <a:rPr b="0" i="0" lang="en" sz="1800" u="none" cap="none" strike="noStrike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10</a:t>
              </a:r>
              <a:endParaRPr/>
            </a:p>
          </p:txBody>
        </p:sp>
      </p:grpSp>
      <p:sp>
        <p:nvSpPr>
          <p:cNvPr id="195" name="Google Shape;195;p38"/>
          <p:cNvSpPr txBox="1"/>
          <p:nvPr/>
        </p:nvSpPr>
        <p:spPr>
          <a:xfrm>
            <a:off x="6835700" y="3460475"/>
            <a:ext cx="1276500" cy="6465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Richter Scale</a:t>
            </a:r>
            <a:endParaRPr/>
          </a:p>
        </p:txBody>
      </p:sp>
      <p:sp>
        <p:nvSpPr>
          <p:cNvPr id="196" name="Google Shape;196;p38"/>
          <p:cNvSpPr/>
          <p:nvPr/>
        </p:nvSpPr>
        <p:spPr>
          <a:xfrm>
            <a:off x="5911850" y="4073129"/>
            <a:ext cx="3124200" cy="983400"/>
          </a:xfrm>
          <a:prstGeom prst="rect">
            <a:avLst/>
          </a:prstGeom>
          <a:solidFill>
            <a:schemeClr val="hlink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largest earthquake ever recorded was in Chile.  It measured 8.9 on the Richter Scale.</a:t>
            </a:r>
            <a:endParaRPr sz="900"/>
          </a:p>
        </p:txBody>
      </p:sp>
      <p:sp>
        <p:nvSpPr>
          <p:cNvPr id="197" name="Google Shape;197;p38"/>
          <p:cNvSpPr txBox="1"/>
          <p:nvPr/>
        </p:nvSpPr>
        <p:spPr>
          <a:xfrm>
            <a:off x="285100" y="1949466"/>
            <a:ext cx="6265800" cy="1015800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Richter Scale </a:t>
            </a:r>
            <a:r>
              <a:rPr b="0" i="0" lang="en" sz="2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measures the </a:t>
            </a:r>
            <a:r>
              <a:rPr b="1" i="0" lang="en" sz="2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magnitude</a:t>
            </a:r>
            <a:r>
              <a:rPr b="0" i="0" lang="en" sz="2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a tremor (how powerful it is) using an instrument called a </a:t>
            </a:r>
            <a:r>
              <a:rPr b="1" i="0" lang="en" sz="20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seismometer </a:t>
            </a:r>
            <a:endParaRPr/>
          </a:p>
        </p:txBody>
      </p:sp>
      <p:sp>
        <p:nvSpPr>
          <p:cNvPr id="198" name="Google Shape;198;p38"/>
          <p:cNvSpPr txBox="1"/>
          <p:nvPr/>
        </p:nvSpPr>
        <p:spPr>
          <a:xfrm>
            <a:off x="533388" y="3429722"/>
            <a:ext cx="4105200" cy="7080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omic Sans MS"/>
              <a:buNone/>
            </a:pPr>
            <a:r>
              <a:rPr b="0" i="0" lang="en" sz="2000" u="none" cap="none" strike="noStrik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b="1" i="0" lang="en" sz="2000" u="none" cap="none" strike="noStrik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Richter Scale </a:t>
            </a:r>
            <a:r>
              <a:rPr b="0" i="0" lang="en" sz="2000" u="none" cap="none" strike="noStrik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 measured on a scale from 1 to 10.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