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5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2" d="100"/>
          <a:sy n="42" d="100"/>
        </p:scale>
        <p:origin x="-2196" y="-6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8DC3D-A3AA-4EEF-B311-77828C342EBB}" type="datetimeFigureOut">
              <a:rPr lang="en-GB" smtClean="0"/>
              <a:t>05/03/2016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832A7-4986-4A3F-ABB8-19EACED26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466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8DC3D-A3AA-4EEF-B311-77828C342EBB}" type="datetimeFigureOut">
              <a:rPr lang="en-GB" smtClean="0"/>
              <a:t>05/03/2016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832A7-4986-4A3F-ABB8-19EACED26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877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8DC3D-A3AA-4EEF-B311-77828C342EBB}" type="datetimeFigureOut">
              <a:rPr lang="en-GB" smtClean="0"/>
              <a:t>05/03/2016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832A7-4986-4A3F-ABB8-19EACED26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080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8DC3D-A3AA-4EEF-B311-77828C342EBB}" type="datetimeFigureOut">
              <a:rPr lang="en-GB" smtClean="0"/>
              <a:t>05/03/2016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832A7-4986-4A3F-ABB8-19EACED26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300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8DC3D-A3AA-4EEF-B311-77828C342EBB}" type="datetimeFigureOut">
              <a:rPr lang="en-GB" smtClean="0"/>
              <a:t>05/03/2016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832A7-4986-4A3F-ABB8-19EACED26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39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8DC3D-A3AA-4EEF-B311-77828C342EBB}" type="datetimeFigureOut">
              <a:rPr lang="en-GB" smtClean="0"/>
              <a:t>05/03/2016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832A7-4986-4A3F-ABB8-19EACED26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78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8DC3D-A3AA-4EEF-B311-77828C342EBB}" type="datetimeFigureOut">
              <a:rPr lang="en-GB" smtClean="0"/>
              <a:t>05/03/2016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832A7-4986-4A3F-ABB8-19EACED26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653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8DC3D-A3AA-4EEF-B311-77828C342EBB}" type="datetimeFigureOut">
              <a:rPr lang="en-GB" smtClean="0"/>
              <a:t>05/03/2016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832A7-4986-4A3F-ABB8-19EACED26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864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8DC3D-A3AA-4EEF-B311-77828C342EBB}" type="datetimeFigureOut">
              <a:rPr lang="en-GB" smtClean="0"/>
              <a:t>05/03/2016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832A7-4986-4A3F-ABB8-19EACED26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6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8DC3D-A3AA-4EEF-B311-77828C342EBB}" type="datetimeFigureOut">
              <a:rPr lang="en-GB" smtClean="0"/>
              <a:t>05/03/2016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832A7-4986-4A3F-ABB8-19EACED26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397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8DC3D-A3AA-4EEF-B311-77828C342EBB}" type="datetimeFigureOut">
              <a:rPr lang="en-GB" smtClean="0"/>
              <a:t>05/03/2016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832A7-4986-4A3F-ABB8-19EACED26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76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8DC3D-A3AA-4EEF-B311-77828C342EBB}" type="datetimeFigureOut">
              <a:rPr lang="en-GB" smtClean="0"/>
              <a:t>05/03/2016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832A7-4986-4A3F-ABB8-19EACED26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52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iCQEc736GO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u="sng" dirty="0" smtClean="0"/>
              <a:t>Potential and Kinetic Energy</a:t>
            </a:r>
            <a:endParaRPr lang="en-GB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u="sng" dirty="0" smtClean="0"/>
              <a:t>Miss K Smith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2725961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Calculating KE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car with a mass of 500 kg is moving at a velocity of 12 m/s</a:t>
            </a:r>
            <a:r>
              <a:rPr lang="en-GB" baseline="30000" dirty="0" smtClean="0"/>
              <a:t>2</a:t>
            </a:r>
            <a:r>
              <a:rPr lang="en-GB" dirty="0" smtClean="0"/>
              <a:t>. How much kinetic energy does it have?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31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u="sng" dirty="0" smtClean="0"/>
              <a:t>Independent Activity &amp; Homework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992" y="1600200"/>
            <a:ext cx="4186808" cy="4525963"/>
          </a:xfrm>
          <a:solidFill>
            <a:srgbClr val="92D050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b="1" u="sng" dirty="0" smtClean="0"/>
              <a:t>ALL</a:t>
            </a:r>
          </a:p>
          <a:p>
            <a:pPr algn="ctr"/>
            <a:r>
              <a:rPr lang="en-GB" dirty="0" smtClean="0"/>
              <a:t>Complete Kinetics Energy Calculations Sheet</a:t>
            </a:r>
          </a:p>
          <a:p>
            <a:pPr algn="ctr"/>
            <a:r>
              <a:rPr lang="en-GB" dirty="0" smtClean="0"/>
              <a:t>Answer all questions on pages 248 – 251</a:t>
            </a:r>
          </a:p>
          <a:p>
            <a:pPr algn="ctr"/>
            <a:endParaRPr lang="en-GB" dirty="0"/>
          </a:p>
          <a:p>
            <a:pPr algn="ctr"/>
            <a:r>
              <a:rPr lang="en-GB" b="1" dirty="0" smtClean="0"/>
              <a:t>DUE: Thursday 7</a:t>
            </a:r>
            <a:r>
              <a:rPr lang="en-GB" b="1" baseline="30000" dirty="0" smtClean="0"/>
              <a:t>th</a:t>
            </a:r>
            <a:r>
              <a:rPr lang="en-GB" b="1" dirty="0" smtClean="0"/>
              <a:t> April</a:t>
            </a:r>
            <a:endParaRPr lang="en-GB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2" t="20000" r="70483" b="32812"/>
          <a:stretch/>
        </p:blipFill>
        <p:spPr bwMode="auto">
          <a:xfrm>
            <a:off x="323528" y="1268760"/>
            <a:ext cx="3744416" cy="523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5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Plenary</a:t>
            </a:r>
            <a:endParaRPr lang="en-GB" b="1" u="sng" dirty="0"/>
          </a:p>
        </p:txBody>
      </p:sp>
      <p:sp>
        <p:nvSpPr>
          <p:cNvPr id="5" name="Rectangle 4"/>
          <p:cNvSpPr/>
          <p:nvPr/>
        </p:nvSpPr>
        <p:spPr>
          <a:xfrm>
            <a:off x="2483768" y="1268760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400" b="1" dirty="0" smtClean="0">
                <a:solidFill>
                  <a:srgbClr val="FF0000"/>
                </a:solidFill>
              </a:rPr>
              <a:t>R </a:t>
            </a:r>
            <a:r>
              <a:rPr lang="en-GB" sz="4400" b="1" dirty="0" smtClean="0">
                <a:solidFill>
                  <a:srgbClr val="FFC000"/>
                </a:solidFill>
              </a:rPr>
              <a:t>A </a:t>
            </a:r>
            <a:r>
              <a:rPr lang="en-GB" sz="4400" b="1" dirty="0" smtClean="0">
                <a:solidFill>
                  <a:srgbClr val="92D050"/>
                </a:solidFill>
              </a:rPr>
              <a:t>G</a:t>
            </a:r>
          </a:p>
          <a:p>
            <a:pPr algn="ctr"/>
            <a:r>
              <a:rPr lang="en-GB" sz="4400" b="1" dirty="0" smtClean="0">
                <a:solidFill>
                  <a:srgbClr val="7030A0"/>
                </a:solidFill>
              </a:rPr>
              <a:t>1 2 3 4 5</a:t>
            </a:r>
            <a:endParaRPr lang="en-GB" sz="4400" b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8" t="22420" r="20016" b="20039"/>
          <a:stretch/>
        </p:blipFill>
        <p:spPr bwMode="auto">
          <a:xfrm>
            <a:off x="1632857" y="2648857"/>
            <a:ext cx="5849257" cy="420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44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Starter Activity 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b="1" dirty="0" smtClean="0">
                <a:solidFill>
                  <a:srgbClr val="7030A0"/>
                </a:solidFill>
              </a:rPr>
              <a:t>What would the world be like if gravity worked the other way up? Explain</a:t>
            </a:r>
            <a:endParaRPr lang="en-GB" sz="40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http://claphotography.weebly.com/uploads/2/4/9/3/24939953/5567990_ori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9" t="9025" r="12197" b="24762"/>
          <a:stretch/>
        </p:blipFill>
        <p:spPr bwMode="auto">
          <a:xfrm>
            <a:off x="611560" y="3645024"/>
            <a:ext cx="3281991" cy="242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kirstens1\AppData\Local\Microsoft\Windows\Temporary Internet Files\Content.IE5\PW07Y8ZI\MC900078743[5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97" y="260648"/>
            <a:ext cx="871803" cy="118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kirstens1\AppData\Local\Microsoft\Windows\Temporary Internet Files\Content.IE5\PW07Y8ZI\MC900078743[5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80312" y="260647"/>
            <a:ext cx="936104" cy="118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f.co.ua/14/08/wallpaper-186016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" t="3475" r="2440" b="5969"/>
          <a:stretch/>
        </p:blipFill>
        <p:spPr bwMode="auto">
          <a:xfrm>
            <a:off x="4716016" y="3785266"/>
            <a:ext cx="3926008" cy="214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486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Learning Objectives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 calculate gravitational potential energy</a:t>
            </a:r>
          </a:p>
          <a:p>
            <a:endParaRPr lang="en-GB" dirty="0"/>
          </a:p>
          <a:p>
            <a:r>
              <a:rPr lang="en-GB" dirty="0" smtClean="0"/>
              <a:t>To calculate kinetic energy</a:t>
            </a:r>
          </a:p>
          <a:p>
            <a:endParaRPr lang="en-GB" dirty="0"/>
          </a:p>
          <a:p>
            <a:r>
              <a:rPr lang="en-GB" dirty="0" smtClean="0"/>
              <a:t>To describe and explain conservation of energy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8665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b="1" u="sng" dirty="0" smtClean="0"/>
              <a:t>GPE – Key Points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Every time you lift an object up you transfer energy by work</a:t>
            </a:r>
          </a:p>
          <a:p>
            <a:r>
              <a:rPr lang="en-GB" dirty="0" smtClean="0"/>
              <a:t>Chemical energy from your muscles transfers to GPE in the object that was lifted</a:t>
            </a:r>
          </a:p>
          <a:p>
            <a:endParaRPr lang="en-GB" dirty="0" smtClean="0"/>
          </a:p>
          <a:p>
            <a:pPr marL="0" indent="0" algn="ctr">
              <a:buNone/>
            </a:pPr>
            <a:r>
              <a:rPr lang="en-GB" b="1" dirty="0" smtClean="0">
                <a:solidFill>
                  <a:srgbClr val="0070C0"/>
                </a:solidFill>
              </a:rPr>
              <a:t>GPE is energy stored in an object because of its position in the Earth’s gravitational field</a:t>
            </a:r>
          </a:p>
          <a:p>
            <a:endParaRPr lang="en-GB" b="1" dirty="0" smtClean="0"/>
          </a:p>
          <a:p>
            <a:r>
              <a:rPr lang="en-GB" dirty="0" smtClean="0"/>
              <a:t>Earths gravitational field strength is 10N/kg</a:t>
            </a:r>
          </a:p>
          <a:p>
            <a:endParaRPr lang="en-GB" dirty="0" smtClean="0"/>
          </a:p>
          <a:p>
            <a:pPr marL="0" indent="0" algn="ctr">
              <a:buNone/>
            </a:pPr>
            <a:r>
              <a:rPr lang="en-GB" sz="2800" b="1" dirty="0" smtClean="0">
                <a:solidFill>
                  <a:srgbClr val="FF0000"/>
                </a:solidFill>
              </a:rPr>
              <a:t>GPE (J) = mass(kg) x GFS (N/kg) x vertical height (m)</a:t>
            </a:r>
            <a:endParaRPr lang="en-GB" sz="2800" b="1" dirty="0">
              <a:solidFill>
                <a:srgbClr val="FF0000"/>
              </a:solidFill>
            </a:endParaRP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21229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2932"/>
            <a:ext cx="5481675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4221088"/>
            <a:ext cx="7488832" cy="2232248"/>
          </a:xfrm>
        </p:spPr>
        <p:txBody>
          <a:bodyPr/>
          <a:lstStyle/>
          <a:p>
            <a:pPr marL="514350" indent="-514350" algn="ctr">
              <a:buFont typeface="+mj-lt"/>
              <a:buAutoNum type="arabicPeriod"/>
            </a:pPr>
            <a:r>
              <a:rPr lang="en-GB" dirty="0" smtClean="0"/>
              <a:t>Which books have GPE?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GB" dirty="0" smtClean="0"/>
              <a:t>Which book has the most GPE?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GB" dirty="0" smtClean="0"/>
              <a:t>Which book has the least GPE?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672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Calculating GPE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student weights 300N climbs on a platform which is 1.2m higher than the floor. Calculate the increase in GPE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536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0057"/>
            <a:ext cx="8229600" cy="1143000"/>
          </a:xfrm>
        </p:spPr>
        <p:txBody>
          <a:bodyPr/>
          <a:lstStyle/>
          <a:p>
            <a:r>
              <a:rPr lang="en-GB" b="1" u="sng" dirty="0" smtClean="0"/>
              <a:t>Independent Task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1324744"/>
          </a:xfrm>
          <a:solidFill>
            <a:srgbClr val="92D050"/>
          </a:solidFill>
        </p:spPr>
        <p:txBody>
          <a:bodyPr/>
          <a:lstStyle/>
          <a:p>
            <a:pPr marL="0" indent="0" algn="ctr">
              <a:buNone/>
            </a:pPr>
            <a:r>
              <a:rPr lang="en-GB" b="1" u="sng" dirty="0" smtClean="0"/>
              <a:t>ALL</a:t>
            </a:r>
          </a:p>
          <a:p>
            <a:pPr marL="0" indent="0" algn="ctr">
              <a:buNone/>
            </a:pPr>
            <a:r>
              <a:rPr lang="en-GB" dirty="0" smtClean="0"/>
              <a:t>Complete GPE Work sheet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6" t="19886" r="66794" b="9375"/>
          <a:stretch/>
        </p:blipFill>
        <p:spPr bwMode="auto">
          <a:xfrm>
            <a:off x="683568" y="2786647"/>
            <a:ext cx="2646533" cy="384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39952" y="3926053"/>
            <a:ext cx="3960440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solidFill>
                  <a:schemeClr val="bg1"/>
                </a:solidFill>
              </a:rPr>
              <a:t>EXTENSION</a:t>
            </a:r>
          </a:p>
          <a:p>
            <a:pPr algn="ctr"/>
            <a:endParaRPr lang="en-GB" sz="2400" b="1" u="sng" dirty="0">
              <a:solidFill>
                <a:schemeClr val="bg1"/>
              </a:solidFill>
            </a:endParaRPr>
          </a:p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Complete Extension question on the sheet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18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Kinetic Energy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What energy transfers are taking place at Ai </a:t>
            </a:r>
            <a:r>
              <a:rPr lang="en-GB" dirty="0" err="1" smtClean="0"/>
              <a:t>Pioppi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123728" y="0"/>
            <a:ext cx="4950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2"/>
              </a:rPr>
              <a:t>https://www.youtube.com/watch?v=iCQEc736GO4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5" name="Picture 2" descr="C:\Users\Kirsten\AppData\Local\Microsoft\Windows\Temporary Internet Files\Content.IE5\GPFUT2CT\MP90040722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780" y="2996952"/>
            <a:ext cx="3796191" cy="30369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002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Kinetics Energy – Key Points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Kinetic energy is energy an object has due to motion. It depends on two things:</a:t>
            </a:r>
          </a:p>
          <a:p>
            <a:pPr lvl="1"/>
            <a:r>
              <a:rPr lang="en-GB" dirty="0" smtClean="0"/>
              <a:t>The objects mass</a:t>
            </a:r>
          </a:p>
          <a:p>
            <a:pPr lvl="1"/>
            <a:r>
              <a:rPr lang="en-GB" dirty="0" smtClean="0"/>
              <a:t>The objects speed</a:t>
            </a:r>
          </a:p>
          <a:p>
            <a:pPr algn="ctr"/>
            <a:endParaRPr lang="en-GB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GB" b="1" dirty="0" smtClean="0">
                <a:solidFill>
                  <a:srgbClr val="0070C0"/>
                </a:solidFill>
              </a:rPr>
              <a:t>Kinetic Energy </a:t>
            </a:r>
            <a:r>
              <a:rPr lang="en-GB" sz="2800" b="1" dirty="0" smtClean="0">
                <a:solidFill>
                  <a:srgbClr val="0070C0"/>
                </a:solidFill>
              </a:rPr>
              <a:t>(J) </a:t>
            </a:r>
            <a:r>
              <a:rPr lang="en-GB" b="1" dirty="0" smtClean="0">
                <a:solidFill>
                  <a:srgbClr val="0070C0"/>
                </a:solidFill>
              </a:rPr>
              <a:t>= ½ x mass</a:t>
            </a:r>
            <a:r>
              <a:rPr lang="en-GB" sz="2800" b="1" dirty="0" smtClean="0">
                <a:solidFill>
                  <a:srgbClr val="0070C0"/>
                </a:solidFill>
              </a:rPr>
              <a:t>(kg) </a:t>
            </a:r>
            <a:r>
              <a:rPr lang="en-GB" b="1" dirty="0" smtClean="0">
                <a:solidFill>
                  <a:srgbClr val="0070C0"/>
                </a:solidFill>
              </a:rPr>
              <a:t>x Velocity</a:t>
            </a:r>
            <a:r>
              <a:rPr lang="en-GB" b="1" baseline="30000" dirty="0" smtClean="0">
                <a:solidFill>
                  <a:srgbClr val="0070C0"/>
                </a:solidFill>
              </a:rPr>
              <a:t>2</a:t>
            </a:r>
            <a:r>
              <a:rPr lang="en-GB" sz="2800" b="1" dirty="0" smtClean="0">
                <a:solidFill>
                  <a:srgbClr val="0070C0"/>
                </a:solidFill>
              </a:rPr>
              <a:t>(m/s</a:t>
            </a:r>
            <a:r>
              <a:rPr lang="en-GB" sz="2800" b="1" baseline="30000" dirty="0" smtClean="0">
                <a:solidFill>
                  <a:srgbClr val="0070C0"/>
                </a:solidFill>
              </a:rPr>
              <a:t>2</a:t>
            </a:r>
            <a:r>
              <a:rPr lang="en-GB" sz="2800" b="1" dirty="0" smtClean="0">
                <a:solidFill>
                  <a:srgbClr val="0070C0"/>
                </a:solidFill>
              </a:rPr>
              <a:t>)</a:t>
            </a:r>
            <a:endParaRPr lang="en-GB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66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283</Words>
  <Application>Microsoft Office PowerPoint</Application>
  <PresentationFormat>On-screen Show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Potential and Kinetic Energy</vt:lpstr>
      <vt:lpstr>Starter Activity </vt:lpstr>
      <vt:lpstr>Learning Objectives</vt:lpstr>
      <vt:lpstr>GPE – Key Points</vt:lpstr>
      <vt:lpstr>PowerPoint Presentation</vt:lpstr>
      <vt:lpstr>Calculating GPE</vt:lpstr>
      <vt:lpstr>Independent Task</vt:lpstr>
      <vt:lpstr>Kinetic Energy</vt:lpstr>
      <vt:lpstr>Kinetics Energy – Key Points</vt:lpstr>
      <vt:lpstr>Calculating KE</vt:lpstr>
      <vt:lpstr>Independent Activity &amp; Homework</vt:lpstr>
      <vt:lpstr>Plenary</vt:lpstr>
    </vt:vector>
  </TitlesOfParts>
  <Company>Campion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Potential and Kinetic Energy</dc:title>
  <dc:creator>Kirsten Smith</dc:creator>
  <cp:lastModifiedBy>Kirsten Smith</cp:lastModifiedBy>
  <cp:revision>9</cp:revision>
  <dcterms:created xsi:type="dcterms:W3CDTF">2016-03-05T18:35:16Z</dcterms:created>
  <dcterms:modified xsi:type="dcterms:W3CDTF">2016-03-05T19:26:43Z</dcterms:modified>
</cp:coreProperties>
</file>