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Proxima Nova"/>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B52584E-9779-437E-9784-79F2C322D183}">
  <a:tblStyle styleId="{9B52584E-9779-437E-9784-79F2C322D18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ProximaNova-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ProximaNova-bold.fntdata"/><Relationship Id="rId6" Type="http://schemas.openxmlformats.org/officeDocument/2006/relationships/notesMaster" Target="notesMasters/notesMaster1.xml"/><Relationship Id="rId18" Type="http://schemas.openxmlformats.org/officeDocument/2006/relationships/font" Target="fonts/ProximaNova-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bf31d2fdb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bf31d2fdb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bf31d2fdb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bf31d2fdb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beeb096a8b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beeb096a8b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beeb096a8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beeb096a8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beeb096a8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beeb096a8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beeb096a8b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beeb096a8b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beeb096a8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beeb096a8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beeb096a8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beeb096a8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bf31d2fd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bf31d2fd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f31d2fdb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bf31d2fdb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a4lFc43Yx4I"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NZ Wars Slideshow</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Trebuchet MS"/>
                <a:ea typeface="Trebuchet MS"/>
                <a:cs typeface="Trebuchet MS"/>
                <a:sym typeface="Trebuchet MS"/>
              </a:rPr>
              <a:t>L.I: We are FOCUSING</a:t>
            </a:r>
            <a:r>
              <a:rPr i="1" lang="en" sz="1800">
                <a:latin typeface="Trebuchet MS"/>
                <a:ea typeface="Trebuchet MS"/>
                <a:cs typeface="Trebuchet MS"/>
                <a:sym typeface="Trebuchet MS"/>
              </a:rPr>
              <a:t> </a:t>
            </a:r>
            <a:r>
              <a:rPr lang="en" sz="1800">
                <a:latin typeface="Trebuchet MS"/>
                <a:ea typeface="Trebuchet MS"/>
                <a:cs typeface="Trebuchet MS"/>
                <a:sym typeface="Trebuchet MS"/>
              </a:rPr>
              <a:t>on NZ wars</a:t>
            </a:r>
            <a:r>
              <a:rPr lang="en" sz="1800">
                <a:solidFill>
                  <a:srgbClr val="000000"/>
                </a:solidFill>
                <a:latin typeface="Trebuchet MS"/>
                <a:ea typeface="Trebuchet MS"/>
                <a:cs typeface="Trebuchet MS"/>
                <a:sym typeface="Trebuchet MS"/>
              </a:rPr>
              <a:t> </a:t>
            </a:r>
            <a:r>
              <a:rPr lang="en" sz="1800">
                <a:latin typeface="Trebuchet MS"/>
                <a:ea typeface="Trebuchet MS"/>
                <a:cs typeface="Trebuchet MS"/>
                <a:sym typeface="Trebuchet MS"/>
              </a:rPr>
              <a:t>by discussing the interactions between the Crown and Māori. </a:t>
            </a:r>
            <a:endParaRPr sz="1800"/>
          </a:p>
        </p:txBody>
      </p:sp>
      <p:pic>
        <p:nvPicPr>
          <p:cNvPr id="61" name="Google Shape;61;p13"/>
          <p:cNvPicPr preferRelativeResize="0"/>
          <p:nvPr/>
        </p:nvPicPr>
        <p:blipFill>
          <a:blip r:embed="rId3">
            <a:alphaModFix/>
          </a:blip>
          <a:stretch>
            <a:fillRect/>
          </a:stretch>
        </p:blipFill>
        <p:spPr>
          <a:xfrm>
            <a:off x="1162700" y="98525"/>
            <a:ext cx="6818601" cy="19805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Causes Of The NZ Wars</a:t>
            </a:r>
            <a:endParaRPr/>
          </a:p>
        </p:txBody>
      </p:sp>
      <p:sp>
        <p:nvSpPr>
          <p:cNvPr id="116" name="Google Shape;116;p22"/>
          <p:cNvSpPr/>
          <p:nvPr/>
        </p:nvSpPr>
        <p:spPr>
          <a:xfrm>
            <a:off x="492675" y="1675075"/>
            <a:ext cx="3833100" cy="2601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Both sides thought they could win. Maori had seen the British heavy uniforms and gear, and ancient methods of warfare. But the British had been involved in many colonial wars to squash ‘rebellious natives.’ They had reserves of military power and knew Maori were not united - some Maori, called kupapa or ‘friendlies,’ ended up fighting on the British side. (When the British troops pulled out of NZ, the forces left fighting were called colonial or government forces.)</a:t>
            </a:r>
            <a:endParaRPr>
              <a:latin typeface="Proxima Nova"/>
              <a:ea typeface="Proxima Nova"/>
              <a:cs typeface="Proxima Nova"/>
              <a:sym typeface="Proxima Nova"/>
            </a:endParaRPr>
          </a:p>
        </p:txBody>
      </p:sp>
      <p:sp>
        <p:nvSpPr>
          <p:cNvPr id="117" name="Google Shape;117;p22"/>
          <p:cNvSpPr/>
          <p:nvPr/>
        </p:nvSpPr>
        <p:spPr>
          <a:xfrm>
            <a:off x="4838050" y="1310500"/>
            <a:ext cx="3734400" cy="1034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Maori called the wars te riri Pakeha (Pakeha anger) but both Maori and Pakeha were used to havings wars to sort out problems.</a:t>
            </a:r>
            <a:endParaRPr>
              <a:latin typeface="Proxima Nova"/>
              <a:ea typeface="Proxima Nova"/>
              <a:cs typeface="Proxima Nova"/>
              <a:sym typeface="Proxima Nova"/>
            </a:endParaRPr>
          </a:p>
        </p:txBody>
      </p:sp>
      <p:sp>
        <p:nvSpPr>
          <p:cNvPr id="118" name="Google Shape;118;p22"/>
          <p:cNvSpPr/>
          <p:nvPr/>
        </p:nvSpPr>
        <p:spPr>
          <a:xfrm>
            <a:off x="4887300" y="2729400"/>
            <a:ext cx="3685200" cy="1034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Pakeha did not understand that under the Treaty of Waitangi Maori could refuse to sell land to them.</a:t>
            </a:r>
            <a:endParaRPr>
              <a:latin typeface="Proxima Nova"/>
              <a:ea typeface="Proxima Nova"/>
              <a:cs typeface="Proxima Nova"/>
              <a:sym typeface="Proxima Nova"/>
            </a:endParaRPr>
          </a:p>
        </p:txBody>
      </p:sp>
      <p:sp>
        <p:nvSpPr>
          <p:cNvPr id="119" name="Google Shape;119;p22"/>
          <p:cNvSpPr txBox="1"/>
          <p:nvPr/>
        </p:nvSpPr>
        <p:spPr>
          <a:xfrm>
            <a:off x="4926725" y="4089175"/>
            <a:ext cx="36852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accent3"/>
              </a:solidFill>
              <a:latin typeface="Proxima Nova"/>
              <a:ea typeface="Proxima Nova"/>
              <a:cs typeface="Proxima Nova"/>
              <a:sym typeface="Proxima Nova"/>
            </a:endParaRPr>
          </a:p>
        </p:txBody>
      </p:sp>
      <p:sp>
        <p:nvSpPr>
          <p:cNvPr id="120" name="Google Shape;120;p22"/>
          <p:cNvSpPr/>
          <p:nvPr/>
        </p:nvSpPr>
        <p:spPr>
          <a:xfrm>
            <a:off x="4887300" y="4079325"/>
            <a:ext cx="3685200" cy="778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Maori were not united - some wanted to sell land, some didn’t.</a:t>
            </a:r>
            <a:endParaRPr>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26" name="Google Shape;126;p2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 slide 10 you will see “Causes Of The NZ Wars.” Create a strategic plan of what you would have done to stop the NZ wars from happening if you were back in that time.</a:t>
            </a:r>
            <a:endParaRPr/>
          </a:p>
        </p:txBody>
      </p:sp>
      <p:pic>
        <p:nvPicPr>
          <p:cNvPr id="127" name="Google Shape;127;p23"/>
          <p:cNvPicPr preferRelativeResize="0"/>
          <p:nvPr/>
        </p:nvPicPr>
        <p:blipFill>
          <a:blip r:embed="rId3">
            <a:alphaModFix/>
          </a:blip>
          <a:stretch>
            <a:fillRect/>
          </a:stretch>
        </p:blipFill>
        <p:spPr>
          <a:xfrm>
            <a:off x="3272100" y="152400"/>
            <a:ext cx="5438351" cy="4838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Why War In Congo?</a:t>
            </a:r>
            <a:endParaRPr/>
          </a:p>
        </p:txBody>
      </p:sp>
      <p:sp>
        <p:nvSpPr>
          <p:cNvPr id="67" name="Google Shape;67;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why there is war in the Congo.</a:t>
            </a:r>
            <a:endParaRPr/>
          </a:p>
        </p:txBody>
      </p:sp>
      <p:pic>
        <p:nvPicPr>
          <p:cNvPr id="68" name="Google Shape;68;p14"/>
          <p:cNvPicPr preferRelativeResize="0"/>
          <p:nvPr/>
        </p:nvPicPr>
        <p:blipFill>
          <a:blip r:embed="rId4">
            <a:alphaModFix/>
          </a:blip>
          <a:stretch>
            <a:fillRect/>
          </a:stretch>
        </p:blipFill>
        <p:spPr>
          <a:xfrm>
            <a:off x="3182675" y="152400"/>
            <a:ext cx="5774100" cy="4843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 Will Play A Game For Stock Wars Over Resources</a:t>
            </a:r>
            <a:endParaRPr/>
          </a:p>
        </p:txBody>
      </p:sp>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You will need to invest in the following stocks which are on the next slide.</a:t>
            </a:r>
            <a:endParaRPr/>
          </a:p>
          <a:p>
            <a:pPr indent="-342900" lvl="0" marL="457200" rtl="0" algn="l">
              <a:spcBef>
                <a:spcPts val="0"/>
              </a:spcBef>
              <a:spcAft>
                <a:spcPts val="0"/>
              </a:spcAft>
              <a:buSzPts val="1800"/>
              <a:buAutoNum type="arabicPeriod"/>
            </a:pPr>
            <a:r>
              <a:rPr lang="en"/>
              <a:t>Write “Yes” or “No” next to each stock and put in the number for how much. Put in a number from 1-10. If you put “No” you will not gain or lose anything.</a:t>
            </a:r>
            <a:endParaRPr/>
          </a:p>
          <a:p>
            <a:pPr indent="-342900" lvl="0" marL="457200" rtl="0" algn="l">
              <a:spcBef>
                <a:spcPts val="0"/>
              </a:spcBef>
              <a:spcAft>
                <a:spcPts val="0"/>
              </a:spcAft>
              <a:buSzPts val="1800"/>
              <a:buAutoNum type="arabicPeriod"/>
            </a:pPr>
            <a:r>
              <a:rPr lang="en"/>
              <a:t>If you put “Yes” and put in a number e.g. 10 you could either gain 10 more if the conditions are right or even gain 2-3 times the amount you invested. However, you could lose that much or lose 2-3 times as well.</a:t>
            </a:r>
            <a:endParaRPr/>
          </a:p>
          <a:p>
            <a:pPr indent="-342900" lvl="0" marL="457200" rtl="0" algn="l">
              <a:spcBef>
                <a:spcPts val="0"/>
              </a:spcBef>
              <a:spcAft>
                <a:spcPts val="0"/>
              </a:spcAft>
              <a:buSzPts val="1800"/>
              <a:buAutoNum type="arabicPeriod"/>
            </a:pPr>
            <a:r>
              <a:rPr lang="en"/>
              <a:t>There will either be catastrophic or beneficial outcomes for each amount you invested. For example, if you invested 1 for a stock and there is “Fire” then you will lose 3 times the amount of that. But if there is “Fine weather” then you will gain an additional 1. If you put “Yes” and put 0 you won’t lose or gain anything.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nvSpPr>
        <p:spPr>
          <a:xfrm>
            <a:off x="78825" y="68975"/>
            <a:ext cx="8986500" cy="5015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OZ Minerals</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Uranium</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Tesla</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Timber</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Crude oil</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Coal</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Drinkable Water</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Healthcare</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Housing</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Fish</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Hotels</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Trains</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International Education</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Fast Food Restaurants</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Medical Technology</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Sports Equipment</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Solar Panels</a:t>
            </a:r>
            <a:endParaRPr sz="1800">
              <a:solidFill>
                <a:schemeClr val="accent3"/>
              </a:solidFill>
              <a:latin typeface="Proxima Nova"/>
              <a:ea typeface="Proxima Nova"/>
              <a:cs typeface="Proxima Nova"/>
              <a:sym typeface="Proxima Nova"/>
            </a:endParaRPr>
          </a:p>
          <a:p>
            <a:pPr indent="-342900" lvl="0" marL="457200" rtl="0" algn="l">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Aeroplanes</a:t>
            </a:r>
            <a:endParaRPr sz="1800">
              <a:solidFill>
                <a:schemeClr val="accent3"/>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Armies</a:t>
            </a:r>
            <a:endParaRPr/>
          </a:p>
        </p:txBody>
      </p:sp>
      <p:sp>
        <p:nvSpPr>
          <p:cNvPr id="85" name="Google Shape;85;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t>Maori had tupara - double-barrelled percussion shotguns that were better than the British Enfield at close range although no match for the bayonet in hand-to-hand fighting. They lacked money to buy food and ammunition, but were clever and fast, knew the land and had strong pa. Their guerilla warfare could pin down British soldiers in blockhouses. But their small forces were up against a professional, well-drilled, experienced, and well-led British army.</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91" name="Google Shape;91;p1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 slide 5 you will see information about the advantages and disadvantages Maori and British had with each other in terms of their armies. Label, draw and colour pictures of what that would look like in your global studies books. Then write a conclusion of who you think had more of an advantage based on the information and why. </a:t>
            </a:r>
            <a:r>
              <a:rPr b="1" lang="en"/>
              <a:t>Make sure it is done to at least a year 7 standard.</a:t>
            </a:r>
            <a:endParaRPr b="1"/>
          </a:p>
        </p:txBody>
      </p:sp>
      <p:pic>
        <p:nvPicPr>
          <p:cNvPr id="92" name="Google Shape;92;p18"/>
          <p:cNvPicPr preferRelativeResize="0"/>
          <p:nvPr/>
        </p:nvPicPr>
        <p:blipFill>
          <a:blip r:embed="rId3">
            <a:alphaModFix/>
          </a:blip>
          <a:stretch>
            <a:fillRect/>
          </a:stretch>
        </p:blipFill>
        <p:spPr>
          <a:xfrm>
            <a:off x="3272100" y="152400"/>
            <a:ext cx="5576300" cy="4843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Then and now</a:t>
            </a:r>
            <a:endParaRPr/>
          </a:p>
        </p:txBody>
      </p:sp>
      <p:sp>
        <p:nvSpPr>
          <p:cNvPr id="98" name="Google Shape;98;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t>At the time people saw General Cameron as being slow and timid, and a poor leader who lost battles because he lacked inspiration. Maori called him ‘The Lame Seagull’ because of the British way of building long saps towards pa. Later Cameron resigned and went home to Britain. He had begun to think the war was being fought for settlers to get more Maori land. Today many historians say he was the best British commander to serve in NZ.</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04" name="Google Shape;104;p2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Read the information about General Cameron on slide 7. Then research a real life famous person who was not seen as someone great or had failed when they first tried to succeed in what they did. You will see a table on the next slide. Draw the table in your global studies books and write what similarities and differences you see between that person and General Cameron.</a:t>
            </a:r>
            <a:endParaRPr/>
          </a:p>
        </p:txBody>
      </p:sp>
      <p:pic>
        <p:nvPicPr>
          <p:cNvPr id="105" name="Google Shape;105;p20"/>
          <p:cNvPicPr preferRelativeResize="0"/>
          <p:nvPr/>
        </p:nvPicPr>
        <p:blipFill>
          <a:blip r:embed="rId3">
            <a:alphaModFix/>
          </a:blip>
          <a:stretch>
            <a:fillRect/>
          </a:stretch>
        </p:blipFill>
        <p:spPr>
          <a:xfrm>
            <a:off x="3172800" y="152400"/>
            <a:ext cx="5818798" cy="4862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graphicFrame>
        <p:nvGraphicFramePr>
          <p:cNvPr id="110" name="Google Shape;110;p21"/>
          <p:cNvGraphicFramePr/>
          <p:nvPr/>
        </p:nvGraphicFramePr>
        <p:xfrm>
          <a:off x="903250" y="156238"/>
          <a:ext cx="3000000" cy="3000000"/>
        </p:xfrm>
        <a:graphic>
          <a:graphicData uri="http://schemas.openxmlformats.org/drawingml/2006/table">
            <a:tbl>
              <a:tblPr>
                <a:noFill/>
                <a:tableStyleId>{9B52584E-9779-437E-9784-79F2C322D183}</a:tableStyleId>
              </a:tblPr>
              <a:tblGrid>
                <a:gridCol w="3619500"/>
                <a:gridCol w="3619500"/>
              </a:tblGrid>
              <a:tr h="381000">
                <a:tc>
                  <a:txBody>
                    <a:bodyPr/>
                    <a:lstStyle/>
                    <a:p>
                      <a:pPr indent="0" lvl="0" marL="0" rtl="0" algn="ctr">
                        <a:spcBef>
                          <a:spcPts val="0"/>
                        </a:spcBef>
                        <a:spcAft>
                          <a:spcPts val="0"/>
                        </a:spcAft>
                        <a:buNone/>
                      </a:pPr>
                      <a:r>
                        <a:rPr lang="en"/>
                        <a:t>Similarities</a:t>
                      </a:r>
                      <a:endParaRPr/>
                    </a:p>
                  </a:txBody>
                  <a:tcPr marT="91425" marB="91425" marR="91425" marL="91425"/>
                </a:tc>
                <a:tc>
                  <a:txBody>
                    <a:bodyPr/>
                    <a:lstStyle/>
                    <a:p>
                      <a:pPr indent="0" lvl="0" marL="0" rtl="0" algn="ctr">
                        <a:spcBef>
                          <a:spcPts val="0"/>
                        </a:spcBef>
                        <a:spcAft>
                          <a:spcPts val="0"/>
                        </a:spcAft>
                        <a:buNone/>
                      </a:pPr>
                      <a:r>
                        <a:rPr lang="en"/>
                        <a:t>Differences</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